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1" r:id="rId1"/>
  </p:sldMasterIdLst>
  <p:notesMasterIdLst>
    <p:notesMasterId r:id="rId72"/>
  </p:notesMasterIdLst>
  <p:handoutMasterIdLst>
    <p:handoutMasterId r:id="rId73"/>
  </p:handoutMasterIdLst>
  <p:sldIdLst>
    <p:sldId id="673" r:id="rId2"/>
    <p:sldId id="1065" r:id="rId3"/>
    <p:sldId id="1066" r:id="rId4"/>
    <p:sldId id="1110" r:id="rId5"/>
    <p:sldId id="694" r:id="rId6"/>
    <p:sldId id="1129" r:id="rId7"/>
    <p:sldId id="1182" r:id="rId8"/>
    <p:sldId id="1183" r:id="rId9"/>
    <p:sldId id="1184" r:id="rId10"/>
    <p:sldId id="1186" r:id="rId11"/>
    <p:sldId id="1187" r:id="rId12"/>
    <p:sldId id="1191" r:id="rId13"/>
    <p:sldId id="1135" r:id="rId14"/>
    <p:sldId id="1130" r:id="rId15"/>
    <p:sldId id="1193" r:id="rId16"/>
    <p:sldId id="1201" r:id="rId17"/>
    <p:sldId id="1203" r:id="rId18"/>
    <p:sldId id="1346" r:id="rId19"/>
    <p:sldId id="1349" r:id="rId20"/>
    <p:sldId id="1148" r:id="rId21"/>
    <p:sldId id="1149" r:id="rId22"/>
    <p:sldId id="1150" r:id="rId23"/>
    <p:sldId id="1151" r:id="rId24"/>
    <p:sldId id="1366" r:id="rId25"/>
    <p:sldId id="1152" r:id="rId26"/>
    <p:sldId id="1153" r:id="rId27"/>
    <p:sldId id="1351" r:id="rId28"/>
    <p:sldId id="1167" r:id="rId29"/>
    <p:sldId id="1155" r:id="rId30"/>
    <p:sldId id="1157" r:id="rId31"/>
    <p:sldId id="1188" r:id="rId32"/>
    <p:sldId id="1158" r:id="rId33"/>
    <p:sldId id="1104" r:id="rId34"/>
    <p:sldId id="1352" r:id="rId35"/>
    <p:sldId id="1161" r:id="rId36"/>
    <p:sldId id="1164" r:id="rId37"/>
    <p:sldId id="1165" r:id="rId38"/>
    <p:sldId id="1154" r:id="rId39"/>
    <p:sldId id="1363" r:id="rId40"/>
    <p:sldId id="1170" r:id="rId41"/>
    <p:sldId id="1171" r:id="rId42"/>
    <p:sldId id="1172" r:id="rId43"/>
    <p:sldId id="1204" r:id="rId44"/>
    <p:sldId id="1085" r:id="rId45"/>
    <p:sldId id="1173" r:id="rId46"/>
    <p:sldId id="1086" r:id="rId47"/>
    <p:sldId id="1365" r:id="rId48"/>
    <p:sldId id="1364" r:id="rId49"/>
    <p:sldId id="1198" r:id="rId50"/>
    <p:sldId id="1096" r:id="rId51"/>
    <p:sldId id="1115" r:id="rId52"/>
    <p:sldId id="1120" r:id="rId53"/>
    <p:sldId id="1117" r:id="rId54"/>
    <p:sldId id="1118" r:id="rId55"/>
    <p:sldId id="1119" r:id="rId56"/>
    <p:sldId id="1195" r:id="rId57"/>
    <p:sldId id="1356" r:id="rId58"/>
    <p:sldId id="1101" r:id="rId59"/>
    <p:sldId id="1099" r:id="rId60"/>
    <p:sldId id="1207" r:id="rId61"/>
    <p:sldId id="1206" r:id="rId62"/>
    <p:sldId id="1205" r:id="rId63"/>
    <p:sldId id="1175" r:id="rId64"/>
    <p:sldId id="1176" r:id="rId65"/>
    <p:sldId id="1177" r:id="rId66"/>
    <p:sldId id="1178" r:id="rId67"/>
    <p:sldId id="1179" r:id="rId68"/>
    <p:sldId id="983" r:id="rId69"/>
    <p:sldId id="1199" r:id="rId70"/>
    <p:sldId id="1063" r:id="rId71"/>
  </p:sldIdLst>
  <p:sldSz cx="12192000" cy="6858000"/>
  <p:notesSz cx="6858000" cy="9144000"/>
  <p:defaultTextStyle>
    <a:defPPr>
      <a:defRPr lang="ja-JP"/>
    </a:defPPr>
    <a:lvl1pPr algn="l" rtl="0" eaLnBrk="0" fontAlgn="base" hangingPunct="0">
      <a:spcBef>
        <a:spcPct val="0"/>
      </a:spcBef>
      <a:spcAft>
        <a:spcPct val="0"/>
      </a:spcAft>
      <a:defRPr kumimoji="1" sz="2000" kern="1200">
        <a:solidFill>
          <a:schemeClr val="tx1"/>
        </a:solidFill>
        <a:latin typeface="Garamond" panose="020204040303010108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000" kern="1200">
        <a:solidFill>
          <a:schemeClr val="tx1"/>
        </a:solidFill>
        <a:latin typeface="Garamond" panose="02020404030301010803"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000" kern="1200">
        <a:solidFill>
          <a:schemeClr val="tx1"/>
        </a:solidFill>
        <a:latin typeface="Garamond" panose="02020404030301010803"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000" kern="1200">
        <a:solidFill>
          <a:schemeClr val="tx1"/>
        </a:solidFill>
        <a:latin typeface="Garamond" panose="02020404030301010803"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000" kern="1200">
        <a:solidFill>
          <a:schemeClr val="tx1"/>
        </a:solidFill>
        <a:latin typeface="Garamond" panose="02020404030301010803" pitchFamily="18"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Garamond" panose="02020404030301010803" pitchFamily="18"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Garamond" panose="02020404030301010803" pitchFamily="18"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Garamond" panose="02020404030301010803" pitchFamily="18"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Garamond" panose="02020404030301010803"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CC"/>
    <a:srgbClr val="FFFF00"/>
    <a:srgbClr val="000066"/>
    <a:srgbClr val="FF9900"/>
    <a:srgbClr val="33CCCC"/>
    <a:srgbClr val="FFCC00"/>
    <a:srgbClr val="FFCC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3" autoAdjust="0"/>
    <p:restoredTop sz="99647" autoAdjust="0"/>
  </p:normalViewPr>
  <p:slideViewPr>
    <p:cSldViewPr>
      <p:cViewPr varScale="1">
        <p:scale>
          <a:sx n="111" d="100"/>
          <a:sy n="111" d="100"/>
        </p:scale>
        <p:origin x="132" y="168"/>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2" d="100"/>
        <a:sy n="152" d="100"/>
      </p:scale>
      <p:origin x="0" y="11196"/>
    </p:cViewPr>
  </p:sorterViewPr>
  <p:notesViewPr>
    <p:cSldViewPr>
      <p:cViewPr varScale="1">
        <p:scale>
          <a:sx n="80" d="100"/>
          <a:sy n="80" d="100"/>
        </p:scale>
        <p:origin x="-16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399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399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399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panose="02020603050405020304" pitchFamily="18" charset="0"/>
              </a:defRPr>
            </a:lvl1pPr>
          </a:lstStyle>
          <a:p>
            <a:pPr>
              <a:defRPr/>
            </a:pPr>
            <a:fld id="{DEB8C8C7-9651-43E1-86EC-51DDF5FFA60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panose="02020603050405020304" pitchFamily="18" charset="0"/>
              </a:defRPr>
            </a:lvl1pPr>
          </a:lstStyle>
          <a:p>
            <a:pPr>
              <a:defRPr/>
            </a:pPr>
            <a:fld id="{2E048E63-FAE5-444D-A21C-7AB07A8A9E7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774DF24D-8CD9-4D53-90DF-F1AF4C54D6D4}" type="slidenum">
              <a:rPr lang="en-US" altLang="ja-JP" sz="1200">
                <a:latin typeface="Times" panose="02020603050405020304" pitchFamily="18" charset="0"/>
              </a:rPr>
              <a:pPr/>
              <a:t>1</a:t>
            </a:fld>
            <a:endParaRPr lang="en-US" altLang="ja-JP" sz="1200" dirty="0">
              <a:latin typeface="Times" panose="02020603050405020304" pitchFamily="18" charset="0"/>
            </a:endParaRP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C39908E5-1BF7-44BB-B29B-5688D32397A4}" type="slidenum">
              <a:rPr lang="en-US" altLang="ja-JP" sz="1200">
                <a:latin typeface="Times" panose="02020603050405020304" pitchFamily="18" charset="0"/>
              </a:rPr>
              <a:pPr/>
              <a:t>21</a:t>
            </a:fld>
            <a:endParaRPr lang="en-US" altLang="ja-JP" sz="1200">
              <a:latin typeface="Times" panose="02020603050405020304" pitchFamily="18" charset="0"/>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77715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A663632-6F4E-4D33-92C4-01B3027B00FE}" type="slidenum">
              <a:rPr lang="en-US" altLang="ja-JP" sz="1200">
                <a:latin typeface="Times" panose="02020603050405020304" pitchFamily="18" charset="0"/>
              </a:rPr>
              <a:pPr/>
              <a:t>22</a:t>
            </a:fld>
            <a:endParaRPr lang="en-US" altLang="ja-JP" sz="1200">
              <a:latin typeface="Times" panose="02020603050405020304" pitchFamily="18" charset="0"/>
            </a:endParaRPr>
          </a:p>
        </p:txBody>
      </p:sp>
      <p:sp>
        <p:nvSpPr>
          <p:cNvPr id="92163" name="Rectangle 2"/>
          <p:cNvSpPr>
            <a:spLocks noGrp="1" noRot="1" noChangeAspect="1" noChangeArrowheads="1" noTextEdit="1"/>
          </p:cNvSpPr>
          <p:nvPr>
            <p:ph type="sldImg"/>
          </p:nvPr>
        </p:nvSpPr>
        <p:spPr>
          <a:xfrm>
            <a:off x="381000" y="685800"/>
            <a:ext cx="6096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13953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60C28FE-05E0-48B8-BCEE-B6B85479B0F3}" type="slidenum">
              <a:rPr lang="en-US" altLang="ja-JP" sz="1200">
                <a:latin typeface="Times" panose="02020603050405020304" pitchFamily="18" charset="0"/>
              </a:rPr>
              <a:pPr/>
              <a:t>23</a:t>
            </a:fld>
            <a:endParaRPr lang="en-US" altLang="ja-JP" sz="1200">
              <a:latin typeface="Times" panose="02020603050405020304" pitchFamily="18" charset="0"/>
            </a:endParaRPr>
          </a:p>
        </p:txBody>
      </p:sp>
      <p:sp>
        <p:nvSpPr>
          <p:cNvPr id="94211" name="Rectangle 2"/>
          <p:cNvSpPr>
            <a:spLocks noGrp="1" noRot="1" noChangeAspect="1" noChangeArrowheads="1" noTextEdit="1"/>
          </p:cNvSpPr>
          <p:nvPr>
            <p:ph type="sldImg"/>
          </p:nvPr>
        </p:nvSpPr>
        <p:spPr>
          <a:xfrm>
            <a:off x="381000" y="685800"/>
            <a:ext cx="6096000"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407907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381000" y="685800"/>
            <a:ext cx="6096000" cy="3429000"/>
          </a:xfrm>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ndParaRPr>
          </a:p>
        </p:txBody>
      </p:sp>
    </p:spTree>
    <p:extLst>
      <p:ext uri="{BB962C8B-B14F-4D97-AF65-F5344CB8AC3E}">
        <p14:creationId xmlns:p14="http://schemas.microsoft.com/office/powerpoint/2010/main" val="271035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381000" y="685800"/>
            <a:ext cx="6096000" cy="3429000"/>
          </a:xfrm>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ndParaRPr>
          </a:p>
        </p:txBody>
      </p:sp>
    </p:spTree>
    <p:extLst>
      <p:ext uri="{BB962C8B-B14F-4D97-AF65-F5344CB8AC3E}">
        <p14:creationId xmlns:p14="http://schemas.microsoft.com/office/powerpoint/2010/main" val="265753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381000" y="685800"/>
            <a:ext cx="6096000" cy="3429000"/>
          </a:xfrm>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ndParaRPr>
          </a:p>
        </p:txBody>
      </p:sp>
    </p:spTree>
    <p:extLst>
      <p:ext uri="{BB962C8B-B14F-4D97-AF65-F5344CB8AC3E}">
        <p14:creationId xmlns:p14="http://schemas.microsoft.com/office/powerpoint/2010/main" val="452742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3367C85E-7995-4AAE-A464-0218513268BC}" type="slidenum">
              <a:rPr lang="en-US" altLang="ja-JP" sz="1200">
                <a:latin typeface="Times" panose="02020603050405020304" pitchFamily="18" charset="0"/>
              </a:rPr>
              <a:pPr/>
              <a:t>29</a:t>
            </a:fld>
            <a:endParaRPr lang="en-US" altLang="ja-JP" sz="1200">
              <a:latin typeface="Times" panose="02020603050405020304" pitchFamily="18" charset="0"/>
            </a:endParaRPr>
          </a:p>
        </p:txBody>
      </p:sp>
      <p:sp>
        <p:nvSpPr>
          <p:cNvPr id="102403" name="Rectangle 2"/>
          <p:cNvSpPr>
            <a:spLocks noGrp="1" noRot="1" noChangeAspect="1" noChangeArrowheads="1" noTextEdit="1"/>
          </p:cNvSpPr>
          <p:nvPr>
            <p:ph type="sldImg"/>
          </p:nvPr>
        </p:nvSpPr>
        <p:spPr>
          <a:xfrm>
            <a:off x="381000" y="685800"/>
            <a:ext cx="6096000"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8743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a:xfrm>
            <a:off x="381000" y="685800"/>
            <a:ext cx="6096000" cy="3429000"/>
          </a:xfrm>
          <a:ln/>
        </p:spPr>
      </p:sp>
      <p:sp>
        <p:nvSpPr>
          <p:cNvPr id="10649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ndParaRPr>
          </a:p>
        </p:txBody>
      </p:sp>
      <p:sp>
        <p:nvSpPr>
          <p:cNvPr id="1065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3B3B2536-BF24-4B79-83F7-80898F12D0F8}" type="slidenum">
              <a:rPr lang="en-US" altLang="ja-JP" sz="1200">
                <a:latin typeface="Times" panose="02020603050405020304" pitchFamily="18" charset="0"/>
              </a:rPr>
              <a:pPr/>
              <a:t>30</a:t>
            </a:fld>
            <a:endParaRPr lang="en-US" altLang="ja-JP" sz="1200">
              <a:latin typeface="Times" panose="02020603050405020304" pitchFamily="18" charset="0"/>
            </a:endParaRPr>
          </a:p>
        </p:txBody>
      </p:sp>
    </p:spTree>
    <p:extLst>
      <p:ext uri="{BB962C8B-B14F-4D97-AF65-F5344CB8AC3E}">
        <p14:creationId xmlns:p14="http://schemas.microsoft.com/office/powerpoint/2010/main" val="68568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2E6E19B-772D-439A-88DE-7BB4DA77D666}" type="slidenum">
              <a:rPr lang="en-US" altLang="ja-JP" sz="1200">
                <a:latin typeface="Times" panose="02020603050405020304" pitchFamily="18" charset="0"/>
              </a:rPr>
              <a:pPr/>
              <a:t>37</a:t>
            </a:fld>
            <a:endParaRPr lang="en-US" altLang="ja-JP" sz="1200">
              <a:latin typeface="Times" panose="02020603050405020304" pitchFamily="18" charset="0"/>
            </a:endParaRPr>
          </a:p>
        </p:txBody>
      </p:sp>
      <p:sp>
        <p:nvSpPr>
          <p:cNvPr id="108547" name="Rectangle 2"/>
          <p:cNvSpPr>
            <a:spLocks noGrp="1" noRot="1" noChangeAspect="1" noChangeArrowheads="1" noTextEdit="1"/>
          </p:cNvSpPr>
          <p:nvPr>
            <p:ph type="sldImg"/>
          </p:nvPr>
        </p:nvSpPr>
        <p:spPr>
          <a:xfrm>
            <a:off x="381000" y="685800"/>
            <a:ext cx="6096000" cy="342900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238445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0A7BE4B-9230-41C5-B1E8-0E79BF957C5D}" type="slidenum">
              <a:rPr lang="en-US" altLang="ja-JP" sz="1200">
                <a:latin typeface="Times" panose="02020603050405020304" pitchFamily="18" charset="0"/>
              </a:rPr>
              <a:pPr/>
              <a:t>43</a:t>
            </a:fld>
            <a:endParaRPr lang="en-US" altLang="ja-JP"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7413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0A7BE4B-9230-41C5-B1E8-0E79BF957C5D}" type="slidenum">
              <a:rPr lang="en-US" altLang="ja-JP" sz="1200">
                <a:latin typeface="Times" panose="02020603050405020304" pitchFamily="18" charset="0"/>
              </a:rPr>
              <a:pPr/>
              <a:t>3</a:t>
            </a:fld>
            <a:endParaRPr lang="en-US" altLang="ja-JP"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624874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9BB85858-1653-4B93-90D0-DCCF6B481432}" type="slidenum">
              <a:rPr lang="en-US" altLang="ja-JP" sz="1200">
                <a:latin typeface="Times" panose="02020603050405020304" pitchFamily="18" charset="0"/>
              </a:rPr>
              <a:pPr/>
              <a:t>44</a:t>
            </a:fld>
            <a:endParaRPr lang="en-US" altLang="ja-JP" sz="1200">
              <a:latin typeface="Times" panose="02020603050405020304" pitchFamily="18" charset="0"/>
            </a:endParaRPr>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21106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C294EF00-1C41-400B-A294-DEB4BF593C14}" type="slidenum">
              <a:rPr lang="en-US" altLang="ja-JP" sz="1200">
                <a:latin typeface="Times" panose="02020603050405020304" pitchFamily="18" charset="0"/>
              </a:rPr>
              <a:pPr/>
              <a:t>46</a:t>
            </a:fld>
            <a:endParaRPr lang="en-US" altLang="ja-JP" sz="1200">
              <a:latin typeface="Times" panose="02020603050405020304" pitchFamily="18" charset="0"/>
            </a:endParaRPr>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670618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6695C638-3543-446E-8CCA-7449AA9EA81B}" type="slidenum">
              <a:rPr lang="en-US" altLang="ja-JP" sz="1200">
                <a:latin typeface="Times" panose="02020603050405020304" pitchFamily="18" charset="0"/>
              </a:rPr>
              <a:pPr/>
              <a:t>47</a:t>
            </a:fld>
            <a:endParaRPr lang="en-US" altLang="ja-JP" sz="1200">
              <a:latin typeface="Times" panose="02020603050405020304" pitchFamily="18" charset="0"/>
            </a:endParaRPr>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94822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6695C638-3543-446E-8CCA-7449AA9EA81B}" type="slidenum">
              <a:rPr lang="en-US" altLang="ja-JP" sz="1200">
                <a:latin typeface="Times" panose="02020603050405020304" pitchFamily="18" charset="0"/>
              </a:rPr>
              <a:pPr/>
              <a:t>48</a:t>
            </a:fld>
            <a:endParaRPr lang="en-US" altLang="ja-JP" sz="1200">
              <a:latin typeface="Times" panose="02020603050405020304" pitchFamily="18" charset="0"/>
            </a:endParaRPr>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058311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EC5D9604-DD4E-429D-9FD1-A967400AD1B2}" type="slidenum">
              <a:rPr lang="en-US" altLang="ja-JP" sz="1200">
                <a:latin typeface="Times" panose="02020603050405020304" pitchFamily="18" charset="0"/>
              </a:rPr>
              <a:pPr/>
              <a:t>50</a:t>
            </a:fld>
            <a:endParaRPr lang="en-US" altLang="ja-JP" sz="1200">
              <a:latin typeface="Times" panose="02020603050405020304" pitchFamily="18" charset="0"/>
            </a:endParaRPr>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063160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476C5112-1019-4D5C-BA0B-836C30567CE7}" type="slidenum">
              <a:rPr lang="en-US" altLang="ja-JP" sz="1200">
                <a:latin typeface="Times" panose="02020603050405020304" pitchFamily="18" charset="0"/>
              </a:rPr>
              <a:pPr/>
              <a:t>53</a:t>
            </a:fld>
            <a:endParaRPr lang="en-US" altLang="ja-JP" sz="1200">
              <a:latin typeface="Times" panose="02020603050405020304" pitchFamily="18" charset="0"/>
            </a:endParaRPr>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2749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B241EC1D-7461-4392-B558-E9CB22615085}" type="slidenum">
              <a:rPr lang="en-US" altLang="ja-JP" sz="1200">
                <a:latin typeface="Times" panose="02020603050405020304" pitchFamily="18" charset="0"/>
              </a:rPr>
              <a:pPr/>
              <a:t>57</a:t>
            </a:fld>
            <a:endParaRPr lang="en-US" altLang="ja-JP" sz="1200">
              <a:latin typeface="Times"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115082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1F65D036-0436-42AA-9C76-A0660B9A5517}" type="slidenum">
              <a:rPr lang="en-US" altLang="ja-JP" sz="1200">
                <a:latin typeface="Times" panose="02020603050405020304" pitchFamily="18" charset="0"/>
              </a:rPr>
              <a:pPr/>
              <a:t>58</a:t>
            </a:fld>
            <a:endParaRPr lang="en-US" altLang="ja-JP" sz="1200">
              <a:latin typeface="Times" panose="02020603050405020304" pitchFamily="18" charset="0"/>
            </a:endParaRPr>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181659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F5E6BAFA-5D58-44B1-A44D-9C89BBCB4507}" type="slidenum">
              <a:rPr lang="en-US" altLang="ja-JP" sz="1200">
                <a:latin typeface="Times" panose="02020603050405020304" pitchFamily="18" charset="0"/>
              </a:rPr>
              <a:pPr/>
              <a:t>59</a:t>
            </a:fld>
            <a:endParaRPr lang="en-US" altLang="ja-JP" sz="1200">
              <a:latin typeface="Times" panose="02020603050405020304" pitchFamily="18" charset="0"/>
            </a:endParaRPr>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672325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0A7BE4B-9230-41C5-B1E8-0E79BF957C5D}" type="slidenum">
              <a:rPr lang="en-US" altLang="ja-JP" sz="1200">
                <a:latin typeface="Times" panose="02020603050405020304" pitchFamily="18" charset="0"/>
              </a:rPr>
              <a:pPr/>
              <a:t>62</a:t>
            </a:fld>
            <a:endParaRPr lang="en-US" altLang="ja-JP"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77898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3CB21EFE-A66E-4E50-9870-7BB50F47748A}" type="slidenum">
              <a:rPr lang="en-US" altLang="ja-JP" sz="1200">
                <a:latin typeface="Times" panose="02020603050405020304" pitchFamily="18" charset="0"/>
              </a:rPr>
              <a:pPr/>
              <a:t>5</a:t>
            </a:fld>
            <a:endParaRPr lang="en-US" altLang="ja-JP" sz="1200">
              <a:latin typeface="Times" panose="02020603050405020304" pitchFamily="18" charset="0"/>
            </a:endParaRPr>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7B067533-B570-4045-A8A7-D8AC87D47482}" type="slidenum">
              <a:rPr lang="en-US" altLang="ja-JP" sz="1200">
                <a:latin typeface="Times" panose="02020603050405020304" pitchFamily="18" charset="0"/>
              </a:rPr>
              <a:pPr/>
              <a:t>9</a:t>
            </a:fld>
            <a:endParaRPr lang="en-US" altLang="ja-JP" sz="1200">
              <a:latin typeface="Times" panose="02020603050405020304" pitchFamily="18" charset="0"/>
            </a:endParaRPr>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25842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3D13CA23-0B40-410D-ACB8-361F2AEAD581}" type="slidenum">
              <a:rPr lang="en-US" altLang="ja-JP" sz="1200">
                <a:latin typeface="Times" panose="02020603050405020304" pitchFamily="18" charset="0"/>
              </a:rPr>
              <a:pPr/>
              <a:t>10</a:t>
            </a:fld>
            <a:endParaRPr lang="en-US" altLang="ja-JP" sz="1200">
              <a:latin typeface="Times" panose="02020603050405020304" pitchFamily="18" charset="0"/>
            </a:endParaRPr>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79513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20A7BE4B-9230-41C5-B1E8-0E79BF957C5D}" type="slidenum">
              <a:rPr lang="en-US" altLang="ja-JP" sz="1200">
                <a:latin typeface="Times" panose="02020603050405020304" pitchFamily="18" charset="0"/>
              </a:rPr>
              <a:pPr/>
              <a:t>17</a:t>
            </a:fld>
            <a:endParaRPr lang="en-US" altLang="ja-JP" sz="1200">
              <a:latin typeface="Times" panose="02020603050405020304" pitchFamily="18" charset="0"/>
            </a:endParaRPr>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04726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1F9F3B36-989C-452E-BEB1-4DF0E0C390F0}" type="slidenum">
              <a:rPr lang="en-US" altLang="ja-JP" sz="1200">
                <a:latin typeface="Times" panose="02020603050405020304" pitchFamily="18" charset="0"/>
              </a:rPr>
              <a:pPr/>
              <a:t>18</a:t>
            </a:fld>
            <a:endParaRPr lang="en-US" altLang="ja-JP" sz="1200">
              <a:latin typeface="Times" panose="02020603050405020304" pitchFamily="18" charset="0"/>
            </a:endParaRPr>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9403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1F9F3B36-989C-452E-BEB1-4DF0E0C390F0}" type="slidenum">
              <a:rPr lang="en-US" altLang="ja-JP" sz="1200">
                <a:latin typeface="Times" panose="02020603050405020304" pitchFamily="18" charset="0"/>
              </a:rPr>
              <a:pPr/>
              <a:t>19</a:t>
            </a:fld>
            <a:endParaRPr lang="en-US" altLang="ja-JP" sz="1200">
              <a:latin typeface="Times" panose="02020603050405020304" pitchFamily="18" charset="0"/>
            </a:endParaRPr>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000854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tx1"/>
                </a:solidFill>
                <a:latin typeface="Garamond" panose="02020404030301010803" pitchFamily="18" charset="0"/>
                <a:ea typeface="ＭＳ Ｐゴシック" panose="020B0600070205080204" pitchFamily="50" charset="-128"/>
              </a:defRPr>
            </a:lvl1pPr>
            <a:lvl2pPr marL="742950" indent="-285750">
              <a:defRPr kumimoji="1" sz="2000">
                <a:solidFill>
                  <a:schemeClr val="tx1"/>
                </a:solidFill>
                <a:latin typeface="Garamond" panose="02020404030301010803" pitchFamily="18" charset="0"/>
                <a:ea typeface="ＭＳ Ｐゴシック" panose="020B0600070205080204" pitchFamily="50" charset="-128"/>
              </a:defRPr>
            </a:lvl2pPr>
            <a:lvl3pPr marL="1143000" indent="-228600">
              <a:defRPr kumimoji="1" sz="2000">
                <a:solidFill>
                  <a:schemeClr val="tx1"/>
                </a:solidFill>
                <a:latin typeface="Garamond" panose="02020404030301010803" pitchFamily="18" charset="0"/>
                <a:ea typeface="ＭＳ Ｐゴシック" panose="020B0600070205080204" pitchFamily="50" charset="-128"/>
              </a:defRPr>
            </a:lvl3pPr>
            <a:lvl4pPr marL="1600200" indent="-228600">
              <a:defRPr kumimoji="1" sz="2000">
                <a:solidFill>
                  <a:schemeClr val="tx1"/>
                </a:solidFill>
                <a:latin typeface="Garamond" panose="02020404030301010803" pitchFamily="18" charset="0"/>
                <a:ea typeface="ＭＳ Ｐゴシック" panose="020B0600070205080204" pitchFamily="50" charset="-128"/>
              </a:defRPr>
            </a:lvl4pPr>
            <a:lvl5pPr marL="2057400" indent="-228600">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Garamond" panose="02020404030301010803" pitchFamily="18" charset="0"/>
                <a:ea typeface="ＭＳ Ｐゴシック" panose="020B0600070205080204" pitchFamily="50" charset="-128"/>
              </a:defRPr>
            </a:lvl9pPr>
          </a:lstStyle>
          <a:p>
            <a:fld id="{3E9E5258-C7FF-46ED-8BDF-99B78799040E}" type="slidenum">
              <a:rPr lang="en-US" altLang="ja-JP" sz="1200">
                <a:latin typeface="Times" panose="02020603050405020304" pitchFamily="18" charset="0"/>
              </a:rPr>
              <a:pPr/>
              <a:t>20</a:t>
            </a:fld>
            <a:endParaRPr lang="en-US" altLang="ja-JP" sz="1200">
              <a:latin typeface="Times" panose="02020603050405020304" pitchFamily="18" charset="0"/>
            </a:endParaRPr>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92941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lvl1pPr>
              <a:defRPr>
                <a:solidFill>
                  <a:srgbClr val="0070C0"/>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D9055BE9-C20E-4325-B2EB-E9FFC0FE476A}" type="slidenum">
              <a:rPr lang="en-US" altLang="ja-JP"/>
              <a:pPr>
                <a:defRPr/>
              </a:pPr>
              <a:t>‹#›</a:t>
            </a:fld>
            <a:endParaRPr lang="en-US" altLang="ja-JP"/>
          </a:p>
        </p:txBody>
      </p:sp>
    </p:spTree>
    <p:extLst>
      <p:ext uri="{BB962C8B-B14F-4D97-AF65-F5344CB8AC3E}">
        <p14:creationId xmlns:p14="http://schemas.microsoft.com/office/powerpoint/2010/main" val="131501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50106"/>
          </a:xfrm>
        </p:spPr>
        <p:txBody>
          <a:bodyPr/>
          <a:lstStyle>
            <a:lvl1pPr>
              <a:defRPr sz="4000">
                <a:solidFill>
                  <a:srgbClr val="0070C0"/>
                </a:solidFill>
                <a:latin typeface="+mj-ea"/>
                <a:ea typeface="+mj-ea"/>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609600" y="1268760"/>
            <a:ext cx="10972800" cy="4857403"/>
          </a:xfrm>
        </p:spPr>
        <p:txBody>
          <a:bodyPr>
            <a:normAutofit/>
          </a:bodyPr>
          <a:lstStyle>
            <a:lvl1pPr>
              <a:defRPr sz="2800">
                <a:latin typeface="Times New Roman" panose="02020603050405020304" pitchFamily="18" charset="0"/>
                <a:ea typeface="メイリオ" pitchFamily="50" charset="-128"/>
                <a:cs typeface="Times New Roman" panose="02020603050405020304" pitchFamily="18" charset="0"/>
              </a:defRPr>
            </a:lvl1pPr>
            <a:lvl2pPr>
              <a:defRPr sz="2400">
                <a:latin typeface="Times New Roman" panose="02020603050405020304" pitchFamily="18" charset="0"/>
                <a:ea typeface="メイリオ" pitchFamily="50" charset="-128"/>
                <a:cs typeface="Times New Roman" panose="02020603050405020304" pitchFamily="18" charset="0"/>
              </a:defRPr>
            </a:lvl2pPr>
            <a:lvl3pPr>
              <a:defRPr sz="2000">
                <a:latin typeface="Times New Roman" panose="02020603050405020304" pitchFamily="18" charset="0"/>
                <a:ea typeface="メイリオ" pitchFamily="50" charset="-128"/>
                <a:cs typeface="Times New Roman" panose="02020603050405020304" pitchFamily="18" charset="0"/>
              </a:defRPr>
            </a:lvl3pPr>
            <a:lvl4pPr>
              <a:defRPr sz="1800">
                <a:latin typeface="Times New Roman" panose="02020603050405020304" pitchFamily="18" charset="0"/>
                <a:ea typeface="メイリオ" pitchFamily="50" charset="-128"/>
                <a:cs typeface="Times New Roman" panose="02020603050405020304" pitchFamily="18" charset="0"/>
              </a:defRPr>
            </a:lvl4pPr>
            <a:lvl5pPr>
              <a:defRPr sz="1800">
                <a:latin typeface="Times New Roman" panose="02020603050405020304" pitchFamily="18" charset="0"/>
                <a:ea typeface="メイリオ" pitchFamily="50" charset="-128"/>
                <a:cs typeface="Times New Roman" panose="02020603050405020304" pitchFamily="18"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0A5B341A-EF45-49B1-9A6E-6BEEE738F4E5}" type="slidenum">
              <a:rPr lang="en-US" altLang="ja-JP"/>
              <a:pPr>
                <a:defRPr/>
              </a:pPr>
              <a:t>‹#›</a:t>
            </a:fld>
            <a:endParaRPr lang="en-US" altLang="ja-JP"/>
          </a:p>
        </p:txBody>
      </p:sp>
    </p:spTree>
    <p:extLst>
      <p:ext uri="{BB962C8B-B14F-4D97-AF65-F5344CB8AC3E}">
        <p14:creationId xmlns:p14="http://schemas.microsoft.com/office/powerpoint/2010/main" val="298758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609600" y="1268760"/>
            <a:ext cx="5384800" cy="4857403"/>
          </a:xfrm>
        </p:spPr>
        <p:txBody>
          <a:bodyPr/>
          <a:lstStyle>
            <a:lvl1pPr>
              <a:defRPr sz="2800">
                <a:latin typeface="メイリオ" pitchFamily="50" charset="-128"/>
                <a:ea typeface="メイリオ" pitchFamily="50" charset="-128"/>
                <a:cs typeface="メイリオ" pitchFamily="50" charset="-128"/>
              </a:defRPr>
            </a:lvl1pPr>
            <a:lvl2pPr>
              <a:defRPr sz="2400">
                <a:latin typeface="メイリオ" pitchFamily="50" charset="-128"/>
                <a:ea typeface="メイリオ" pitchFamily="50" charset="-128"/>
                <a:cs typeface="メイリオ" pitchFamily="50" charset="-128"/>
              </a:defRPr>
            </a:lvl2pPr>
            <a:lvl3pPr>
              <a:defRPr sz="2000">
                <a:latin typeface="メイリオ" pitchFamily="50" charset="-128"/>
                <a:ea typeface="メイリオ" pitchFamily="50" charset="-128"/>
                <a:cs typeface="メイリオ" pitchFamily="50" charset="-128"/>
              </a:defRPr>
            </a:lvl3pPr>
            <a:lvl4pPr>
              <a:defRPr sz="1800">
                <a:latin typeface="メイリオ" pitchFamily="50" charset="-128"/>
                <a:ea typeface="メイリオ" pitchFamily="50" charset="-128"/>
                <a:cs typeface="メイリオ" pitchFamily="50" charset="-128"/>
              </a:defRPr>
            </a:lvl4pPr>
            <a:lvl5pPr>
              <a:defRPr sz="1800">
                <a:latin typeface="メイリオ" pitchFamily="50" charset="-128"/>
                <a:ea typeface="メイリオ" pitchFamily="50" charset="-128"/>
                <a:cs typeface="メイリオ" pitchFamily="50" charset="-128"/>
              </a:defRPr>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6197600" y="1268760"/>
            <a:ext cx="5384800" cy="4857403"/>
          </a:xfrm>
        </p:spPr>
        <p:txBody>
          <a:bodyPr/>
          <a:lstStyle>
            <a:lvl1pPr>
              <a:defRPr sz="2800">
                <a:latin typeface="メイリオ" pitchFamily="50" charset="-128"/>
                <a:ea typeface="メイリオ" pitchFamily="50" charset="-128"/>
                <a:cs typeface="メイリオ" pitchFamily="50" charset="-128"/>
              </a:defRPr>
            </a:lvl1pPr>
            <a:lvl2pPr>
              <a:defRPr sz="2400">
                <a:latin typeface="メイリオ" pitchFamily="50" charset="-128"/>
                <a:ea typeface="メイリオ" pitchFamily="50" charset="-128"/>
                <a:cs typeface="メイリオ" pitchFamily="50" charset="-128"/>
              </a:defRPr>
            </a:lvl2pPr>
            <a:lvl3pPr>
              <a:defRPr sz="2000">
                <a:latin typeface="メイリオ" pitchFamily="50" charset="-128"/>
                <a:ea typeface="メイリオ" pitchFamily="50" charset="-128"/>
                <a:cs typeface="メイリオ" pitchFamily="50" charset="-128"/>
              </a:defRPr>
            </a:lvl3pPr>
            <a:lvl4pPr>
              <a:defRPr sz="1800">
                <a:latin typeface="メイリオ" pitchFamily="50" charset="-128"/>
                <a:ea typeface="メイリオ" pitchFamily="50" charset="-128"/>
                <a:cs typeface="メイリオ" pitchFamily="50" charset="-128"/>
              </a:defRPr>
            </a:lvl4pPr>
            <a:lvl5pPr>
              <a:defRPr sz="1800">
                <a:latin typeface="メイリオ" pitchFamily="50" charset="-128"/>
                <a:ea typeface="メイリオ" pitchFamily="50" charset="-128"/>
                <a:cs typeface="メイリオ" pitchFamily="50"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タイトル 1"/>
          <p:cNvSpPr>
            <a:spLocks noGrp="1"/>
          </p:cNvSpPr>
          <p:nvPr>
            <p:ph type="title"/>
          </p:nvPr>
        </p:nvSpPr>
        <p:spPr>
          <a:xfrm>
            <a:off x="609600" y="274638"/>
            <a:ext cx="10972800" cy="850106"/>
          </a:xfrm>
        </p:spPr>
        <p:txBody>
          <a:bodyPr/>
          <a:lstStyle>
            <a:lvl1pPr>
              <a:defRPr sz="4000">
                <a:solidFill>
                  <a:srgbClr val="0070C0"/>
                </a:solidFill>
                <a:latin typeface="+mj-ea"/>
                <a:ea typeface="+mj-ea"/>
              </a:defRPr>
            </a:lvl1pPr>
          </a:lstStyle>
          <a:p>
            <a:r>
              <a:rPr lang="ja-JP" altLang="en-US" dirty="0"/>
              <a:t>マスター タイトルの書式設定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94AAD7D-3ED7-4977-9E20-B069FD5E8D07}" type="slidenum">
              <a:rPr lang="en-US" altLang="ja-JP"/>
              <a:pPr>
                <a:defRPr/>
              </a:pPr>
              <a:t>‹#›</a:t>
            </a:fld>
            <a:endParaRPr lang="en-US" altLang="ja-JP"/>
          </a:p>
        </p:txBody>
      </p:sp>
    </p:spTree>
    <p:extLst>
      <p:ext uri="{BB962C8B-B14F-4D97-AF65-F5344CB8AC3E}">
        <p14:creationId xmlns:p14="http://schemas.microsoft.com/office/powerpoint/2010/main" val="312397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26876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609600" y="1916833"/>
            <a:ext cx="5386917" cy="4209331"/>
          </a:xfrm>
        </p:spPr>
        <p:txBody>
          <a:bodyPr/>
          <a:lstStyle>
            <a:lvl1pPr>
              <a:defRPr sz="24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6193368" y="126876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16833"/>
            <a:ext cx="5389033" cy="4209331"/>
          </a:xfrm>
        </p:spPr>
        <p:txBody>
          <a:bodyPr/>
          <a:lstStyle>
            <a:lvl1pPr>
              <a:defRPr sz="24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タイトル 1"/>
          <p:cNvSpPr>
            <a:spLocks noGrp="1"/>
          </p:cNvSpPr>
          <p:nvPr>
            <p:ph type="title"/>
          </p:nvPr>
        </p:nvSpPr>
        <p:spPr>
          <a:xfrm>
            <a:off x="609600" y="274638"/>
            <a:ext cx="10972800" cy="850106"/>
          </a:xfrm>
        </p:spPr>
        <p:txBody>
          <a:bodyPr/>
          <a:lstStyle>
            <a:lvl1pPr>
              <a:defRPr sz="4000">
                <a:solidFill>
                  <a:srgbClr val="0070C0"/>
                </a:solidFill>
                <a:latin typeface="+mj-ea"/>
                <a:ea typeface="+mj-ea"/>
              </a:defRPr>
            </a:lvl1pPr>
          </a:lstStyle>
          <a:p>
            <a:r>
              <a:rPr lang="ja-JP" altLang="en-US" dirty="0"/>
              <a:t>マスター タイトルの書式設定</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F0F360A0-5D94-4670-9B2F-C79AA7D08A10}" type="slidenum">
              <a:rPr lang="en-US" altLang="ja-JP"/>
              <a:pPr>
                <a:defRPr/>
              </a:pPr>
              <a:t>‹#›</a:t>
            </a:fld>
            <a:endParaRPr lang="en-US" altLang="ja-JP"/>
          </a:p>
        </p:txBody>
      </p:sp>
    </p:spTree>
    <p:extLst>
      <p:ext uri="{BB962C8B-B14F-4D97-AF65-F5344CB8AC3E}">
        <p14:creationId xmlns:p14="http://schemas.microsoft.com/office/powerpoint/2010/main" val="348731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タイトル 1"/>
          <p:cNvSpPr>
            <a:spLocks noGrp="1"/>
          </p:cNvSpPr>
          <p:nvPr>
            <p:ph type="title"/>
          </p:nvPr>
        </p:nvSpPr>
        <p:spPr>
          <a:xfrm>
            <a:off x="609600" y="274638"/>
            <a:ext cx="10972800" cy="850106"/>
          </a:xfrm>
        </p:spPr>
        <p:txBody>
          <a:bodyPr/>
          <a:lstStyle>
            <a:lvl1pPr>
              <a:defRPr sz="4000">
                <a:solidFill>
                  <a:srgbClr val="0070C0"/>
                </a:solidFill>
                <a:latin typeface="+mj-ea"/>
                <a:ea typeface="+mj-ea"/>
              </a:defRPr>
            </a:lvl1pPr>
          </a:lstStyle>
          <a:p>
            <a:r>
              <a:rPr lang="ja-JP" altLang="en-US" dirty="0"/>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816F58D3-3279-4A45-A662-260272622963}" type="slidenum">
              <a:rPr lang="en-US" altLang="ja-JP"/>
              <a:pPr>
                <a:defRPr/>
              </a:pPr>
              <a:t>‹#›</a:t>
            </a:fld>
            <a:endParaRPr lang="en-US" altLang="ja-JP"/>
          </a:p>
        </p:txBody>
      </p:sp>
    </p:spTree>
    <p:extLst>
      <p:ext uri="{BB962C8B-B14F-4D97-AF65-F5344CB8AC3E}">
        <p14:creationId xmlns:p14="http://schemas.microsoft.com/office/powerpoint/2010/main" val="88679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2D0B9643-9753-45BE-B730-535A6E9B1977}" type="slidenum">
              <a:rPr lang="en-US" altLang="ja-JP"/>
              <a:pPr>
                <a:defRPr/>
              </a:pPr>
              <a:t>‹#›</a:t>
            </a:fld>
            <a:endParaRPr lang="en-US" altLang="ja-JP"/>
          </a:p>
        </p:txBody>
      </p:sp>
    </p:spTree>
    <p:extLst>
      <p:ext uri="{BB962C8B-B14F-4D97-AF65-F5344CB8AC3E}">
        <p14:creationId xmlns:p14="http://schemas.microsoft.com/office/powerpoint/2010/main" val="9722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コンテンツ、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197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タイトル 1"/>
          <p:cNvSpPr>
            <a:spLocks noGrp="1"/>
          </p:cNvSpPr>
          <p:nvPr>
            <p:ph type="title"/>
          </p:nvPr>
        </p:nvSpPr>
        <p:spPr>
          <a:xfrm>
            <a:off x="609600" y="274638"/>
            <a:ext cx="10972800" cy="850106"/>
          </a:xfrm>
        </p:spPr>
        <p:txBody>
          <a:bodyPr/>
          <a:lstStyle>
            <a:lvl1pPr>
              <a:defRPr sz="4000">
                <a:solidFill>
                  <a:srgbClr val="0070C0"/>
                </a:solidFill>
                <a:latin typeface="+mj-ea"/>
                <a:ea typeface="+mj-ea"/>
              </a:defRPr>
            </a:lvl1pPr>
          </a:lstStyle>
          <a:p>
            <a:r>
              <a:rPr lang="ja-JP" altLang="en-US" dirty="0"/>
              <a:t>マスター タイトルの書式設定</a:t>
            </a:r>
          </a:p>
        </p:txBody>
      </p:sp>
      <p:sp>
        <p:nvSpPr>
          <p:cNvPr id="6" name="日付プレースホルダー 3"/>
          <p:cNvSpPr>
            <a:spLocks noGrp="1"/>
          </p:cNvSpPr>
          <p:nvPr>
            <p:ph type="dt" sz="half" idx="10"/>
          </p:nvPr>
        </p:nvSpPr>
        <p:spPr/>
        <p:txBody>
          <a:bodyPr/>
          <a:lstStyle>
            <a:lvl1pPr>
              <a:defRPr/>
            </a:lvl1pPr>
          </a:lstStyle>
          <a:p>
            <a:pPr>
              <a:defRPr/>
            </a:pPr>
            <a:endParaRPr lang="en-US" altLang="ja-JP"/>
          </a:p>
        </p:txBody>
      </p:sp>
      <p:sp>
        <p:nvSpPr>
          <p:cNvPr id="7"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ー 5"/>
          <p:cNvSpPr>
            <a:spLocks noGrp="1"/>
          </p:cNvSpPr>
          <p:nvPr>
            <p:ph type="sldNum" sz="quarter" idx="12"/>
          </p:nvPr>
        </p:nvSpPr>
        <p:spPr/>
        <p:txBody>
          <a:bodyPr/>
          <a:lstStyle>
            <a:lvl1pPr>
              <a:defRPr/>
            </a:lvl1pPr>
          </a:lstStyle>
          <a:p>
            <a:pPr>
              <a:defRPr/>
            </a:pPr>
            <a:fld id="{6AF71B90-0BE3-4318-A85F-7BB5133C975F}" type="slidenum">
              <a:rPr lang="en-US" altLang="ja-JP"/>
              <a:pPr>
                <a:defRPr/>
              </a:pPr>
              <a:t>‹#›</a:t>
            </a:fld>
            <a:endParaRPr lang="en-US" altLang="ja-JP"/>
          </a:p>
        </p:txBody>
      </p:sp>
    </p:spTree>
    <p:extLst>
      <p:ext uri="{BB962C8B-B14F-4D97-AF65-F5344CB8AC3E}">
        <p14:creationId xmlns:p14="http://schemas.microsoft.com/office/powerpoint/2010/main" val="365951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2110DC3-5333-4D7E-BF22-8D0873F634C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2.jpeg"/><Relationship Id="rId4"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notesSlide" Target="../notesSlides/notesSlide18.xml"/><Relationship Id="rId7"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55.pn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992314" y="1700214"/>
            <a:ext cx="8135937" cy="1920875"/>
          </a:xfrm>
        </p:spPr>
        <p:txBody>
          <a:bodyPr/>
          <a:lstStyle/>
          <a:p>
            <a:pPr eaLnBrk="1" hangingPunct="1"/>
            <a:r>
              <a:rPr lang="ja-JP" altLang="en-US" dirty="0"/>
              <a:t>古くて新しい希少疾患</a:t>
            </a:r>
            <a:r>
              <a:rPr lang="en-US" altLang="ja-JP" dirty="0"/>
              <a:t/>
            </a:r>
            <a:br>
              <a:rPr lang="en-US" altLang="ja-JP" dirty="0"/>
            </a:br>
            <a:r>
              <a:rPr lang="ja-JP" altLang="en-US" dirty="0"/>
              <a:t>網膜芽細胞腫</a:t>
            </a:r>
          </a:p>
        </p:txBody>
      </p:sp>
      <p:sp>
        <p:nvSpPr>
          <p:cNvPr id="17411" name="Rectangle 3"/>
          <p:cNvSpPr>
            <a:spLocks noGrp="1" noChangeArrowheads="1"/>
          </p:cNvSpPr>
          <p:nvPr>
            <p:ph type="subTitle" idx="1"/>
          </p:nvPr>
        </p:nvSpPr>
        <p:spPr>
          <a:xfrm>
            <a:off x="2675732" y="5328803"/>
            <a:ext cx="6769100" cy="764493"/>
          </a:xfrm>
        </p:spPr>
        <p:txBody>
          <a:bodyPr/>
          <a:lstStyle/>
          <a:p>
            <a:pPr eaLnBrk="1" hangingPunct="1"/>
            <a:r>
              <a:rPr lang="ja-JP" altLang="en-US" dirty="0">
                <a:solidFill>
                  <a:schemeClr val="tx1"/>
                </a:solidFill>
                <a:latin typeface="ＭＳ Ｐゴシック" panose="020B0600070205080204" pitchFamily="50" charset="-128"/>
                <a:ea typeface="メイリオ" panose="020B0604030504040204" pitchFamily="50" charset="-128"/>
              </a:rPr>
              <a:t>中央病院眼腫瘍科　鈴木茂伸</a:t>
            </a:r>
          </a:p>
        </p:txBody>
      </p:sp>
      <p:sp>
        <p:nvSpPr>
          <p:cNvPr id="17412" name="Rectangle 2"/>
          <p:cNvSpPr txBox="1">
            <a:spLocks noChangeArrowheads="1"/>
          </p:cNvSpPr>
          <p:nvPr/>
        </p:nvSpPr>
        <p:spPr bwMode="auto">
          <a:xfrm>
            <a:off x="839416" y="404664"/>
            <a:ext cx="79930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dirty="0">
                <a:solidFill>
                  <a:srgbClr val="0070C0"/>
                </a:solidFill>
              </a:rPr>
              <a:t>2023</a:t>
            </a:r>
            <a:r>
              <a:rPr lang="ja-JP" altLang="en-US" sz="2800" dirty="0">
                <a:solidFill>
                  <a:srgbClr val="0070C0"/>
                </a:solidFill>
              </a:rPr>
              <a:t>年</a:t>
            </a:r>
            <a:r>
              <a:rPr lang="en-US" altLang="ja-JP" sz="2800" dirty="0">
                <a:solidFill>
                  <a:srgbClr val="0070C0"/>
                </a:solidFill>
              </a:rPr>
              <a:t>7</a:t>
            </a:r>
            <a:r>
              <a:rPr lang="ja-JP" altLang="en-US" sz="2800" dirty="0">
                <a:solidFill>
                  <a:srgbClr val="0070C0"/>
                </a:solidFill>
              </a:rPr>
              <a:t>月</a:t>
            </a:r>
            <a:r>
              <a:rPr lang="en-US" altLang="ja-JP" sz="2800" dirty="0">
                <a:solidFill>
                  <a:srgbClr val="0070C0"/>
                </a:solidFill>
              </a:rPr>
              <a:t>10</a:t>
            </a:r>
            <a:r>
              <a:rPr lang="ja-JP" altLang="en-US" sz="2800" dirty="0">
                <a:solidFill>
                  <a:srgbClr val="0070C0"/>
                </a:solidFill>
              </a:rPr>
              <a:t>日</a:t>
            </a:r>
            <a:endParaRPr lang="en-US" altLang="ja-JP" sz="2800" dirty="0">
              <a:solidFill>
                <a:srgbClr val="0070C0"/>
              </a:solidFill>
            </a:endParaRPr>
          </a:p>
          <a:p>
            <a:pPr eaLnBrk="1" hangingPunct="1">
              <a:spcBef>
                <a:spcPct val="0"/>
              </a:spcBef>
              <a:buFontTx/>
              <a:buNone/>
            </a:pPr>
            <a:r>
              <a:rPr lang="ja-JP" altLang="en-US" sz="2800" dirty="0">
                <a:solidFill>
                  <a:srgbClr val="0070C0"/>
                </a:solidFill>
              </a:rPr>
              <a:t>宮城眼科先進医療研究会</a:t>
            </a:r>
          </a:p>
        </p:txBody>
      </p:sp>
      <p:pic>
        <p:nvPicPr>
          <p:cNvPr id="5" name="図 4">
            <a:extLst>
              <a:ext uri="{FF2B5EF4-FFF2-40B4-BE49-F238E27FC236}">
                <a16:creationId xmlns:a16="http://schemas.microsoft.com/office/drawing/2014/main" id="{E4D44595-63AC-4627-8BC4-D53CC6618C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5600" y="4076746"/>
            <a:ext cx="4669149" cy="1008112"/>
          </a:xfrm>
          <a:prstGeom prst="rect">
            <a:avLst/>
          </a:prstGeom>
        </p:spPr>
      </p:pic>
      <p:pic>
        <p:nvPicPr>
          <p:cNvPr id="6" name="図 5">
            <a:extLst>
              <a:ext uri="{FF2B5EF4-FFF2-40B4-BE49-F238E27FC236}">
                <a16:creationId xmlns:a16="http://schemas.microsoft.com/office/drawing/2014/main" id="{7A07C53D-FBCB-4995-AB3A-46DE4559FA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6160" y="3865034"/>
            <a:ext cx="1656184" cy="12198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a:xfrm>
            <a:off x="1524000" y="260351"/>
            <a:ext cx="9144000" cy="720725"/>
          </a:xfrm>
        </p:spPr>
        <p:txBody>
          <a:bodyPr/>
          <a:lstStyle/>
          <a:p>
            <a:pPr eaLnBrk="1" hangingPunct="1">
              <a:defRPr/>
            </a:pPr>
            <a:r>
              <a:rPr lang="en-US" altLang="ja-JP" sz="3600" dirty="0"/>
              <a:t>TNM</a:t>
            </a:r>
            <a:r>
              <a:rPr lang="ja-JP" altLang="en-US" sz="3600" dirty="0"/>
              <a:t>分類 第</a:t>
            </a:r>
            <a:r>
              <a:rPr lang="en-US" altLang="ja-JP" sz="3600" dirty="0"/>
              <a:t>8</a:t>
            </a:r>
            <a:r>
              <a:rPr lang="ja-JP" altLang="en-US" sz="3600" dirty="0"/>
              <a:t>版（</a:t>
            </a:r>
            <a:r>
              <a:rPr lang="en-US" altLang="ja-JP" sz="3600" dirty="0" err="1"/>
              <a:t>cT</a:t>
            </a:r>
            <a:r>
              <a:rPr lang="ja-JP" altLang="en-US" sz="3600" dirty="0"/>
              <a:t>分類、概略）</a:t>
            </a:r>
            <a:endParaRPr lang="en-US" altLang="ja-JP" sz="3600" dirty="0"/>
          </a:p>
        </p:txBody>
      </p:sp>
      <p:sp>
        <p:nvSpPr>
          <p:cNvPr id="44035" name="Rectangle 3"/>
          <p:cNvSpPr>
            <a:spLocks noGrp="1" noChangeArrowheads="1"/>
          </p:cNvSpPr>
          <p:nvPr>
            <p:ph idx="1"/>
          </p:nvPr>
        </p:nvSpPr>
        <p:spPr>
          <a:xfrm>
            <a:off x="1774825" y="908721"/>
            <a:ext cx="8642350" cy="5857875"/>
          </a:xfrm>
        </p:spPr>
        <p:txBody>
          <a:bodyPr>
            <a:noAutofit/>
          </a:bodyPr>
          <a:lstStyle/>
          <a:p>
            <a:pPr eaLnBrk="1" hangingPunct="1">
              <a:defRPr/>
            </a:pPr>
            <a:r>
              <a:rPr lang="en-US" altLang="ja-JP" sz="2400" dirty="0"/>
              <a:t>T1	</a:t>
            </a:r>
            <a:r>
              <a:rPr lang="ja-JP" altLang="en-US" sz="2400" dirty="0"/>
              <a:t>網膜腫瘍、網膜下液が基底から</a:t>
            </a:r>
            <a:r>
              <a:rPr lang="en-US" altLang="ja-JP" sz="2400" dirty="0"/>
              <a:t>5mm</a:t>
            </a:r>
            <a:r>
              <a:rPr lang="ja-JP" altLang="en-US" sz="2400" dirty="0"/>
              <a:t>以内</a:t>
            </a:r>
            <a:endParaRPr lang="en-US" altLang="ja-JP" sz="2400" dirty="0"/>
          </a:p>
          <a:p>
            <a:pPr lvl="1" eaLnBrk="1" hangingPunct="1">
              <a:defRPr/>
            </a:pPr>
            <a:r>
              <a:rPr lang="en-US" altLang="ja-JP" sz="2000" dirty="0"/>
              <a:t>T1a	</a:t>
            </a:r>
            <a:r>
              <a:rPr lang="ja-JP" altLang="en-US" sz="2000" dirty="0"/>
              <a:t>腫瘍≦</a:t>
            </a:r>
            <a:r>
              <a:rPr lang="en-US" altLang="ja-JP" sz="2000" dirty="0"/>
              <a:t>3mm and </a:t>
            </a:r>
            <a:r>
              <a:rPr lang="ja-JP" altLang="en-US" sz="2000" dirty="0"/>
              <a:t>視神経／中心窩から</a:t>
            </a:r>
            <a:r>
              <a:rPr lang="en-US" altLang="ja-JP" sz="2000" dirty="0"/>
              <a:t>1.5mm</a:t>
            </a:r>
            <a:r>
              <a:rPr lang="ja-JP" altLang="en-US" sz="2000" dirty="0"/>
              <a:t>以上</a:t>
            </a:r>
            <a:endParaRPr lang="en-US" altLang="ja-JP" sz="2000" dirty="0"/>
          </a:p>
          <a:p>
            <a:pPr lvl="1" eaLnBrk="1" hangingPunct="1">
              <a:defRPr/>
            </a:pPr>
            <a:r>
              <a:rPr lang="en-US" altLang="ja-JP" sz="2000" dirty="0"/>
              <a:t>T1b	</a:t>
            </a:r>
            <a:r>
              <a:rPr lang="ja-JP" altLang="en-US" sz="2000" dirty="0"/>
              <a:t>腫瘍＞</a:t>
            </a:r>
            <a:r>
              <a:rPr lang="en-US" altLang="ja-JP" sz="2000" dirty="0"/>
              <a:t>3mm</a:t>
            </a:r>
            <a:r>
              <a:rPr lang="ja-JP" altLang="en-US" sz="2000" dirty="0"/>
              <a:t> </a:t>
            </a:r>
            <a:r>
              <a:rPr lang="en-US" altLang="ja-JP" sz="2000" dirty="0"/>
              <a:t>or</a:t>
            </a:r>
            <a:r>
              <a:rPr lang="ja-JP" altLang="en-US" sz="2000" dirty="0"/>
              <a:t> 視神経／中心窩から</a:t>
            </a:r>
            <a:r>
              <a:rPr lang="en-US" altLang="ja-JP" sz="2000" dirty="0"/>
              <a:t>1.5mm</a:t>
            </a:r>
            <a:r>
              <a:rPr lang="ja-JP" altLang="en-US" sz="2000" dirty="0"/>
              <a:t>未満</a:t>
            </a:r>
            <a:endParaRPr lang="en-US" altLang="ja-JP" sz="2000" dirty="0"/>
          </a:p>
          <a:p>
            <a:pPr eaLnBrk="1" hangingPunct="1">
              <a:defRPr/>
            </a:pPr>
            <a:r>
              <a:rPr lang="en-US" altLang="ja-JP" sz="2400" dirty="0"/>
              <a:t>T2	</a:t>
            </a:r>
            <a:r>
              <a:rPr lang="ja-JP" altLang="en-US" sz="2400" dirty="0"/>
              <a:t>眼内播種または網膜剥離あり</a:t>
            </a:r>
            <a:endParaRPr lang="en-US" altLang="ja-JP" sz="2400" dirty="0"/>
          </a:p>
          <a:p>
            <a:pPr lvl="1" eaLnBrk="1" hangingPunct="1">
              <a:defRPr/>
            </a:pPr>
            <a:r>
              <a:rPr lang="en-US" altLang="ja-JP" sz="2000" dirty="0"/>
              <a:t>T2a	</a:t>
            </a:r>
            <a:r>
              <a:rPr lang="ja-JP" altLang="en-US" sz="2000" dirty="0"/>
              <a:t>腫瘍基底から</a:t>
            </a:r>
            <a:r>
              <a:rPr lang="en-US" altLang="ja-JP" sz="2000" dirty="0"/>
              <a:t>5mm</a:t>
            </a:r>
            <a:r>
              <a:rPr lang="ja-JP" altLang="en-US" sz="2000" dirty="0"/>
              <a:t>をこえる網膜下液</a:t>
            </a:r>
            <a:endParaRPr lang="en-US" altLang="ja-JP" sz="2000" dirty="0"/>
          </a:p>
          <a:p>
            <a:pPr lvl="1" eaLnBrk="1" hangingPunct="1">
              <a:defRPr/>
            </a:pPr>
            <a:r>
              <a:rPr lang="en-US" altLang="ja-JP" sz="2000" dirty="0"/>
              <a:t>T2b	</a:t>
            </a:r>
            <a:r>
              <a:rPr lang="ja-JP" altLang="en-US" sz="2000" dirty="0"/>
              <a:t>硝子体播種 </a:t>
            </a:r>
            <a:r>
              <a:rPr lang="en-US" altLang="ja-JP" sz="2000" dirty="0"/>
              <a:t>and/or </a:t>
            </a:r>
            <a:r>
              <a:rPr lang="ja-JP" altLang="en-US" sz="2000" dirty="0"/>
              <a:t>網膜下播種</a:t>
            </a:r>
            <a:endParaRPr lang="en-US" altLang="ja-JP" sz="2000" dirty="0"/>
          </a:p>
          <a:p>
            <a:pPr eaLnBrk="1" hangingPunct="1">
              <a:defRPr/>
            </a:pPr>
            <a:r>
              <a:rPr lang="en-US" altLang="ja-JP" sz="2400" dirty="0"/>
              <a:t>T3	</a:t>
            </a:r>
            <a:r>
              <a:rPr lang="ja-JP" altLang="en-US" sz="2400" dirty="0"/>
              <a:t>重篤な眼内腫瘍</a:t>
            </a:r>
            <a:endParaRPr lang="en-US" altLang="ja-JP" sz="2400" dirty="0"/>
          </a:p>
          <a:p>
            <a:pPr lvl="1" eaLnBrk="1" hangingPunct="1">
              <a:defRPr/>
            </a:pPr>
            <a:r>
              <a:rPr lang="en-US" altLang="ja-JP" sz="2000" dirty="0"/>
              <a:t>T3a	</a:t>
            </a:r>
            <a:r>
              <a:rPr lang="ja-JP" altLang="en-US" sz="2000" dirty="0"/>
              <a:t>眼球萎縮、眼球萎縮前状態</a:t>
            </a:r>
            <a:endParaRPr lang="en-US" altLang="ja-JP" sz="2000" dirty="0"/>
          </a:p>
          <a:p>
            <a:pPr lvl="1" eaLnBrk="1" hangingPunct="1">
              <a:defRPr/>
            </a:pPr>
            <a:r>
              <a:rPr lang="en-US" altLang="ja-JP" sz="2000" dirty="0"/>
              <a:t>T3b	</a:t>
            </a:r>
            <a:r>
              <a:rPr lang="ja-JP" altLang="en-US" sz="2000" dirty="0"/>
              <a:t>脈絡膜、毛様体、水晶体、前房などへの浸潤</a:t>
            </a:r>
            <a:endParaRPr lang="en-US" altLang="ja-JP" sz="2000" dirty="0"/>
          </a:p>
          <a:p>
            <a:pPr lvl="1" eaLnBrk="1" hangingPunct="1">
              <a:defRPr/>
            </a:pPr>
            <a:r>
              <a:rPr lang="en-US" altLang="ja-JP" sz="2000" dirty="0"/>
              <a:t>T3c	</a:t>
            </a:r>
            <a:r>
              <a:rPr lang="ja-JP" altLang="en-US" sz="2000" dirty="0"/>
              <a:t>眼圧上昇</a:t>
            </a:r>
            <a:endParaRPr lang="en-US" altLang="ja-JP" sz="2000" dirty="0"/>
          </a:p>
          <a:p>
            <a:pPr lvl="1" eaLnBrk="1" hangingPunct="1">
              <a:defRPr/>
            </a:pPr>
            <a:r>
              <a:rPr lang="en-US" altLang="ja-JP" sz="2000" dirty="0"/>
              <a:t>T3d	</a:t>
            </a:r>
            <a:r>
              <a:rPr lang="ja-JP" altLang="en-US" sz="2000" dirty="0"/>
              <a:t>前房出血 </a:t>
            </a:r>
            <a:r>
              <a:rPr lang="en-US" altLang="ja-JP" sz="2000" dirty="0"/>
              <a:t>and/or </a:t>
            </a:r>
            <a:r>
              <a:rPr lang="ja-JP" altLang="en-US" sz="2000" dirty="0"/>
              <a:t>多量の硝子体出血</a:t>
            </a:r>
            <a:endParaRPr lang="en-US" altLang="ja-JP" sz="2000" dirty="0"/>
          </a:p>
          <a:p>
            <a:pPr lvl="1" eaLnBrk="1" hangingPunct="1">
              <a:defRPr/>
            </a:pPr>
            <a:r>
              <a:rPr lang="en-US" altLang="ja-JP" sz="2000" dirty="0"/>
              <a:t>T3e	</a:t>
            </a:r>
            <a:r>
              <a:rPr lang="ja-JP" altLang="en-US" sz="2000" dirty="0"/>
              <a:t>無菌性眼窩蜂巣炎</a:t>
            </a:r>
            <a:endParaRPr lang="en-US" altLang="ja-JP" sz="2000" dirty="0"/>
          </a:p>
          <a:p>
            <a:pPr eaLnBrk="1" hangingPunct="1">
              <a:defRPr/>
            </a:pPr>
            <a:r>
              <a:rPr lang="en-US" altLang="ja-JP" sz="2400" dirty="0"/>
              <a:t>T4	</a:t>
            </a:r>
            <a:r>
              <a:rPr lang="ja-JP" altLang="en-US" sz="2400" dirty="0"/>
              <a:t>眼球外浸潤</a:t>
            </a:r>
            <a:endParaRPr lang="en-US" altLang="ja-JP" sz="2400" dirty="0"/>
          </a:p>
          <a:p>
            <a:pPr lvl="1" eaLnBrk="1" hangingPunct="1">
              <a:defRPr/>
            </a:pPr>
            <a:r>
              <a:rPr lang="en-US" altLang="ja-JP" sz="2000" dirty="0"/>
              <a:t>T4a	</a:t>
            </a:r>
            <a:r>
              <a:rPr lang="ja-JP" altLang="en-US" sz="2000" dirty="0"/>
              <a:t>視神経または眼窩組織への浸潤</a:t>
            </a:r>
            <a:endParaRPr lang="en-US" altLang="ja-JP" sz="2000" dirty="0"/>
          </a:p>
          <a:p>
            <a:pPr lvl="1" eaLnBrk="1" hangingPunct="1">
              <a:defRPr/>
            </a:pPr>
            <a:r>
              <a:rPr lang="en-US" altLang="ja-JP" sz="2000" dirty="0"/>
              <a:t>T4b	</a:t>
            </a:r>
            <a:r>
              <a:rPr lang="ja-JP" altLang="en-US" sz="2000" dirty="0"/>
              <a:t>眼球突出 </a:t>
            </a:r>
            <a:r>
              <a:rPr lang="en-US" altLang="ja-JP" sz="2000" dirty="0"/>
              <a:t>and/or </a:t>
            </a:r>
            <a:r>
              <a:rPr lang="ja-JP" altLang="en-US" sz="2000" dirty="0"/>
              <a:t>眼窩腫瘤を伴う眼球外浸潤</a:t>
            </a:r>
            <a:endParaRPr lang="en-US" altLang="ja-JP" sz="2000" dirty="0"/>
          </a:p>
        </p:txBody>
      </p:sp>
    </p:spTree>
    <p:extLst>
      <p:ext uri="{BB962C8B-B14F-4D97-AF65-F5344CB8AC3E}">
        <p14:creationId xmlns:p14="http://schemas.microsoft.com/office/powerpoint/2010/main" val="411660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31904" y="341030"/>
            <a:ext cx="4978896" cy="850106"/>
          </a:xfrm>
        </p:spPr>
        <p:txBody>
          <a:bodyPr/>
          <a:lstStyle/>
          <a:p>
            <a:r>
              <a:rPr lang="en-US" altLang="ja-JP" sz="3600" dirty="0"/>
              <a:t>UICC</a:t>
            </a:r>
            <a:r>
              <a:rPr lang="ja-JP" altLang="en-US" sz="3600" dirty="0"/>
              <a:t> </a:t>
            </a:r>
            <a:r>
              <a:rPr lang="en-US" altLang="ja-JP" sz="3600" dirty="0"/>
              <a:t>TNM</a:t>
            </a:r>
            <a:r>
              <a:rPr lang="ja-JP" altLang="en-US" sz="3600" dirty="0"/>
              <a:t> </a:t>
            </a:r>
            <a:r>
              <a:rPr lang="en-US" altLang="ja-JP" sz="3600" dirty="0"/>
              <a:t>(8</a:t>
            </a:r>
            <a:r>
              <a:rPr lang="en-US" altLang="ja-JP" sz="3600" baseline="30000" dirty="0"/>
              <a:t>th</a:t>
            </a:r>
            <a:r>
              <a:rPr lang="en-US" altLang="ja-JP" sz="3600" dirty="0"/>
              <a:t>),</a:t>
            </a:r>
            <a:r>
              <a:rPr lang="ja-JP" altLang="en-US" sz="3600" dirty="0"/>
              <a:t> </a:t>
            </a:r>
            <a:r>
              <a:rPr lang="en-US" altLang="ja-JP" sz="3600" dirty="0"/>
              <a:t>stage</a:t>
            </a:r>
            <a:endParaRPr lang="ja-JP" altLang="en-US" sz="36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36274844"/>
              </p:ext>
            </p:extLst>
          </p:nvPr>
        </p:nvGraphicFramePr>
        <p:xfrm>
          <a:off x="5342566" y="1268760"/>
          <a:ext cx="4968552" cy="1854200"/>
        </p:xfrm>
        <a:graphic>
          <a:graphicData uri="http://schemas.openxmlformats.org/drawingml/2006/table">
            <a:tbl>
              <a:tblPr firstRow="1" bandRow="1">
                <a:tableStyleId>{5940675A-B579-460E-94D1-54222C63F5DA}</a:tableStyleId>
              </a:tblPr>
              <a:tblGrid>
                <a:gridCol w="813057">
                  <a:extLst>
                    <a:ext uri="{9D8B030D-6E8A-4147-A177-3AD203B41FA5}">
                      <a16:colId xmlns:a16="http://schemas.microsoft.com/office/drawing/2014/main" val="4091869340"/>
                    </a:ext>
                  </a:extLst>
                </a:gridCol>
                <a:gridCol w="1596561">
                  <a:extLst>
                    <a:ext uri="{9D8B030D-6E8A-4147-A177-3AD203B41FA5}">
                      <a16:colId xmlns:a16="http://schemas.microsoft.com/office/drawing/2014/main" val="2717363236"/>
                    </a:ext>
                  </a:extLst>
                </a:gridCol>
                <a:gridCol w="1296144">
                  <a:extLst>
                    <a:ext uri="{9D8B030D-6E8A-4147-A177-3AD203B41FA5}">
                      <a16:colId xmlns:a16="http://schemas.microsoft.com/office/drawing/2014/main" val="2925681838"/>
                    </a:ext>
                  </a:extLst>
                </a:gridCol>
                <a:gridCol w="1262790">
                  <a:extLst>
                    <a:ext uri="{9D8B030D-6E8A-4147-A177-3AD203B41FA5}">
                      <a16:colId xmlns:a16="http://schemas.microsoft.com/office/drawing/2014/main" val="63480129"/>
                    </a:ext>
                  </a:extLst>
                </a:gridCol>
              </a:tblGrid>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I</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期</a:t>
                      </a: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T1, T2, T3</a:t>
                      </a: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N0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M0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extLst>
                  <a:ext uri="{0D108BD9-81ED-4DB2-BD59-A6C34878D82A}">
                    <a16:rowId xmlns:a16="http://schemas.microsoft.com/office/drawing/2014/main" val="405270744"/>
                  </a:ext>
                </a:extLst>
              </a:tr>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II</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期</a:t>
                      </a: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T4a</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N0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M0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extLst>
                  <a:ext uri="{0D108BD9-81ED-4DB2-BD59-A6C34878D82A}">
                    <a16:rowId xmlns:a16="http://schemas.microsoft.com/office/drawing/2014/main" val="1065023604"/>
                  </a:ext>
                </a:extLst>
              </a:tr>
              <a:tr h="370840">
                <a:tc rowSpan="2">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III</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期</a:t>
                      </a:r>
                    </a:p>
                  </a:txBody>
                  <a:tcPr anchor="ct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T4b</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N0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M0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extLst>
                  <a:ext uri="{0D108BD9-81ED-4DB2-BD59-A6C34878D82A}">
                    <a16:rowId xmlns:a16="http://schemas.microsoft.com/office/drawing/2014/main" val="1943634924"/>
                  </a:ext>
                </a:extLst>
              </a:tr>
              <a:tr h="370840">
                <a:tc vMerge="1">
                  <a:txBody>
                    <a:bodyPr/>
                    <a:lstStyle/>
                    <a:p>
                      <a:endParaRPr kumimoji="1" lang="ja-JP" altLang="en-US" dirty="0"/>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Any</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T</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N1</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M0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extLst>
                  <a:ext uri="{0D108BD9-81ED-4DB2-BD59-A6C34878D82A}">
                    <a16:rowId xmlns:a16="http://schemas.microsoft.com/office/drawing/2014/main" val="3119827923"/>
                  </a:ext>
                </a:extLst>
              </a:tr>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IV</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期</a:t>
                      </a: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Any T</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Any N</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M1</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extLst>
                  <a:ext uri="{0D108BD9-81ED-4DB2-BD59-A6C34878D82A}">
                    <a16:rowId xmlns:a16="http://schemas.microsoft.com/office/drawing/2014/main" val="3823956311"/>
                  </a:ext>
                </a:extLst>
              </a:tr>
            </a:tbl>
          </a:graphicData>
        </a:graphic>
      </p:graphicFrame>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5521" y="1340768"/>
            <a:ext cx="3497849" cy="5199154"/>
          </a:xfrm>
          <a:prstGeom prst="rect">
            <a:avLst/>
          </a:prstGeom>
        </p:spPr>
      </p:pic>
      <p:graphicFrame>
        <p:nvGraphicFramePr>
          <p:cNvPr id="6" name="コンテンツ プレースホルダー 3"/>
          <p:cNvGraphicFramePr>
            <a:graphicFrameLocks/>
          </p:cNvGraphicFramePr>
          <p:nvPr>
            <p:extLst>
              <p:ext uri="{D42A27DB-BD31-4B8C-83A1-F6EECF244321}">
                <p14:modId xmlns:p14="http://schemas.microsoft.com/office/powerpoint/2010/main" val="4186025034"/>
              </p:ext>
            </p:extLst>
          </p:nvPr>
        </p:nvGraphicFramePr>
        <p:xfrm>
          <a:off x="5342566" y="4215472"/>
          <a:ext cx="4968552" cy="1752600"/>
        </p:xfrm>
        <a:graphic>
          <a:graphicData uri="http://schemas.openxmlformats.org/drawingml/2006/table">
            <a:tbl>
              <a:tblPr firstRow="1" bandRow="1">
                <a:tableStyleId>{5940675A-B579-460E-94D1-54222C63F5DA}</a:tableStyleId>
              </a:tblPr>
              <a:tblGrid>
                <a:gridCol w="1473514">
                  <a:extLst>
                    <a:ext uri="{9D8B030D-6E8A-4147-A177-3AD203B41FA5}">
                      <a16:colId xmlns:a16="http://schemas.microsoft.com/office/drawing/2014/main" val="4091869340"/>
                    </a:ext>
                  </a:extLst>
                </a:gridCol>
                <a:gridCol w="3495038">
                  <a:extLst>
                    <a:ext uri="{9D8B030D-6E8A-4147-A177-3AD203B41FA5}">
                      <a16:colId xmlns:a16="http://schemas.microsoft.com/office/drawing/2014/main" val="2717363236"/>
                    </a:ext>
                  </a:extLst>
                </a:gridCol>
              </a:tblGrid>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H category</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H criteria</a:t>
                      </a:r>
                    </a:p>
                  </a:txBody>
                  <a:tcPr/>
                </a:tc>
                <a:extLst>
                  <a:ext uri="{0D108BD9-81ED-4DB2-BD59-A6C34878D82A}">
                    <a16:rowId xmlns:a16="http://schemas.microsoft.com/office/drawing/2014/main" val="405270744"/>
                  </a:ext>
                </a:extLst>
              </a:tr>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HX</a:t>
                      </a:r>
                    </a:p>
                  </a:txBody>
                  <a:tcPr/>
                </a:tc>
                <a:tc>
                  <a:txBody>
                    <a:bodyPr/>
                    <a:lstStyle/>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RB1</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遺伝子変異が不明／不十分</a:t>
                      </a:r>
                    </a:p>
                  </a:txBody>
                  <a:tcPr/>
                </a:tc>
                <a:extLst>
                  <a:ext uri="{0D108BD9-81ED-4DB2-BD59-A6C34878D82A}">
                    <a16:rowId xmlns:a16="http://schemas.microsoft.com/office/drawing/2014/main" val="1065023604"/>
                  </a:ext>
                </a:extLst>
              </a:tr>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H0</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tc>
                <a:tc>
                  <a:txBody>
                    <a:bodyPr/>
                    <a:lstStyle/>
                    <a:p>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末梢血に</a:t>
                      </a:r>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RB1</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遺伝子変異なし</a:t>
                      </a:r>
                    </a:p>
                  </a:txBody>
                  <a:tcPr/>
                </a:tc>
                <a:extLst>
                  <a:ext uri="{0D108BD9-81ED-4DB2-BD59-A6C34878D82A}">
                    <a16:rowId xmlns:a16="http://schemas.microsoft.com/office/drawing/2014/main" val="1943634924"/>
                  </a:ext>
                </a:extLst>
              </a:tr>
              <a:tr h="370840">
                <a:tc>
                  <a:txBody>
                    <a:bodyPr/>
                    <a:lstStyle/>
                    <a:p>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H1</a:t>
                      </a:r>
                      <a:endPar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endParaRPr>
                    </a:p>
                  </a:txBody>
                  <a:tcPr anchor="ctr"/>
                </a:tc>
                <a:tc>
                  <a:txBody>
                    <a:bodyPr/>
                    <a:lstStyle/>
                    <a:p>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両側、三則性</a:t>
                      </a:r>
                      <a:r>
                        <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rPr>
                        <a:t>RB</a:t>
                      </a:r>
                      <a:r>
                        <a:rPr kumimoji="1" lang="ja-JP" altLang="en-US" dirty="0" err="1">
                          <a:latin typeface="Times New Roman" panose="02020603050405020304" pitchFamily="18" charset="0"/>
                          <a:ea typeface="メイリオ" panose="020B0604030504040204" pitchFamily="50" charset="-128"/>
                          <a:cs typeface="Times New Roman" panose="02020603050405020304" pitchFamily="18" charset="0"/>
                        </a:rPr>
                        <a:t>、</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家族歴あり、</a:t>
                      </a:r>
                      <a:endParaRPr kumimoji="1" lang="en-US" altLang="ja-JP" dirty="0">
                        <a:latin typeface="Times New Roman" panose="02020603050405020304" pitchFamily="18" charset="0"/>
                        <a:ea typeface="メイリオ" panose="020B0604030504040204" pitchFamily="50" charset="-128"/>
                        <a:cs typeface="Times New Roman" panose="02020603050405020304" pitchFamily="18" charset="0"/>
                      </a:endParaRPr>
                    </a:p>
                    <a:p>
                      <a:r>
                        <a:rPr kumimoji="1" lang="en-US" altLang="ja-JP" i="1" dirty="0">
                          <a:latin typeface="Times New Roman" panose="02020603050405020304" pitchFamily="18" charset="0"/>
                          <a:ea typeface="メイリオ" panose="020B0604030504040204" pitchFamily="50" charset="-128"/>
                          <a:cs typeface="Times New Roman" panose="02020603050405020304" pitchFamily="18" charset="0"/>
                        </a:rPr>
                        <a:t>RB1</a:t>
                      </a:r>
                      <a:r>
                        <a:rPr kumimoji="1" lang="ja-JP" altLang="en-US" dirty="0">
                          <a:latin typeface="Times New Roman" panose="02020603050405020304" pitchFamily="18" charset="0"/>
                          <a:ea typeface="メイリオ" panose="020B0604030504040204" pitchFamily="50" charset="-128"/>
                          <a:cs typeface="Times New Roman" panose="02020603050405020304" pitchFamily="18" charset="0"/>
                        </a:rPr>
                        <a:t>遺伝子バリアント検出</a:t>
                      </a:r>
                    </a:p>
                  </a:txBody>
                  <a:tcPr/>
                </a:tc>
                <a:extLst>
                  <a:ext uri="{0D108BD9-81ED-4DB2-BD59-A6C34878D82A}">
                    <a16:rowId xmlns:a16="http://schemas.microsoft.com/office/drawing/2014/main" val="3119827923"/>
                  </a:ext>
                </a:extLst>
              </a:tr>
            </a:tbl>
          </a:graphicData>
        </a:graphic>
      </p:graphicFrame>
      <p:sp>
        <p:nvSpPr>
          <p:cNvPr id="7" name="タイトル 1"/>
          <p:cNvSpPr txBox="1">
            <a:spLocks/>
          </p:cNvSpPr>
          <p:nvPr/>
        </p:nvSpPr>
        <p:spPr bwMode="auto">
          <a:xfrm>
            <a:off x="5260214" y="3333368"/>
            <a:ext cx="5122912"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en-US" altLang="ja-JP" sz="3200" dirty="0"/>
              <a:t>AJCC</a:t>
            </a:r>
            <a:r>
              <a:rPr lang="ja-JP" altLang="en-US" sz="3200" dirty="0"/>
              <a:t> </a:t>
            </a:r>
            <a:r>
              <a:rPr lang="en-US" altLang="ja-JP" sz="3200" dirty="0"/>
              <a:t>TNM</a:t>
            </a:r>
            <a:r>
              <a:rPr lang="ja-JP" altLang="en-US" sz="3200" dirty="0"/>
              <a:t> </a:t>
            </a:r>
            <a:r>
              <a:rPr lang="en-US" altLang="ja-JP" sz="3200" dirty="0"/>
              <a:t>(8</a:t>
            </a:r>
            <a:r>
              <a:rPr lang="en-US" altLang="ja-JP" sz="3200" baseline="30000" dirty="0"/>
              <a:t>th</a:t>
            </a:r>
            <a:r>
              <a:rPr lang="en-US" altLang="ja-JP" sz="3200" dirty="0"/>
              <a:t>),</a:t>
            </a:r>
            <a:r>
              <a:rPr lang="ja-JP" altLang="en-US" sz="3200" dirty="0"/>
              <a:t> </a:t>
            </a:r>
            <a:r>
              <a:rPr lang="en-US" altLang="ja-JP" sz="3200" dirty="0"/>
              <a:t>H</a:t>
            </a:r>
            <a:r>
              <a:rPr lang="ja-JP" altLang="en-US" sz="3200" dirty="0"/>
              <a:t> </a:t>
            </a:r>
            <a:r>
              <a:rPr lang="en-US" altLang="ja-JP" sz="3200" dirty="0"/>
              <a:t>category</a:t>
            </a:r>
            <a:endParaRPr lang="ja-JP" altLang="en-US" sz="3200" dirty="0"/>
          </a:p>
        </p:txBody>
      </p:sp>
      <p:sp>
        <p:nvSpPr>
          <p:cNvPr id="8" name="タイトル 1"/>
          <p:cNvSpPr txBox="1">
            <a:spLocks/>
          </p:cNvSpPr>
          <p:nvPr/>
        </p:nvSpPr>
        <p:spPr bwMode="auto">
          <a:xfrm>
            <a:off x="1806064" y="332068"/>
            <a:ext cx="3385695"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r>
              <a:rPr lang="ja-JP" altLang="en-US" sz="3600" dirty="0"/>
              <a:t>病期分類と予後</a:t>
            </a:r>
          </a:p>
        </p:txBody>
      </p:sp>
      <p:sp>
        <p:nvSpPr>
          <p:cNvPr id="3" name="テキスト ボックス 2">
            <a:extLst>
              <a:ext uri="{FF2B5EF4-FFF2-40B4-BE49-F238E27FC236}">
                <a16:creationId xmlns:a16="http://schemas.microsoft.com/office/drawing/2014/main" id="{7688FD15-4678-47CA-900D-CCFBA17B122E}"/>
              </a:ext>
            </a:extLst>
          </p:cNvPr>
          <p:cNvSpPr txBox="1"/>
          <p:nvPr/>
        </p:nvSpPr>
        <p:spPr>
          <a:xfrm>
            <a:off x="6960096" y="3140968"/>
            <a:ext cx="5200463" cy="400110"/>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UICC:</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Union for International Cancer Control</a:t>
            </a:r>
            <a:r>
              <a:rPr lang="ja-JP" altLang="en-US"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4AF22757-EDAF-4FAB-97BE-00C802F8615E}"/>
              </a:ext>
            </a:extLst>
          </p:cNvPr>
          <p:cNvSpPr txBox="1"/>
          <p:nvPr/>
        </p:nvSpPr>
        <p:spPr>
          <a:xfrm>
            <a:off x="6979096" y="6024190"/>
            <a:ext cx="5178021" cy="400110"/>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AJCC:</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American Joint Committee on Cancer </a:t>
            </a:r>
            <a:r>
              <a:rPr lang="ja-JP" altLang="en-US"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53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網膜芽細胞腫の病理診断</a:t>
            </a:r>
          </a:p>
        </p:txBody>
      </p:sp>
      <p:sp>
        <p:nvSpPr>
          <p:cNvPr id="3" name="コンテンツ プレースホルダー 2"/>
          <p:cNvSpPr>
            <a:spLocks noGrp="1"/>
          </p:cNvSpPr>
          <p:nvPr>
            <p:ph idx="1"/>
          </p:nvPr>
        </p:nvSpPr>
        <p:spPr/>
        <p:txBody>
          <a:bodyPr>
            <a:noAutofit/>
          </a:bodyPr>
          <a:lstStyle/>
          <a:p>
            <a:pPr>
              <a:defRPr/>
            </a:pPr>
            <a:r>
              <a:rPr lang="ja-JP" altLang="en-US" dirty="0"/>
              <a:t>神経外胚葉系、小型円形細胞</a:t>
            </a:r>
            <a:endParaRPr lang="en-US" altLang="ja-JP" dirty="0"/>
          </a:p>
          <a:p>
            <a:pPr>
              <a:defRPr/>
            </a:pPr>
            <a:r>
              <a:rPr lang="ja-JP" altLang="en-US" dirty="0"/>
              <a:t>視細胞分化＝</a:t>
            </a:r>
            <a:r>
              <a:rPr lang="ja-JP" altLang="en-US" dirty="0">
                <a:solidFill>
                  <a:srgbClr val="FF0000"/>
                </a:solidFill>
              </a:rPr>
              <a:t>ロゼット</a:t>
            </a:r>
            <a:endParaRPr lang="en-US" altLang="ja-JP" dirty="0">
              <a:solidFill>
                <a:srgbClr val="FF0000"/>
              </a:solidFill>
            </a:endParaRPr>
          </a:p>
          <a:p>
            <a:pPr>
              <a:defRPr/>
            </a:pPr>
            <a:r>
              <a:rPr lang="ja-JP" altLang="en-US" dirty="0"/>
              <a:t>免疫染色：神経系マーカー陽性</a:t>
            </a:r>
            <a:endParaRPr lang="en-US" altLang="ja-JP" dirty="0"/>
          </a:p>
          <a:p>
            <a:pPr>
              <a:defRPr/>
            </a:pPr>
            <a:endParaRPr lang="en-US" altLang="ja-JP" dirty="0"/>
          </a:p>
          <a:p>
            <a:pPr marL="400050" lvl="1" indent="0">
              <a:buNone/>
            </a:pPr>
            <a:endParaRPr lang="ja-JP" altLang="en-US" dirty="0">
              <a:latin typeface="Times New Roman" panose="02020603050405020304" pitchFamily="18" charset="0"/>
              <a:cs typeface="Times New Roman" panose="02020603050405020304" pitchFamily="18" charset="0"/>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9782" y="1153308"/>
            <a:ext cx="2090886" cy="1593922"/>
          </a:xfrm>
          <a:prstGeom prst="rect">
            <a:avLst/>
          </a:prstGeom>
        </p:spPr>
      </p:pic>
      <p:sp>
        <p:nvSpPr>
          <p:cNvPr id="15" name="テキスト ボックス 12"/>
          <p:cNvSpPr txBox="1">
            <a:spLocks noChangeArrowheads="1"/>
          </p:cNvSpPr>
          <p:nvPr/>
        </p:nvSpPr>
        <p:spPr bwMode="auto">
          <a:xfrm rot="-5400000">
            <a:off x="551329" y="3665932"/>
            <a:ext cx="1666144"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a:r>
              <a:rPr lang="en-US" altLang="ja-JP" sz="1800" dirty="0">
                <a:solidFill>
                  <a:srgbClr val="000000"/>
                </a:solidFill>
                <a:latin typeface="Times New Roman" panose="02020603050405020304" pitchFamily="18" charset="0"/>
                <a:cs typeface="Times New Roman" panose="02020603050405020304" pitchFamily="18" charset="0"/>
              </a:rPr>
              <a:t>Normal Retina</a:t>
            </a:r>
            <a:endParaRPr lang="ja-JP" altLang="en-US" sz="1800" dirty="0">
              <a:solidFill>
                <a:srgbClr val="000000"/>
              </a:solidFill>
              <a:latin typeface="Times New Roman" panose="02020603050405020304" pitchFamily="18" charset="0"/>
              <a:cs typeface="Times New Roman" panose="02020603050405020304" pitchFamily="18" charset="0"/>
            </a:endParaRPr>
          </a:p>
        </p:txBody>
      </p:sp>
      <p:sp>
        <p:nvSpPr>
          <p:cNvPr id="16" name="テキスト ボックス 13"/>
          <p:cNvSpPr txBox="1">
            <a:spLocks noChangeArrowheads="1"/>
          </p:cNvSpPr>
          <p:nvPr/>
        </p:nvSpPr>
        <p:spPr bwMode="auto">
          <a:xfrm rot="-5400000">
            <a:off x="484300" y="5512308"/>
            <a:ext cx="1800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a:r>
              <a:rPr lang="en-US" altLang="ja-JP" sz="1800" dirty="0">
                <a:solidFill>
                  <a:srgbClr val="000000"/>
                </a:solidFill>
                <a:latin typeface="Times New Roman" panose="02020603050405020304" pitchFamily="18" charset="0"/>
                <a:cs typeface="Times New Roman" panose="02020603050405020304" pitchFamily="18" charset="0"/>
              </a:rPr>
              <a:t>Retinoblastoma</a:t>
            </a:r>
            <a:endParaRPr lang="ja-JP" altLang="en-US" sz="1800" dirty="0">
              <a:solidFill>
                <a:srgbClr val="000000"/>
              </a:solidFill>
              <a:latin typeface="Times New Roman" panose="02020603050405020304" pitchFamily="18" charset="0"/>
              <a:cs typeface="Times New Roman" panose="02020603050405020304" pitchFamily="18" charset="0"/>
            </a:endParaRPr>
          </a:p>
        </p:txBody>
      </p:sp>
      <p:pic>
        <p:nvPicPr>
          <p:cNvPr id="17" name="図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3527" y="2935720"/>
            <a:ext cx="6516116" cy="1748227"/>
          </a:xfrm>
          <a:prstGeom prst="rect">
            <a:avLst/>
          </a:prstGeom>
        </p:spPr>
      </p:pic>
      <p:pic>
        <p:nvPicPr>
          <p:cNvPr id="18" name="図 17"/>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a:off x="1514756" y="4556089"/>
            <a:ext cx="6645338" cy="1899690"/>
          </a:xfrm>
          <a:prstGeom prst="rect">
            <a:avLst/>
          </a:prstGeom>
        </p:spPr>
      </p:pic>
      <p:pic>
        <p:nvPicPr>
          <p:cNvPr id="9" name="図 8"/>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266499" y="2962168"/>
            <a:ext cx="1947855" cy="1593922"/>
          </a:xfrm>
          <a:prstGeom prst="rect">
            <a:avLst/>
          </a:prstGeom>
        </p:spPr>
      </p:pic>
      <p:pic>
        <p:nvPicPr>
          <p:cNvPr id="10" name="図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6499" y="4854328"/>
            <a:ext cx="1957281" cy="1558358"/>
          </a:xfrm>
          <a:prstGeom prst="rect">
            <a:avLst/>
          </a:prstGeom>
        </p:spPr>
      </p:pic>
      <p:sp>
        <p:nvSpPr>
          <p:cNvPr id="5" name="テキスト ボックス 4"/>
          <p:cNvSpPr txBox="1"/>
          <p:nvPr/>
        </p:nvSpPr>
        <p:spPr>
          <a:xfrm>
            <a:off x="8832305" y="4534445"/>
            <a:ext cx="1039259" cy="369332"/>
          </a:xfrm>
          <a:prstGeom prst="rect">
            <a:avLst/>
          </a:prstGeom>
          <a:noFill/>
        </p:spPr>
        <p:txBody>
          <a:bodyPr wrap="none" rtlCol="0">
            <a:spAutoFit/>
          </a:bodyPr>
          <a:lstStyle/>
          <a:p>
            <a:r>
              <a:rPr lang="en-US" altLang="ja-JP" sz="1800" dirty="0">
                <a:solidFill>
                  <a:srgbClr val="FF0000"/>
                </a:solidFill>
                <a:latin typeface="+mn-lt"/>
              </a:rPr>
              <a:t>Protein X</a:t>
            </a:r>
            <a:endParaRPr lang="ja-JP" altLang="en-US" sz="1800" dirty="0">
              <a:solidFill>
                <a:srgbClr val="FF0000"/>
              </a:solidFill>
              <a:latin typeface="+mn-lt"/>
            </a:endParaRPr>
          </a:p>
        </p:txBody>
      </p:sp>
      <p:sp>
        <p:nvSpPr>
          <p:cNvPr id="12" name="テキスト ボックス 11"/>
          <p:cNvSpPr txBox="1"/>
          <p:nvPr/>
        </p:nvSpPr>
        <p:spPr>
          <a:xfrm>
            <a:off x="10540343" y="6114309"/>
            <a:ext cx="1576072" cy="646331"/>
          </a:xfrm>
          <a:prstGeom prst="rect">
            <a:avLst/>
          </a:prstGeom>
          <a:noFill/>
        </p:spPr>
        <p:txBody>
          <a:bodyPr wrap="none" rtlCol="0">
            <a:spAutoFit/>
          </a:bodyPr>
          <a:lstStyle/>
          <a:p>
            <a:r>
              <a:rPr lang="en-US" altLang="ja-JP" sz="1800" dirty="0">
                <a:latin typeface="Times New Roman" panose="02020603050405020304" pitchFamily="18" charset="0"/>
                <a:cs typeface="Times New Roman" panose="02020603050405020304" pitchFamily="18" charset="0"/>
              </a:rPr>
              <a:t>(AMED:</a:t>
            </a:r>
          </a:p>
          <a:p>
            <a:r>
              <a:rPr lang="en-US" altLang="ja-JP" sz="1800" dirty="0">
                <a:latin typeface="Times New Roman" panose="02020603050405020304" pitchFamily="18" charset="0"/>
                <a:cs typeface="Times New Roman" panose="02020603050405020304" pitchFamily="18" charset="0"/>
              </a:rPr>
              <a:t> 15ck0106090)</a:t>
            </a:r>
          </a:p>
        </p:txBody>
      </p:sp>
      <p:cxnSp>
        <p:nvCxnSpPr>
          <p:cNvPr id="7" name="直線コネクタ 6"/>
          <p:cNvCxnSpPr/>
          <p:nvPr/>
        </p:nvCxnSpPr>
        <p:spPr>
          <a:xfrm>
            <a:off x="8184232" y="2852937"/>
            <a:ext cx="0" cy="36028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719736" y="6412686"/>
            <a:ext cx="2252540" cy="369332"/>
          </a:xfrm>
          <a:prstGeom prst="rect">
            <a:avLst/>
          </a:prstGeom>
          <a:noFill/>
        </p:spPr>
        <p:txBody>
          <a:bodyPr wrap="none" rtlCol="0">
            <a:spAutoFit/>
          </a:bodyPr>
          <a:lstStyle/>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視細胞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1800" dirty="0" err="1">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腫瘍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a:t>
            </a:r>
            <a:endParaRPr lang="ja-JP" altLang="en-US" sz="18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B7A3031-604F-40CC-ADF8-52DDC4EF69E3}"/>
              </a:ext>
            </a:extLst>
          </p:cNvPr>
          <p:cNvSpPr txBox="1"/>
          <p:nvPr/>
        </p:nvSpPr>
        <p:spPr>
          <a:xfrm>
            <a:off x="8085639" y="6442062"/>
            <a:ext cx="2199641" cy="369332"/>
          </a:xfrm>
          <a:prstGeom prst="rect">
            <a:avLst/>
          </a:prstGeom>
          <a:noFill/>
        </p:spPr>
        <p:txBody>
          <a:bodyPr wrap="none" rtlCol="0">
            <a:spAutoFit/>
          </a:bodyPr>
          <a:lstStyle/>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視細胞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1800" dirty="0" err="1">
                <a:latin typeface="Times New Roman" panose="02020603050405020304" pitchFamily="18" charset="0"/>
                <a:ea typeface="メイリオ" panose="020B0604030504040204" pitchFamily="50" charset="-128"/>
                <a:cs typeface="Times New Roman" panose="02020603050405020304" pitchFamily="18" charset="0"/>
              </a:rPr>
              <a:t>、</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腫瘍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a:t>
            </a:r>
            <a:endParaRPr lang="ja-JP" altLang="en-US" sz="1800"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0206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網膜芽細胞腫の病理診断</a:t>
            </a:r>
          </a:p>
        </p:txBody>
      </p:sp>
      <p:sp>
        <p:nvSpPr>
          <p:cNvPr id="3" name="コンテンツ プレースホルダー 2"/>
          <p:cNvSpPr>
            <a:spLocks noGrp="1"/>
          </p:cNvSpPr>
          <p:nvPr>
            <p:ph idx="1"/>
          </p:nvPr>
        </p:nvSpPr>
        <p:spPr/>
        <p:txBody>
          <a:bodyPr>
            <a:noAutofit/>
          </a:bodyPr>
          <a:lstStyle/>
          <a:p>
            <a:r>
              <a:rPr lang="ja-JP" altLang="en-US" dirty="0">
                <a:latin typeface="Times New Roman" panose="02020603050405020304" pitchFamily="18" charset="0"/>
                <a:cs typeface="Times New Roman" panose="02020603050405020304" pitchFamily="18" charset="0"/>
              </a:rPr>
              <a:t>病理に関する国際ガイドライン</a:t>
            </a:r>
            <a:endParaRPr lang="en-US" altLang="ja-JP" dirty="0">
              <a:latin typeface="Times New Roman" panose="02020603050405020304" pitchFamily="18" charset="0"/>
              <a:cs typeface="Times New Roman" panose="02020603050405020304" pitchFamily="18" charset="0"/>
            </a:endParaRPr>
          </a:p>
          <a:p>
            <a:pPr marL="400050" lvl="1" indent="0">
              <a:buNone/>
            </a:pPr>
            <a:r>
              <a:rPr lang="en-US" altLang="ja-JP" dirty="0">
                <a:latin typeface="Times New Roman" panose="02020603050405020304" pitchFamily="18" charset="0"/>
                <a:cs typeface="Times New Roman" panose="02020603050405020304" pitchFamily="18" charset="0"/>
              </a:rPr>
              <a:t>“The pathology guidelines for the examination of enucleated eyes and evaluation of prognostic risk factors in retinoblastoma.” </a:t>
            </a:r>
          </a:p>
          <a:p>
            <a:pPr marL="400050" lvl="1" indent="0" algn="r">
              <a:buNone/>
            </a:pPr>
            <a:r>
              <a:rPr lang="en-US" altLang="ja-JP" sz="2000" dirty="0"/>
              <a:t>(</a:t>
            </a:r>
            <a:r>
              <a:rPr lang="en-US" altLang="ja-JP" sz="2000" dirty="0" err="1"/>
              <a:t>Sastre</a:t>
            </a:r>
            <a:r>
              <a:rPr lang="en-US" altLang="ja-JP" sz="2000" dirty="0"/>
              <a:t> X, Arch </a:t>
            </a:r>
            <a:r>
              <a:rPr lang="en-US" altLang="ja-JP" sz="2000" dirty="0" err="1"/>
              <a:t>Pathol</a:t>
            </a:r>
            <a:r>
              <a:rPr lang="en-US" altLang="ja-JP" sz="2000" dirty="0"/>
              <a:t> Lab Med, 2009)</a:t>
            </a:r>
          </a:p>
          <a:p>
            <a:pPr lvl="1"/>
            <a:r>
              <a:rPr lang="ja-JP" altLang="en-US" dirty="0"/>
              <a:t>切片作成法</a:t>
            </a:r>
            <a:endParaRPr lang="en-US" altLang="ja-JP" dirty="0"/>
          </a:p>
          <a:p>
            <a:pPr lvl="1"/>
            <a:r>
              <a:rPr lang="ja-JP" altLang="en-US" dirty="0"/>
              <a:t>浸潤評価の方法</a:t>
            </a:r>
            <a:endParaRPr lang="en-US" altLang="ja-JP" dirty="0"/>
          </a:p>
          <a:p>
            <a:pPr lvl="1"/>
            <a:endParaRPr lang="en-US" altLang="ja-JP" dirty="0"/>
          </a:p>
          <a:p>
            <a:r>
              <a:rPr lang="ja-JP" altLang="en-US" dirty="0"/>
              <a:t>病理医と相談</a:t>
            </a:r>
            <a:endParaRPr lang="en-US" altLang="ja-JP" dirty="0"/>
          </a:p>
          <a:p>
            <a:pPr marL="0" indent="0">
              <a:buNone/>
            </a:pPr>
            <a:r>
              <a:rPr lang="ja-JP" altLang="en-US" dirty="0"/>
              <a:t>　（保険診療の制約）</a:t>
            </a:r>
            <a:endParaRPr lang="en-US" altLang="ja-JP" dirty="0"/>
          </a:p>
          <a:p>
            <a:pPr marL="400050" lvl="1" indent="0">
              <a:buNone/>
            </a:pPr>
            <a:endParaRPr lang="ja-JP" altLang="en-US"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23992" y="3212976"/>
            <a:ext cx="4365278" cy="347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39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病理と予後</a:t>
            </a:r>
          </a:p>
        </p:txBody>
      </p:sp>
      <p:sp>
        <p:nvSpPr>
          <p:cNvPr id="3" name="コンテンツ プレースホルダー 2"/>
          <p:cNvSpPr>
            <a:spLocks noGrp="1"/>
          </p:cNvSpPr>
          <p:nvPr>
            <p:ph idx="1"/>
          </p:nvPr>
        </p:nvSpPr>
        <p:spPr/>
        <p:txBody>
          <a:bodyPr/>
          <a:lstStyle/>
          <a:p>
            <a:r>
              <a:rPr kumimoji="1" lang="ja-JP" altLang="en-US" dirty="0"/>
              <a:t>細胞の分化度</a:t>
            </a:r>
            <a:endParaRPr kumimoji="1" lang="en-US" altLang="ja-JP" dirty="0"/>
          </a:p>
          <a:p>
            <a:pPr lvl="1"/>
            <a:r>
              <a:rPr lang="ja-JP" altLang="en-US" dirty="0"/>
              <a:t>生命</a:t>
            </a:r>
            <a:r>
              <a:rPr kumimoji="1" lang="ja-JP" altLang="en-US" dirty="0"/>
              <a:t>予後との関連は明らでない</a:t>
            </a:r>
            <a:endParaRPr kumimoji="1" lang="en-US" altLang="ja-JP" dirty="0"/>
          </a:p>
          <a:p>
            <a:r>
              <a:rPr lang="ja-JP" altLang="en-US" dirty="0"/>
              <a:t>浸潤範囲と予後</a:t>
            </a:r>
            <a:endParaRPr lang="en-US" altLang="ja-JP" dirty="0"/>
          </a:p>
        </p:txBody>
      </p:sp>
      <p:sp>
        <p:nvSpPr>
          <p:cNvPr id="5" name="テキスト ボックス 4">
            <a:extLst>
              <a:ext uri="{FF2B5EF4-FFF2-40B4-BE49-F238E27FC236}">
                <a16:creationId xmlns:a16="http://schemas.microsoft.com/office/drawing/2014/main" id="{EED920D0-5310-4777-AAE9-F48528DF5B15}"/>
              </a:ext>
            </a:extLst>
          </p:cNvPr>
          <p:cNvSpPr txBox="1"/>
          <p:nvPr/>
        </p:nvSpPr>
        <p:spPr>
          <a:xfrm>
            <a:off x="767408" y="6390371"/>
            <a:ext cx="11284098" cy="369332"/>
          </a:xfrm>
          <a:prstGeom prst="rect">
            <a:avLst/>
          </a:prstGeom>
          <a:noFill/>
        </p:spPr>
        <p:txBody>
          <a:bodyPr wrap="square" rtlCol="0">
            <a:spAutoFit/>
          </a:bodyPr>
          <a:lstStyle/>
          <a:p>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(Kaliki S, et al: Defining High-risk Retinoblastoma: A Multicenter Global Survey. JAMA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Ophthalmol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140:30-36, 2022)</a:t>
            </a:r>
            <a:endParaRPr lang="ja-JP" altLang="en-US" sz="1800" dirty="0">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6" name="グループ化 9">
            <a:extLst>
              <a:ext uri="{FF2B5EF4-FFF2-40B4-BE49-F238E27FC236}">
                <a16:creationId xmlns:a16="http://schemas.microsoft.com/office/drawing/2014/main" id="{9E05F75A-5B49-48DE-9735-2CB430C16846}"/>
              </a:ext>
            </a:extLst>
          </p:cNvPr>
          <p:cNvGrpSpPr>
            <a:grpSpLocks/>
          </p:cNvGrpSpPr>
          <p:nvPr/>
        </p:nvGrpSpPr>
        <p:grpSpPr bwMode="auto">
          <a:xfrm>
            <a:off x="2212976" y="2733484"/>
            <a:ext cx="3235325" cy="2346325"/>
            <a:chOff x="1403648" y="548680"/>
            <a:chExt cx="7344816" cy="5040560"/>
          </a:xfrm>
        </p:grpSpPr>
        <p:sp>
          <p:nvSpPr>
            <p:cNvPr id="7" name="フリーフォーム 4">
              <a:extLst>
                <a:ext uri="{FF2B5EF4-FFF2-40B4-BE49-F238E27FC236}">
                  <a16:creationId xmlns:a16="http://schemas.microsoft.com/office/drawing/2014/main" id="{B76388DD-CB20-4B78-A0FD-6D2CEA7D95CE}"/>
                </a:ext>
              </a:extLst>
            </p:cNvPr>
            <p:cNvSpPr/>
            <p:nvPr/>
          </p:nvSpPr>
          <p:spPr>
            <a:xfrm>
              <a:off x="2073980" y="763536"/>
              <a:ext cx="1203714" cy="1947333"/>
            </a:xfrm>
            <a:custGeom>
              <a:avLst/>
              <a:gdLst>
                <a:gd name="connsiteX0" fmla="*/ 47134 w 942680"/>
                <a:gd name="connsiteY0" fmla="*/ 735291 h 1753386"/>
                <a:gd name="connsiteX1" fmla="*/ 0 w 942680"/>
                <a:gd name="connsiteY1" fmla="*/ 1753386 h 1753386"/>
                <a:gd name="connsiteX2" fmla="*/ 141402 w 942680"/>
                <a:gd name="connsiteY2" fmla="*/ 801279 h 1753386"/>
                <a:gd name="connsiteX3" fmla="*/ 226243 w 942680"/>
                <a:gd name="connsiteY3" fmla="*/ 716438 h 1753386"/>
                <a:gd name="connsiteX4" fmla="*/ 424206 w 942680"/>
                <a:gd name="connsiteY4" fmla="*/ 801279 h 1753386"/>
                <a:gd name="connsiteX5" fmla="*/ 556181 w 942680"/>
                <a:gd name="connsiteY5" fmla="*/ 320512 h 1753386"/>
                <a:gd name="connsiteX6" fmla="*/ 942680 w 942680"/>
                <a:gd name="connsiteY6" fmla="*/ 0 h 1753386"/>
                <a:gd name="connsiteX7" fmla="*/ 593889 w 942680"/>
                <a:gd name="connsiteY7" fmla="*/ 179110 h 1753386"/>
                <a:gd name="connsiteX8" fmla="*/ 329938 w 942680"/>
                <a:gd name="connsiteY8" fmla="*/ 414780 h 1753386"/>
                <a:gd name="connsiteX9" fmla="*/ 47134 w 942680"/>
                <a:gd name="connsiteY9" fmla="*/ 735291 h 17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680" h="1753386">
                  <a:moveTo>
                    <a:pt x="47134" y="735291"/>
                  </a:moveTo>
                  <a:lnTo>
                    <a:pt x="0" y="1753386"/>
                  </a:lnTo>
                  <a:lnTo>
                    <a:pt x="141402" y="801279"/>
                  </a:lnTo>
                  <a:lnTo>
                    <a:pt x="226243" y="716438"/>
                  </a:lnTo>
                  <a:lnTo>
                    <a:pt x="424206" y="801279"/>
                  </a:lnTo>
                  <a:lnTo>
                    <a:pt x="556181" y="320512"/>
                  </a:lnTo>
                  <a:lnTo>
                    <a:pt x="942680" y="0"/>
                  </a:lnTo>
                  <a:lnTo>
                    <a:pt x="593889" y="179110"/>
                  </a:lnTo>
                  <a:lnTo>
                    <a:pt x="329938" y="414780"/>
                  </a:lnTo>
                  <a:lnTo>
                    <a:pt x="47134" y="735291"/>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リーフォーム 5">
              <a:extLst>
                <a:ext uri="{FF2B5EF4-FFF2-40B4-BE49-F238E27FC236}">
                  <a16:creationId xmlns:a16="http://schemas.microsoft.com/office/drawing/2014/main" id="{441B2D0E-9150-4D40-86B7-32C19F47512E}"/>
                </a:ext>
              </a:extLst>
            </p:cNvPr>
            <p:cNvSpPr/>
            <p:nvPr/>
          </p:nvSpPr>
          <p:spPr>
            <a:xfrm flipV="1">
              <a:off x="2073980" y="3474797"/>
              <a:ext cx="1131635" cy="1827970"/>
            </a:xfrm>
            <a:custGeom>
              <a:avLst/>
              <a:gdLst>
                <a:gd name="connsiteX0" fmla="*/ 47134 w 942680"/>
                <a:gd name="connsiteY0" fmla="*/ 735291 h 1753386"/>
                <a:gd name="connsiteX1" fmla="*/ 0 w 942680"/>
                <a:gd name="connsiteY1" fmla="*/ 1753386 h 1753386"/>
                <a:gd name="connsiteX2" fmla="*/ 141402 w 942680"/>
                <a:gd name="connsiteY2" fmla="*/ 801279 h 1753386"/>
                <a:gd name="connsiteX3" fmla="*/ 226243 w 942680"/>
                <a:gd name="connsiteY3" fmla="*/ 716438 h 1753386"/>
                <a:gd name="connsiteX4" fmla="*/ 424206 w 942680"/>
                <a:gd name="connsiteY4" fmla="*/ 801279 h 1753386"/>
                <a:gd name="connsiteX5" fmla="*/ 556181 w 942680"/>
                <a:gd name="connsiteY5" fmla="*/ 320512 h 1753386"/>
                <a:gd name="connsiteX6" fmla="*/ 942680 w 942680"/>
                <a:gd name="connsiteY6" fmla="*/ 0 h 1753386"/>
                <a:gd name="connsiteX7" fmla="*/ 593889 w 942680"/>
                <a:gd name="connsiteY7" fmla="*/ 179110 h 1753386"/>
                <a:gd name="connsiteX8" fmla="*/ 329938 w 942680"/>
                <a:gd name="connsiteY8" fmla="*/ 414780 h 1753386"/>
                <a:gd name="connsiteX9" fmla="*/ 47134 w 942680"/>
                <a:gd name="connsiteY9" fmla="*/ 735291 h 17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680" h="1753386">
                  <a:moveTo>
                    <a:pt x="47134" y="735291"/>
                  </a:moveTo>
                  <a:lnTo>
                    <a:pt x="0" y="1753386"/>
                  </a:lnTo>
                  <a:lnTo>
                    <a:pt x="141402" y="801279"/>
                  </a:lnTo>
                  <a:lnTo>
                    <a:pt x="226243" y="716438"/>
                  </a:lnTo>
                  <a:lnTo>
                    <a:pt x="424206" y="801279"/>
                  </a:lnTo>
                  <a:lnTo>
                    <a:pt x="556181" y="320512"/>
                  </a:lnTo>
                  <a:lnTo>
                    <a:pt x="942680" y="0"/>
                  </a:lnTo>
                  <a:lnTo>
                    <a:pt x="593889" y="179110"/>
                  </a:lnTo>
                  <a:lnTo>
                    <a:pt x="329938" y="414780"/>
                  </a:lnTo>
                  <a:lnTo>
                    <a:pt x="47134" y="735291"/>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円弧 8">
              <a:extLst>
                <a:ext uri="{FF2B5EF4-FFF2-40B4-BE49-F238E27FC236}">
                  <a16:creationId xmlns:a16="http://schemas.microsoft.com/office/drawing/2014/main" id="{CA934C90-E1B0-481C-84E0-121620EC8823}"/>
                </a:ext>
              </a:extLst>
            </p:cNvPr>
            <p:cNvSpPr/>
            <p:nvPr/>
          </p:nvSpPr>
          <p:spPr>
            <a:xfrm>
              <a:off x="1691963" y="548680"/>
              <a:ext cx="5038299" cy="5040560"/>
            </a:xfrm>
            <a:prstGeom prst="arc">
              <a:avLst>
                <a:gd name="adj1" fmla="val 12888315"/>
                <a:gd name="adj2" fmla="val 869880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弧 9">
              <a:extLst>
                <a:ext uri="{FF2B5EF4-FFF2-40B4-BE49-F238E27FC236}">
                  <a16:creationId xmlns:a16="http://schemas.microsoft.com/office/drawing/2014/main" id="{5088381D-D6B6-4277-8A55-24FAEAE994AC}"/>
                </a:ext>
              </a:extLst>
            </p:cNvPr>
            <p:cNvSpPr/>
            <p:nvPr/>
          </p:nvSpPr>
          <p:spPr>
            <a:xfrm>
              <a:off x="1403648" y="1271683"/>
              <a:ext cx="3603933" cy="3594554"/>
            </a:xfrm>
            <a:prstGeom prst="arc">
              <a:avLst>
                <a:gd name="adj1" fmla="val 7604852"/>
                <a:gd name="adj2" fmla="val 1399865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8">
              <a:extLst>
                <a:ext uri="{FF2B5EF4-FFF2-40B4-BE49-F238E27FC236}">
                  <a16:creationId xmlns:a16="http://schemas.microsoft.com/office/drawing/2014/main" id="{8D89D454-2A15-4944-83E3-E95AFA95669C}"/>
                </a:ext>
              </a:extLst>
            </p:cNvPr>
            <p:cNvSpPr/>
            <p:nvPr/>
          </p:nvSpPr>
          <p:spPr>
            <a:xfrm>
              <a:off x="2124435" y="1773012"/>
              <a:ext cx="792865" cy="25816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弧 11">
              <a:extLst>
                <a:ext uri="{FF2B5EF4-FFF2-40B4-BE49-F238E27FC236}">
                  <a16:creationId xmlns:a16="http://schemas.microsoft.com/office/drawing/2014/main" id="{F0D43F5F-C5E7-4DE7-83C9-D7BEBE908FB4}"/>
                </a:ext>
              </a:extLst>
            </p:cNvPr>
            <p:cNvSpPr/>
            <p:nvPr/>
          </p:nvSpPr>
          <p:spPr>
            <a:xfrm>
              <a:off x="1846933" y="702149"/>
              <a:ext cx="4739171" cy="4740445"/>
            </a:xfrm>
            <a:prstGeom prst="arc">
              <a:avLst>
                <a:gd name="adj1" fmla="val 14568321"/>
                <a:gd name="adj2" fmla="val 7078594"/>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id="{33FB3B31-A94E-43B0-B2A2-5B49A1A48D1E}"/>
                </a:ext>
              </a:extLst>
            </p:cNvPr>
            <p:cNvSpPr/>
            <p:nvPr/>
          </p:nvSpPr>
          <p:spPr>
            <a:xfrm>
              <a:off x="6661788" y="2854105"/>
              <a:ext cx="2086676" cy="42970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円弧 13">
              <a:extLst>
                <a:ext uri="{FF2B5EF4-FFF2-40B4-BE49-F238E27FC236}">
                  <a16:creationId xmlns:a16="http://schemas.microsoft.com/office/drawing/2014/main" id="{AFB691C7-C93D-4096-B407-65E338AF8AC5}"/>
                </a:ext>
              </a:extLst>
            </p:cNvPr>
            <p:cNvSpPr/>
            <p:nvPr/>
          </p:nvSpPr>
          <p:spPr>
            <a:xfrm>
              <a:off x="1764041" y="620299"/>
              <a:ext cx="4897746" cy="4897324"/>
            </a:xfrm>
            <a:prstGeom prst="arc">
              <a:avLst>
                <a:gd name="adj1" fmla="val 14462830"/>
                <a:gd name="adj2" fmla="val 7237660"/>
              </a:avLst>
            </a:prstGeom>
            <a:ln w="920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 name="正方形/長方形 14">
            <a:extLst>
              <a:ext uri="{FF2B5EF4-FFF2-40B4-BE49-F238E27FC236}">
                <a16:creationId xmlns:a16="http://schemas.microsoft.com/office/drawing/2014/main" id="{23730A23-7D98-4BB4-ABB3-C20CA3DF163D}"/>
              </a:ext>
            </a:extLst>
          </p:cNvPr>
          <p:cNvSpPr/>
          <p:nvPr/>
        </p:nvSpPr>
        <p:spPr>
          <a:xfrm>
            <a:off x="3297853" y="4817871"/>
            <a:ext cx="433388" cy="266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D907F232-471F-4B2A-ADFC-454A74CF9F40}"/>
              </a:ext>
            </a:extLst>
          </p:cNvPr>
          <p:cNvSpPr/>
          <p:nvPr/>
        </p:nvSpPr>
        <p:spPr>
          <a:xfrm>
            <a:off x="4311650" y="3692333"/>
            <a:ext cx="433388"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a:extLst>
              <a:ext uri="{FF2B5EF4-FFF2-40B4-BE49-F238E27FC236}">
                <a16:creationId xmlns:a16="http://schemas.microsoft.com/office/drawing/2014/main" id="{204A1ED0-0C30-454F-823F-C569B810A2D0}"/>
              </a:ext>
            </a:extLst>
          </p:cNvPr>
          <p:cNvSpPr/>
          <p:nvPr/>
        </p:nvSpPr>
        <p:spPr>
          <a:xfrm>
            <a:off x="5232400" y="3692333"/>
            <a:ext cx="431800"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5">
            <a:extLst>
              <a:ext uri="{FF2B5EF4-FFF2-40B4-BE49-F238E27FC236}">
                <a16:creationId xmlns:a16="http://schemas.microsoft.com/office/drawing/2014/main" id="{92908058-6268-440B-A1A6-68D6C72E1737}"/>
              </a:ext>
            </a:extLst>
          </p:cNvPr>
          <p:cNvSpPr txBox="1">
            <a:spLocks noChangeArrowheads="1"/>
          </p:cNvSpPr>
          <p:nvPr/>
        </p:nvSpPr>
        <p:spPr bwMode="auto">
          <a:xfrm>
            <a:off x="2154238" y="5402072"/>
            <a:ext cx="2889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a:latin typeface="メイリオ" panose="020B0604030504040204" pitchFamily="50" charset="-128"/>
                <a:ea typeface="メイリオ" panose="020B0604030504040204" pitchFamily="50" charset="-128"/>
              </a:rPr>
              <a:t>3mm</a:t>
            </a:r>
            <a:r>
              <a:rPr lang="ja-JP" altLang="en-US" sz="2000">
                <a:latin typeface="メイリオ" panose="020B0604030504040204" pitchFamily="50" charset="-128"/>
                <a:ea typeface="メイリオ" panose="020B0604030504040204" pitchFamily="50" charset="-128"/>
              </a:rPr>
              <a:t>以上の脈絡膜浸潤</a:t>
            </a:r>
            <a:endParaRPr lang="en-US" altLang="ja-JP" sz="2000">
              <a:latin typeface="メイリオ" panose="020B0604030504040204" pitchFamily="50" charset="-128"/>
              <a:ea typeface="メイリオ" panose="020B0604030504040204" pitchFamily="50" charset="-128"/>
            </a:endParaRPr>
          </a:p>
          <a:p>
            <a:pPr>
              <a:spcBef>
                <a:spcPct val="0"/>
              </a:spcBef>
              <a:buFontTx/>
              <a:buNone/>
            </a:pPr>
            <a:r>
              <a:rPr lang="ja-JP" altLang="en-US" sz="2000">
                <a:latin typeface="メイリオ" panose="020B0604030504040204" pitchFamily="50" charset="-128"/>
                <a:ea typeface="メイリオ" panose="020B0604030504040204" pitchFamily="50" charset="-128"/>
              </a:rPr>
              <a:t>＝血行性転移のリスク</a:t>
            </a:r>
          </a:p>
        </p:txBody>
      </p:sp>
      <p:sp>
        <p:nvSpPr>
          <p:cNvPr id="19" name="テキスト ボックス 16">
            <a:extLst>
              <a:ext uri="{FF2B5EF4-FFF2-40B4-BE49-F238E27FC236}">
                <a16:creationId xmlns:a16="http://schemas.microsoft.com/office/drawing/2014/main" id="{5F8BD44B-080D-41F0-9F9E-D94F82814FBE}"/>
              </a:ext>
            </a:extLst>
          </p:cNvPr>
          <p:cNvSpPr txBox="1">
            <a:spLocks noChangeArrowheads="1"/>
          </p:cNvSpPr>
          <p:nvPr/>
        </p:nvSpPr>
        <p:spPr bwMode="auto">
          <a:xfrm>
            <a:off x="4455758" y="4571809"/>
            <a:ext cx="2749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篩状板をこえる浸潤</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＝頭蓋内浸潤のリスク</a:t>
            </a:r>
          </a:p>
        </p:txBody>
      </p:sp>
      <p:sp>
        <p:nvSpPr>
          <p:cNvPr id="20" name="正方形/長方形 19">
            <a:extLst>
              <a:ext uri="{FF2B5EF4-FFF2-40B4-BE49-F238E27FC236}">
                <a16:creationId xmlns:a16="http://schemas.microsoft.com/office/drawing/2014/main" id="{4532CB35-26E6-4F0D-AE7F-639511E99D64}"/>
              </a:ext>
            </a:extLst>
          </p:cNvPr>
          <p:cNvSpPr/>
          <p:nvPr/>
        </p:nvSpPr>
        <p:spPr>
          <a:xfrm>
            <a:off x="3976688" y="2769997"/>
            <a:ext cx="431800" cy="433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18">
            <a:extLst>
              <a:ext uri="{FF2B5EF4-FFF2-40B4-BE49-F238E27FC236}">
                <a16:creationId xmlns:a16="http://schemas.microsoft.com/office/drawing/2014/main" id="{785CFAFB-4813-4D6D-B404-1F8A0410BAD8}"/>
              </a:ext>
            </a:extLst>
          </p:cNvPr>
          <p:cNvSpPr txBox="1">
            <a:spLocks noChangeArrowheads="1"/>
          </p:cNvSpPr>
          <p:nvPr/>
        </p:nvSpPr>
        <p:spPr bwMode="auto">
          <a:xfrm>
            <a:off x="4655840" y="2420888"/>
            <a:ext cx="2749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強膜外浸潤</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＝眼窩内再発のリスク</a:t>
            </a:r>
          </a:p>
        </p:txBody>
      </p:sp>
      <p:sp>
        <p:nvSpPr>
          <p:cNvPr id="22" name="テキスト ボックス 19">
            <a:extLst>
              <a:ext uri="{FF2B5EF4-FFF2-40B4-BE49-F238E27FC236}">
                <a16:creationId xmlns:a16="http://schemas.microsoft.com/office/drawing/2014/main" id="{9EA31203-74D6-465F-A3DC-F0C6889A77DD}"/>
              </a:ext>
            </a:extLst>
          </p:cNvPr>
          <p:cNvSpPr txBox="1">
            <a:spLocks noChangeArrowheads="1"/>
          </p:cNvSpPr>
          <p:nvPr/>
        </p:nvSpPr>
        <p:spPr bwMode="auto">
          <a:xfrm>
            <a:off x="5790258" y="3450382"/>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視神経断端陽性</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＝頭蓋内浸潤・眼窩内再発</a:t>
            </a:r>
          </a:p>
        </p:txBody>
      </p:sp>
      <p:sp>
        <p:nvSpPr>
          <p:cNvPr id="23" name="テキスト ボックス 20">
            <a:extLst>
              <a:ext uri="{FF2B5EF4-FFF2-40B4-BE49-F238E27FC236}">
                <a16:creationId xmlns:a16="http://schemas.microsoft.com/office/drawing/2014/main" id="{6E74482F-0750-4BD9-BA75-A05022F5CAF7}"/>
              </a:ext>
            </a:extLst>
          </p:cNvPr>
          <p:cNvSpPr txBox="1">
            <a:spLocks noChangeArrowheads="1"/>
          </p:cNvSpPr>
          <p:nvPr/>
        </p:nvSpPr>
        <p:spPr bwMode="auto">
          <a:xfrm>
            <a:off x="9301956" y="3656411"/>
            <a:ext cx="274955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latin typeface="メイリオ" panose="020B0604030504040204" pitchFamily="50" charset="-128"/>
                <a:ea typeface="メイリオ" panose="020B0604030504040204" pitchFamily="50" charset="-128"/>
              </a:rPr>
              <a:t>リスクに応じた後療法</a:t>
            </a:r>
            <a:endParaRPr lang="en-US" altLang="ja-JP" sz="2000">
              <a:latin typeface="メイリオ" panose="020B0604030504040204" pitchFamily="50" charset="-128"/>
              <a:ea typeface="メイリオ" panose="020B0604030504040204" pitchFamily="50" charset="-128"/>
            </a:endParaRPr>
          </a:p>
          <a:p>
            <a:pPr>
              <a:spcBef>
                <a:spcPct val="0"/>
              </a:spcBef>
              <a:buFontTx/>
              <a:buNone/>
            </a:pPr>
            <a:r>
              <a:rPr lang="ja-JP" altLang="en-US" sz="2000">
                <a:latin typeface="メイリオ" panose="020B0604030504040204" pitchFamily="50" charset="-128"/>
                <a:ea typeface="メイリオ" panose="020B0604030504040204" pitchFamily="50" charset="-128"/>
              </a:rPr>
              <a:t>（化学療法、放射線）</a:t>
            </a:r>
          </a:p>
        </p:txBody>
      </p:sp>
      <p:sp>
        <p:nvSpPr>
          <p:cNvPr id="24" name="テキスト ボックス 18">
            <a:extLst>
              <a:ext uri="{FF2B5EF4-FFF2-40B4-BE49-F238E27FC236}">
                <a16:creationId xmlns:a16="http://schemas.microsoft.com/office/drawing/2014/main" id="{F11CB2DA-106E-4CA8-A021-F3DDAE1C02CC}"/>
              </a:ext>
            </a:extLst>
          </p:cNvPr>
          <p:cNvSpPr txBox="1">
            <a:spLocks noChangeArrowheads="1"/>
          </p:cNvSpPr>
          <p:nvPr/>
        </p:nvSpPr>
        <p:spPr bwMode="auto">
          <a:xfrm>
            <a:off x="9065939" y="4664683"/>
            <a:ext cx="3006725" cy="1630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？前房浸潤</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？毛様体浸潤</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？緑内障</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？細胞の分化度</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？温存治療後の病理評価</a:t>
            </a:r>
            <a:endParaRPr lang="en-US" altLang="ja-JP" sz="2000" dirty="0">
              <a:latin typeface="メイリオ" panose="020B0604030504040204" pitchFamily="50" charset="-128"/>
              <a:ea typeface="メイリオ" panose="020B0604030504040204" pitchFamily="50" charset="-128"/>
            </a:endParaRPr>
          </a:p>
        </p:txBody>
      </p:sp>
      <p:sp>
        <p:nvSpPr>
          <p:cNvPr id="25" name="テキスト ボックス 20">
            <a:extLst>
              <a:ext uri="{FF2B5EF4-FFF2-40B4-BE49-F238E27FC236}">
                <a16:creationId xmlns:a16="http://schemas.microsoft.com/office/drawing/2014/main" id="{DC269038-9B05-49A8-BCB8-2D71838293A1}"/>
              </a:ext>
            </a:extLst>
          </p:cNvPr>
          <p:cNvSpPr txBox="1">
            <a:spLocks noChangeArrowheads="1"/>
          </p:cNvSpPr>
          <p:nvPr/>
        </p:nvSpPr>
        <p:spPr bwMode="auto">
          <a:xfrm>
            <a:off x="8823008" y="2746044"/>
            <a:ext cx="172354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solidFill>
                  <a:srgbClr val="FF0000"/>
                </a:solidFill>
                <a:latin typeface="メイリオ" panose="020B0604030504040204" pitchFamily="50" charset="-128"/>
                <a:ea typeface="メイリオ" panose="020B0604030504040204" pitchFamily="50" charset="-128"/>
              </a:rPr>
              <a:t>断端陽性扱い</a:t>
            </a:r>
            <a:endParaRPr lang="en-US" altLang="ja-JP" sz="2000" dirty="0">
              <a:solidFill>
                <a:srgbClr val="FF0000"/>
              </a:solidFill>
              <a:latin typeface="メイリオ" panose="020B0604030504040204" pitchFamily="50" charset="-128"/>
              <a:ea typeface="メイリオ" panose="020B0604030504040204" pitchFamily="50" charset="-128"/>
            </a:endParaRPr>
          </a:p>
          <a:p>
            <a:pPr>
              <a:spcBef>
                <a:spcPct val="0"/>
              </a:spcBef>
              <a:buFontTx/>
              <a:buNone/>
            </a:pPr>
            <a:r>
              <a:rPr lang="ja-JP" altLang="en-US" sz="2000" dirty="0">
                <a:solidFill>
                  <a:srgbClr val="FF0000"/>
                </a:solidFill>
                <a:latin typeface="メイリオ" panose="020B0604030504040204" pitchFamily="50" charset="-128"/>
                <a:ea typeface="メイリオ" panose="020B0604030504040204" pitchFamily="50" charset="-128"/>
              </a:rPr>
              <a:t>絶対適応</a:t>
            </a:r>
          </a:p>
        </p:txBody>
      </p:sp>
      <p:sp>
        <p:nvSpPr>
          <p:cNvPr id="26" name="テキスト ボックス 20">
            <a:extLst>
              <a:ext uri="{FF2B5EF4-FFF2-40B4-BE49-F238E27FC236}">
                <a16:creationId xmlns:a16="http://schemas.microsoft.com/office/drawing/2014/main" id="{1B010826-1574-4F9E-8EEA-664EF1604428}"/>
              </a:ext>
            </a:extLst>
          </p:cNvPr>
          <p:cNvSpPr txBox="1">
            <a:spLocks noChangeArrowheads="1"/>
          </p:cNvSpPr>
          <p:nvPr/>
        </p:nvSpPr>
        <p:spPr bwMode="auto">
          <a:xfrm>
            <a:off x="7269506" y="5001962"/>
            <a:ext cx="121058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solidFill>
                  <a:srgbClr val="FF9900"/>
                </a:solidFill>
                <a:latin typeface="メイリオ" panose="020B0604030504040204" pitchFamily="50" charset="-128"/>
                <a:ea typeface="メイリオ" panose="020B0604030504040204" pitchFamily="50" charset="-128"/>
              </a:rPr>
              <a:t>相対適応</a:t>
            </a:r>
          </a:p>
        </p:txBody>
      </p:sp>
      <p:sp>
        <p:nvSpPr>
          <p:cNvPr id="27" name="楕円 26">
            <a:extLst>
              <a:ext uri="{FF2B5EF4-FFF2-40B4-BE49-F238E27FC236}">
                <a16:creationId xmlns:a16="http://schemas.microsoft.com/office/drawing/2014/main" id="{47B6F4E0-9905-4AD5-9614-B3A19698E189}"/>
              </a:ext>
            </a:extLst>
          </p:cNvPr>
          <p:cNvSpPr/>
          <p:nvPr/>
        </p:nvSpPr>
        <p:spPr>
          <a:xfrm rot="432286">
            <a:off x="4438859" y="2213753"/>
            <a:ext cx="4438144" cy="192447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楕円 27">
            <a:extLst>
              <a:ext uri="{FF2B5EF4-FFF2-40B4-BE49-F238E27FC236}">
                <a16:creationId xmlns:a16="http://schemas.microsoft.com/office/drawing/2014/main" id="{60B05E67-8E78-4B99-A3D7-1DF19B51A8DC}"/>
              </a:ext>
            </a:extLst>
          </p:cNvPr>
          <p:cNvSpPr/>
          <p:nvPr/>
        </p:nvSpPr>
        <p:spPr>
          <a:xfrm rot="21121474">
            <a:off x="2092675" y="4268610"/>
            <a:ext cx="4971019" cy="1924472"/>
          </a:xfrm>
          <a:prstGeom prst="ellipse">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64217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前房水を用いた診断</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81200" y="1340768"/>
            <a:ext cx="7559352" cy="1631152"/>
          </a:xfrm>
          <a:ln>
            <a:solidFill>
              <a:schemeClr val="tx1"/>
            </a:solidFill>
          </a:ln>
        </p:spPr>
      </p:pic>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15728" y="3645025"/>
            <a:ext cx="6384528" cy="2234585"/>
          </a:xfrm>
          <a:prstGeom prst="rect">
            <a:avLst/>
          </a:prstGeom>
          <a:ln>
            <a:solidFill>
              <a:schemeClr val="tx1"/>
            </a:solidFill>
          </a:ln>
        </p:spPr>
      </p:pic>
      <p:sp>
        <p:nvSpPr>
          <p:cNvPr id="6" name="テキスト ボックス 5"/>
          <p:cNvSpPr txBox="1"/>
          <p:nvPr/>
        </p:nvSpPr>
        <p:spPr>
          <a:xfrm>
            <a:off x="2423592" y="3028890"/>
            <a:ext cx="6981398" cy="400110"/>
          </a:xfrm>
          <a:prstGeom prst="rect">
            <a:avLst/>
          </a:prstGeom>
          <a:noFill/>
          <a:ln>
            <a:noFill/>
          </a:ln>
        </p:spPr>
        <p:txBody>
          <a:bodyPr wrap="none" rtlCol="0">
            <a:spAutoFit/>
          </a:bodyPr>
          <a:lstStyle/>
          <a:p>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房水の</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cell free DNA</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から、</a:t>
            </a:r>
            <a:r>
              <a:rPr lang="en-US" altLang="ja-JP" i="1" dirty="0">
                <a:latin typeface="Times New Roman" panose="02020603050405020304" pitchFamily="18" charset="0"/>
                <a:ea typeface="メイリオ" panose="020B0604030504040204" pitchFamily="50" charset="-128"/>
                <a:cs typeface="Times New Roman" panose="02020603050405020304" pitchFamily="18" charset="0"/>
              </a:rPr>
              <a:t>RB1</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遺伝子変異を検出（遺伝性）</a:t>
            </a:r>
            <a:endParaRPr lang="en-US" altLang="ja-JP"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7" name="テキスト ボックス 6"/>
          <p:cNvSpPr txBox="1"/>
          <p:nvPr/>
        </p:nvSpPr>
        <p:spPr>
          <a:xfrm>
            <a:off x="2423593" y="5949280"/>
            <a:ext cx="4971233" cy="400110"/>
          </a:xfrm>
          <a:prstGeom prst="rect">
            <a:avLst/>
          </a:prstGeom>
          <a:noFill/>
          <a:ln>
            <a:noFill/>
          </a:ln>
        </p:spPr>
        <p:txBody>
          <a:bodyPr wrap="none" rtlCol="0">
            <a:spAutoFit/>
          </a:bodyPr>
          <a:lstStyle/>
          <a:p>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房水の</a:t>
            </a:r>
            <a:r>
              <a:rPr lang="en-US" altLang="ja-JP" dirty="0">
                <a:latin typeface="Times New Roman" panose="02020603050405020304" pitchFamily="18" charset="0"/>
                <a:ea typeface="メイリオ" panose="020B0604030504040204" pitchFamily="50" charset="-128"/>
                <a:cs typeface="Times New Roman" panose="02020603050405020304" pitchFamily="18" charset="0"/>
              </a:rPr>
              <a:t>cell free DNA</a:t>
            </a:r>
            <a:r>
              <a:rPr lang="ja-JP" altLang="en-US" dirty="0">
                <a:latin typeface="Times New Roman" panose="02020603050405020304" pitchFamily="18" charset="0"/>
                <a:ea typeface="メイリオ" panose="020B0604030504040204" pitchFamily="50" charset="-128"/>
                <a:cs typeface="Times New Roman" panose="02020603050405020304" pitchFamily="18" charset="0"/>
              </a:rPr>
              <a:t>から、眼球予後を推定</a:t>
            </a:r>
            <a:endParaRPr lang="en-US" altLang="ja-JP"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9" name="テキスト ボックス 8"/>
          <p:cNvSpPr txBox="1"/>
          <p:nvPr/>
        </p:nvSpPr>
        <p:spPr>
          <a:xfrm>
            <a:off x="10920536" y="224642"/>
            <a:ext cx="902811" cy="523220"/>
          </a:xfrm>
          <a:prstGeom prst="rect">
            <a:avLst/>
          </a:prstGeom>
          <a:noFill/>
          <a:ln>
            <a:solidFill>
              <a:srgbClr val="FF33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研究</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4C8FDDB5-C2A3-452D-B753-5B65883E6E3A}"/>
              </a:ext>
            </a:extLst>
          </p:cNvPr>
          <p:cNvSpPr txBox="1"/>
          <p:nvPr/>
        </p:nvSpPr>
        <p:spPr>
          <a:xfrm>
            <a:off x="9175350" y="3009672"/>
            <a:ext cx="2755883" cy="369332"/>
          </a:xfrm>
          <a:prstGeom prst="rect">
            <a:avLst/>
          </a:prstGeom>
          <a:noFill/>
        </p:spPr>
        <p:txBody>
          <a:bodyPr wrap="none" rtlCol="0">
            <a:spAutoFit/>
          </a:bodyPr>
          <a:lstStyle/>
          <a:p>
            <a:r>
              <a:rPr lang="en-US" altLang="ja-JP" sz="1800" dirty="0">
                <a:latin typeface="Times New Roman" panose="02020603050405020304" pitchFamily="18" charset="0"/>
                <a:cs typeface="Times New Roman" panose="02020603050405020304" pitchFamily="18" charset="0"/>
              </a:rPr>
              <a:t>(J Clin Med 30:3517, 2020)</a:t>
            </a:r>
          </a:p>
        </p:txBody>
      </p:sp>
      <p:sp>
        <p:nvSpPr>
          <p:cNvPr id="10" name="テキスト ボックス 9">
            <a:extLst>
              <a:ext uri="{FF2B5EF4-FFF2-40B4-BE49-F238E27FC236}">
                <a16:creationId xmlns:a16="http://schemas.microsoft.com/office/drawing/2014/main" id="{8117F2E7-3D32-4940-BCCD-30BBAA9C3E4F}"/>
              </a:ext>
            </a:extLst>
          </p:cNvPr>
          <p:cNvSpPr txBox="1"/>
          <p:nvPr/>
        </p:nvSpPr>
        <p:spPr>
          <a:xfrm>
            <a:off x="8152845" y="5949280"/>
            <a:ext cx="3768980" cy="369332"/>
          </a:xfrm>
          <a:prstGeom prst="rect">
            <a:avLst/>
          </a:prstGeom>
          <a:noFill/>
        </p:spPr>
        <p:txBody>
          <a:bodyPr wrap="none" rtlCol="0">
            <a:spAutoFit/>
          </a:bodyPr>
          <a:lstStyle/>
          <a:p>
            <a:r>
              <a:rPr lang="en-US" altLang="ja-JP" sz="1800" dirty="0">
                <a:latin typeface="Times New Roman" panose="02020603050405020304" pitchFamily="18" charset="0"/>
                <a:cs typeface="Times New Roman" panose="02020603050405020304" pitchFamily="18" charset="0"/>
              </a:rPr>
              <a:t>(Mol Cancer Res 16:1701-1712, 2018)</a:t>
            </a:r>
          </a:p>
        </p:txBody>
      </p:sp>
    </p:spTree>
    <p:extLst>
      <p:ext uri="{BB962C8B-B14F-4D97-AF65-F5344CB8AC3E}">
        <p14:creationId xmlns:p14="http://schemas.microsoft.com/office/powerpoint/2010/main" val="24606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miRNA</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a:t>「</a:t>
            </a:r>
            <a:r>
              <a:rPr kumimoji="1" lang="en-US" altLang="ja-JP" dirty="0"/>
              <a:t>1</a:t>
            </a:r>
            <a:r>
              <a:rPr kumimoji="1" lang="ja-JP" altLang="en-US" dirty="0"/>
              <a:t>滴の血液でがんを診断」</a:t>
            </a:r>
            <a:endParaRPr kumimoji="1" lang="en-US" altLang="ja-JP" dirty="0"/>
          </a:p>
          <a:p>
            <a:r>
              <a:rPr lang="ja-JP" altLang="en-US" dirty="0"/>
              <a:t>血中の</a:t>
            </a:r>
            <a:r>
              <a:rPr lang="en-US" altLang="ja-JP" dirty="0"/>
              <a:t>micro RNA</a:t>
            </a:r>
            <a:r>
              <a:rPr lang="ja-JP" altLang="en-US" dirty="0"/>
              <a:t>を調べる</a:t>
            </a:r>
            <a:endParaRPr lang="en-US" altLang="ja-JP" dirty="0"/>
          </a:p>
          <a:p>
            <a:r>
              <a:rPr kumimoji="1" lang="en-US" altLang="ja-JP" dirty="0"/>
              <a:t>Micro RNA</a:t>
            </a:r>
            <a:endParaRPr lang="en-US" altLang="ja-JP" dirty="0"/>
          </a:p>
          <a:p>
            <a:pPr lvl="1"/>
            <a:r>
              <a:rPr lang="en-US" altLang="ja-JP" dirty="0"/>
              <a:t>21-25</a:t>
            </a:r>
            <a:r>
              <a:rPr lang="ja-JP" altLang="en-US" dirty="0"/>
              <a:t>塩基長の１本鎖</a:t>
            </a:r>
            <a:r>
              <a:rPr lang="en-US" altLang="ja-JP" dirty="0"/>
              <a:t>RNA</a:t>
            </a:r>
            <a:r>
              <a:rPr lang="ja-JP" altLang="en-US" dirty="0"/>
              <a:t>分子</a:t>
            </a:r>
            <a:endParaRPr lang="en-US" altLang="ja-JP" dirty="0"/>
          </a:p>
          <a:p>
            <a:pPr lvl="1"/>
            <a:r>
              <a:rPr lang="ja-JP" altLang="en-US" dirty="0"/>
              <a:t>ヒトゲノムには</a:t>
            </a:r>
            <a:r>
              <a:rPr lang="en-US" altLang="ja-JP" dirty="0"/>
              <a:t>1000</a:t>
            </a:r>
            <a:r>
              <a:rPr lang="ja-JP" altLang="en-US" dirty="0"/>
              <a:t>以上</a:t>
            </a:r>
            <a:endParaRPr lang="en-US" altLang="ja-JP" dirty="0"/>
          </a:p>
          <a:p>
            <a:pPr lvl="1"/>
            <a:r>
              <a:rPr lang="en-US" altLang="ja-JP" dirty="0"/>
              <a:t>mRNA</a:t>
            </a:r>
            <a:r>
              <a:rPr lang="ja-JP" altLang="en-US" dirty="0" err="1"/>
              <a:t>と結</a:t>
            </a:r>
            <a:r>
              <a:rPr lang="ja-JP" altLang="en-US" dirty="0"/>
              <a:t>合することでタンパク産生を制御</a:t>
            </a:r>
            <a:endParaRPr lang="en-US" altLang="ja-JP" dirty="0"/>
          </a:p>
          <a:p>
            <a:r>
              <a:rPr lang="ja-JP" altLang="en-US" dirty="0"/>
              <a:t>網膜芽細胞腫</a:t>
            </a:r>
            <a:endParaRPr lang="en-US" altLang="ja-JP" dirty="0"/>
          </a:p>
          <a:p>
            <a:pPr lvl="1"/>
            <a:r>
              <a:rPr lang="en-US" altLang="ja-JP" dirty="0"/>
              <a:t>142</a:t>
            </a:r>
            <a:r>
              <a:rPr lang="ja-JP" altLang="en-US" dirty="0"/>
              <a:t>の</a:t>
            </a:r>
            <a:r>
              <a:rPr lang="en-US" altLang="ja-JP" dirty="0"/>
              <a:t>miRNA</a:t>
            </a:r>
            <a:r>
              <a:rPr lang="ja-JP" altLang="en-US" dirty="0"/>
              <a:t>発現</a:t>
            </a:r>
            <a:endParaRPr lang="en-US" altLang="ja-JP" dirty="0"/>
          </a:p>
        </p:txBody>
      </p:sp>
      <p:pic>
        <p:nvPicPr>
          <p:cNvPr id="5" name="図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35760" y="4143392"/>
            <a:ext cx="5229274" cy="2567587"/>
          </a:xfrm>
          <a:prstGeom prst="rect">
            <a:avLst/>
          </a:prstGeom>
        </p:spPr>
      </p:pic>
      <p:sp>
        <p:nvSpPr>
          <p:cNvPr id="4" name="テキスト ボックス 3"/>
          <p:cNvSpPr txBox="1"/>
          <p:nvPr/>
        </p:nvSpPr>
        <p:spPr>
          <a:xfrm>
            <a:off x="7320136" y="6341647"/>
            <a:ext cx="4782078" cy="369332"/>
          </a:xfrm>
          <a:prstGeom prst="rect">
            <a:avLst/>
          </a:prstGeom>
          <a:noFill/>
        </p:spPr>
        <p:txBody>
          <a:bodyPr wrap="none" rtlCol="0">
            <a:spAutoFit/>
          </a:bodyPr>
          <a:lstStyle/>
          <a:p>
            <a:pPr lvl="1"/>
            <a:r>
              <a:rPr lang="en-US" altLang="ja-JP" sz="1800" dirty="0">
                <a:latin typeface="Times New Roman" panose="02020603050405020304" pitchFamily="18" charset="0"/>
                <a:cs typeface="Times New Roman" panose="02020603050405020304" pitchFamily="18" charset="0"/>
              </a:rPr>
              <a:t>(Castro-</a:t>
            </a:r>
            <a:r>
              <a:rPr lang="en-US" altLang="ja-JP" sz="1800" dirty="0" err="1">
                <a:latin typeface="Times New Roman" panose="02020603050405020304" pitchFamily="18" charset="0"/>
                <a:cs typeface="Times New Roman" panose="02020603050405020304" pitchFamily="18" charset="0"/>
              </a:rPr>
              <a:t>Magdonel</a:t>
            </a:r>
            <a:r>
              <a:rPr lang="en-US" altLang="ja-JP" sz="1800" dirty="0">
                <a:latin typeface="Times New Roman" panose="02020603050405020304" pitchFamily="18" charset="0"/>
                <a:cs typeface="Times New Roman" panose="02020603050405020304" pitchFamily="18" charset="0"/>
              </a:rPr>
              <a:t> BE, BMC Cancer, 2017)</a:t>
            </a:r>
            <a:endParaRPr lang="ja-JP" altLang="en-US" sz="1800"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E4F8D808-227F-4251-AE80-5BAF0ABC6FDB}"/>
              </a:ext>
            </a:extLst>
          </p:cNvPr>
          <p:cNvSpPr txBox="1"/>
          <p:nvPr/>
        </p:nvSpPr>
        <p:spPr>
          <a:xfrm>
            <a:off x="10920536" y="224642"/>
            <a:ext cx="902811" cy="523220"/>
          </a:xfrm>
          <a:prstGeom prst="rect">
            <a:avLst/>
          </a:prstGeom>
          <a:noFill/>
          <a:ln>
            <a:solidFill>
              <a:srgbClr val="FF33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研究</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642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1992313" y="333375"/>
            <a:ext cx="8229600" cy="1143000"/>
          </a:xfrm>
        </p:spPr>
        <p:txBody>
          <a:bodyPr/>
          <a:lstStyle/>
          <a:p>
            <a:pPr eaLnBrk="1" hangingPunct="1">
              <a:defRPr/>
            </a:pPr>
            <a:r>
              <a:rPr lang="ja-JP" altLang="en-US" dirty="0"/>
              <a:t>本日のアジェンダ</a:t>
            </a:r>
          </a:p>
        </p:txBody>
      </p:sp>
      <p:sp>
        <p:nvSpPr>
          <p:cNvPr id="19459" name="Rectangle 3"/>
          <p:cNvSpPr>
            <a:spLocks noGrp="1" noChangeArrowheads="1"/>
          </p:cNvSpPr>
          <p:nvPr>
            <p:ph idx="1"/>
          </p:nvPr>
        </p:nvSpPr>
        <p:spPr>
          <a:xfrm>
            <a:off x="3551214" y="1693146"/>
            <a:ext cx="5111799" cy="4464496"/>
          </a:xfrm>
        </p:spPr>
        <p:txBody>
          <a:bodyPr>
            <a:normAutofit/>
          </a:bodyPr>
          <a:lstStyle/>
          <a:p>
            <a:pPr eaLnBrk="1" hangingPunct="1">
              <a:lnSpc>
                <a:spcPct val="150000"/>
              </a:lnSpc>
            </a:pPr>
            <a:r>
              <a:rPr lang="ja-JP" altLang="en-US" dirty="0">
                <a:solidFill>
                  <a:schemeClr val="bg1">
                    <a:lumMod val="75000"/>
                  </a:schemeClr>
                </a:solidFill>
              </a:rPr>
              <a:t>疾患の概要・疫学</a:t>
            </a:r>
          </a:p>
          <a:p>
            <a:pPr eaLnBrk="1" hangingPunct="1">
              <a:lnSpc>
                <a:spcPct val="150000"/>
              </a:lnSpc>
            </a:pPr>
            <a:r>
              <a:rPr lang="ja-JP" altLang="en-US" dirty="0">
                <a:solidFill>
                  <a:schemeClr val="bg1">
                    <a:lumMod val="75000"/>
                  </a:schemeClr>
                </a:solidFill>
              </a:rPr>
              <a:t>診断：臨床診断と病理診断</a:t>
            </a:r>
            <a:endParaRPr lang="en-US" altLang="ja-JP" dirty="0">
              <a:solidFill>
                <a:schemeClr val="bg1">
                  <a:lumMod val="75000"/>
                </a:schemeClr>
              </a:solidFill>
            </a:endParaRPr>
          </a:p>
          <a:p>
            <a:pPr eaLnBrk="1" hangingPunct="1">
              <a:lnSpc>
                <a:spcPct val="150000"/>
              </a:lnSpc>
            </a:pPr>
            <a:r>
              <a:rPr lang="ja-JP" altLang="en-US" dirty="0"/>
              <a:t>治療</a:t>
            </a:r>
          </a:p>
          <a:p>
            <a:pPr eaLnBrk="1" hangingPunct="1">
              <a:lnSpc>
                <a:spcPct val="150000"/>
              </a:lnSpc>
            </a:pPr>
            <a:r>
              <a:rPr lang="ja-JP" altLang="en-US" dirty="0">
                <a:solidFill>
                  <a:schemeClr val="bg1">
                    <a:lumMod val="75000"/>
                  </a:schemeClr>
                </a:solidFill>
              </a:rPr>
              <a:t>遺伝、「遺伝子診断」</a:t>
            </a:r>
          </a:p>
          <a:p>
            <a:pPr eaLnBrk="1" hangingPunct="1">
              <a:lnSpc>
                <a:spcPct val="150000"/>
              </a:lnSpc>
            </a:pPr>
            <a:r>
              <a:rPr lang="ja-JP" altLang="en-US" dirty="0">
                <a:solidFill>
                  <a:schemeClr val="bg1">
                    <a:lumMod val="75000"/>
                  </a:schemeClr>
                </a:solidFill>
              </a:rPr>
              <a:t>サーベイランス</a:t>
            </a:r>
            <a:endParaRPr lang="en-US" altLang="ja-JP" dirty="0">
              <a:solidFill>
                <a:schemeClr val="bg1">
                  <a:lumMod val="75000"/>
                </a:schemeClr>
              </a:solidFill>
            </a:endParaRPr>
          </a:p>
        </p:txBody>
      </p:sp>
    </p:spTree>
    <p:extLst>
      <p:ext uri="{BB962C8B-B14F-4D97-AF65-F5344CB8AC3E}">
        <p14:creationId xmlns:p14="http://schemas.microsoft.com/office/powerpoint/2010/main" val="416650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ja-JP" altLang="en-US"/>
              <a:t>網膜芽細胞腫の治療の変遷</a:t>
            </a:r>
          </a:p>
        </p:txBody>
      </p:sp>
      <p:sp>
        <p:nvSpPr>
          <p:cNvPr id="82947" name="Rectangle 3"/>
          <p:cNvSpPr>
            <a:spLocks noGrp="1" noChangeArrowheads="1"/>
          </p:cNvSpPr>
          <p:nvPr>
            <p:ph idx="1"/>
          </p:nvPr>
        </p:nvSpPr>
        <p:spPr>
          <a:xfrm>
            <a:off x="600368" y="1556792"/>
            <a:ext cx="11184264" cy="4857403"/>
          </a:xfrm>
        </p:spPr>
        <p:txBody>
          <a:bodyPr>
            <a:normAutofit/>
          </a:bodyPr>
          <a:lstStyle/>
          <a:p>
            <a:pPr marL="0" indent="0" eaLnBrk="1" hangingPunct="1">
              <a:buNone/>
            </a:pPr>
            <a:r>
              <a:rPr lang="en-US" altLang="ja-JP" dirty="0">
                <a:latin typeface="Calibri" panose="020F0502020204030204" pitchFamily="34" charset="0"/>
              </a:rPr>
              <a:t>1809</a:t>
            </a:r>
            <a:r>
              <a:rPr lang="ja-JP" altLang="en-US" dirty="0">
                <a:latin typeface="Calibri" panose="020F0502020204030204" pitchFamily="34" charset="0"/>
              </a:rPr>
              <a:t>～　眼球摘出</a:t>
            </a:r>
            <a:r>
              <a:rPr lang="en-US" altLang="ja-JP" dirty="0">
                <a:latin typeface="Calibri" panose="020F0502020204030204" pitchFamily="34" charset="0"/>
              </a:rPr>
              <a:t>	</a:t>
            </a:r>
            <a:r>
              <a:rPr lang="ja-JP" altLang="en-US" dirty="0">
                <a:latin typeface="Calibri" panose="020F0502020204030204" pitchFamily="34" charset="0"/>
              </a:rPr>
              <a:t>	　救命</a:t>
            </a:r>
          </a:p>
          <a:p>
            <a:pPr marL="0" indent="0" eaLnBrk="1" hangingPunct="1">
              <a:buNone/>
            </a:pPr>
            <a:endParaRPr lang="ja-JP" altLang="en-US" dirty="0">
              <a:latin typeface="Calibri" panose="020F0502020204030204" pitchFamily="34" charset="0"/>
            </a:endParaRPr>
          </a:p>
          <a:p>
            <a:pPr marL="0" indent="0" eaLnBrk="1" hangingPunct="1">
              <a:buNone/>
            </a:pPr>
            <a:r>
              <a:rPr lang="en-US" altLang="ja-JP" dirty="0">
                <a:latin typeface="Calibri" panose="020F0502020204030204" pitchFamily="34" charset="0"/>
              </a:rPr>
              <a:t>1906</a:t>
            </a:r>
            <a:r>
              <a:rPr lang="ja-JP" altLang="en-US" dirty="0">
                <a:latin typeface="Calibri" panose="020F0502020204030204" pitchFamily="34" charset="0"/>
              </a:rPr>
              <a:t>～　放射線外照射</a:t>
            </a:r>
            <a:r>
              <a:rPr lang="en-US" altLang="ja-JP" dirty="0">
                <a:latin typeface="Calibri" panose="020F0502020204030204" pitchFamily="34" charset="0"/>
              </a:rPr>
              <a:t>		</a:t>
            </a:r>
            <a:r>
              <a:rPr lang="ja-JP" altLang="en-US" dirty="0">
                <a:latin typeface="Calibri" panose="020F0502020204030204" pitchFamily="34" charset="0"/>
              </a:rPr>
              <a:t>眼球温存</a:t>
            </a:r>
          </a:p>
          <a:p>
            <a:pPr marL="0" indent="0" eaLnBrk="1" hangingPunct="1">
              <a:buNone/>
            </a:pPr>
            <a:r>
              <a:rPr lang="en-US" altLang="ja-JP" dirty="0">
                <a:latin typeface="Calibri" panose="020F0502020204030204" pitchFamily="34" charset="0"/>
              </a:rPr>
              <a:t>								</a:t>
            </a:r>
            <a:endParaRPr lang="ja-JP" altLang="en-US" dirty="0">
              <a:latin typeface="Calibri" panose="020F0502020204030204" pitchFamily="34" charset="0"/>
            </a:endParaRPr>
          </a:p>
          <a:p>
            <a:pPr marL="0" indent="0" eaLnBrk="1" hangingPunct="1">
              <a:buNone/>
            </a:pPr>
            <a:r>
              <a:rPr lang="en-US" altLang="ja-JP" dirty="0">
                <a:latin typeface="Calibri" panose="020F0502020204030204" pitchFamily="34" charset="0"/>
              </a:rPr>
              <a:t>1996</a:t>
            </a:r>
            <a:r>
              <a:rPr lang="ja-JP" altLang="en-US" dirty="0">
                <a:latin typeface="Calibri" panose="020F0502020204030204" pitchFamily="34" charset="0"/>
              </a:rPr>
              <a:t>～　全身化学療法</a:t>
            </a:r>
            <a:r>
              <a:rPr lang="en-US" altLang="ja-JP" dirty="0">
                <a:latin typeface="Calibri" panose="020F0502020204030204" pitchFamily="34" charset="0"/>
              </a:rPr>
              <a:t>	</a:t>
            </a:r>
            <a:r>
              <a:rPr lang="ja-JP" altLang="en-US" dirty="0">
                <a:latin typeface="Calibri" panose="020F0502020204030204" pitchFamily="34" charset="0"/>
              </a:rPr>
              <a:t>	二次がん回避</a:t>
            </a:r>
            <a:r>
              <a:rPr lang="en-US" altLang="ja-JP" dirty="0">
                <a:latin typeface="Calibri" panose="020F0502020204030204" pitchFamily="34" charset="0"/>
              </a:rPr>
              <a:t>	</a:t>
            </a:r>
            <a:endParaRPr lang="ja-JP" altLang="en-US" dirty="0">
              <a:latin typeface="Calibri" panose="020F0502020204030204" pitchFamily="34" charset="0"/>
            </a:endParaRPr>
          </a:p>
          <a:p>
            <a:pPr marL="0" indent="0" eaLnBrk="1" hangingPunct="1">
              <a:buNone/>
            </a:pPr>
            <a:r>
              <a:rPr lang="ja-JP" altLang="en-US" dirty="0">
                <a:latin typeface="Calibri" panose="020F0502020204030204" pitchFamily="34" charset="0"/>
              </a:rPr>
              <a:t>　	　（放射線の回避）</a:t>
            </a:r>
          </a:p>
          <a:p>
            <a:pPr marL="0" indent="0" eaLnBrk="1" hangingPunct="1">
              <a:buNone/>
            </a:pPr>
            <a:endParaRPr lang="ja-JP" altLang="en-US" dirty="0">
              <a:latin typeface="Calibri" panose="020F0502020204030204" pitchFamily="34" charset="0"/>
            </a:endParaRPr>
          </a:p>
          <a:p>
            <a:pPr marL="0" indent="0" eaLnBrk="1" hangingPunct="1">
              <a:buNone/>
            </a:pPr>
            <a:r>
              <a:rPr lang="en-US" altLang="ja-JP" dirty="0">
                <a:latin typeface="Calibri" panose="020F0502020204030204" pitchFamily="34" charset="0"/>
              </a:rPr>
              <a:t>2008</a:t>
            </a:r>
            <a:r>
              <a:rPr lang="ja-JP" altLang="en-US" dirty="0">
                <a:latin typeface="Calibri" panose="020F0502020204030204" pitchFamily="34" charset="0"/>
              </a:rPr>
              <a:t>～　局所化学療法		副作用軽減</a:t>
            </a:r>
            <a:endParaRPr lang="en-US" altLang="ja-JP" dirty="0">
              <a:latin typeface="Calibri" panose="020F0502020204030204" pitchFamily="34" charset="0"/>
            </a:endParaRPr>
          </a:p>
        </p:txBody>
      </p:sp>
      <p:sp>
        <p:nvSpPr>
          <p:cNvPr id="82948" name="AutoShape 4"/>
          <p:cNvSpPr>
            <a:spLocks noChangeArrowheads="1"/>
          </p:cNvSpPr>
          <p:nvPr/>
        </p:nvSpPr>
        <p:spPr bwMode="auto">
          <a:xfrm>
            <a:off x="3143672" y="2060996"/>
            <a:ext cx="571574"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82949" name="AutoShape 5"/>
          <p:cNvSpPr>
            <a:spLocks noChangeArrowheads="1"/>
          </p:cNvSpPr>
          <p:nvPr/>
        </p:nvSpPr>
        <p:spPr bwMode="auto">
          <a:xfrm>
            <a:off x="3156372" y="4581946"/>
            <a:ext cx="571574"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82950" name="AutoShape 6"/>
          <p:cNvSpPr>
            <a:spLocks noChangeArrowheads="1"/>
          </p:cNvSpPr>
          <p:nvPr/>
        </p:nvSpPr>
        <p:spPr bwMode="auto">
          <a:xfrm>
            <a:off x="3156372" y="3069060"/>
            <a:ext cx="571574" cy="503237"/>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2" name="テキスト ボックス 1">
            <a:extLst>
              <a:ext uri="{FF2B5EF4-FFF2-40B4-BE49-F238E27FC236}">
                <a16:creationId xmlns:a16="http://schemas.microsoft.com/office/drawing/2014/main" id="{A75095AB-5C07-45F1-A571-93414E71061A}"/>
              </a:ext>
            </a:extLst>
          </p:cNvPr>
          <p:cNvSpPr txBox="1"/>
          <p:nvPr/>
        </p:nvSpPr>
        <p:spPr>
          <a:xfrm>
            <a:off x="3124665" y="1081322"/>
            <a:ext cx="295465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世界的な治療の変遷</a:t>
            </a:r>
          </a:p>
        </p:txBody>
      </p:sp>
      <p:sp>
        <p:nvSpPr>
          <p:cNvPr id="9" name="テキスト ボックス 8">
            <a:extLst>
              <a:ext uri="{FF2B5EF4-FFF2-40B4-BE49-F238E27FC236}">
                <a16:creationId xmlns:a16="http://schemas.microsoft.com/office/drawing/2014/main" id="{EC958802-E15C-497D-9648-BB447EB3C11C}"/>
              </a:ext>
            </a:extLst>
          </p:cNvPr>
          <p:cNvSpPr txBox="1"/>
          <p:nvPr/>
        </p:nvSpPr>
        <p:spPr>
          <a:xfrm>
            <a:off x="2207568" y="5593317"/>
            <a:ext cx="5044073" cy="1200329"/>
          </a:xfrm>
          <a:prstGeom prst="rect">
            <a:avLst/>
          </a:prstGeom>
          <a:noFill/>
        </p:spPr>
        <p:txBody>
          <a:bodyPr wrap="none" rtlCol="0">
            <a:spAutoFit/>
          </a:bodyPr>
          <a:lstStyle/>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結膜下注射：</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Murray TG, Arch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Ophthalmol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1997</a:t>
            </a:r>
          </a:p>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眼動注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Abramson DH, Ophthalmology, 2008</a:t>
            </a:r>
          </a:p>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硝子体注入：</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Munier FL, Br J</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Ophthalmol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2012</a:t>
            </a:r>
          </a:p>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前房注入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Munier FL,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Ocul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Oncol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Pathol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2017</a:t>
            </a:r>
          </a:p>
        </p:txBody>
      </p:sp>
    </p:spTree>
    <p:extLst>
      <p:ext uri="{BB962C8B-B14F-4D97-AF65-F5344CB8AC3E}">
        <p14:creationId xmlns:p14="http://schemas.microsoft.com/office/powerpoint/2010/main" val="1510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ja-JP" altLang="en-US"/>
              <a:t>網膜芽細胞腫の治療の変遷</a:t>
            </a:r>
          </a:p>
        </p:txBody>
      </p:sp>
      <p:sp>
        <p:nvSpPr>
          <p:cNvPr id="82947" name="Rectangle 3"/>
          <p:cNvSpPr>
            <a:spLocks noGrp="1" noChangeArrowheads="1"/>
          </p:cNvSpPr>
          <p:nvPr>
            <p:ph idx="1"/>
          </p:nvPr>
        </p:nvSpPr>
        <p:spPr>
          <a:xfrm>
            <a:off x="600368" y="1556792"/>
            <a:ext cx="11184264" cy="4857403"/>
          </a:xfrm>
        </p:spPr>
        <p:txBody>
          <a:bodyPr>
            <a:normAutofit/>
          </a:bodyPr>
          <a:lstStyle/>
          <a:p>
            <a:pPr marL="0" indent="0" eaLnBrk="1" hangingPunct="1">
              <a:buNone/>
            </a:pPr>
            <a:r>
              <a:rPr lang="en-US" altLang="ja-JP" dirty="0"/>
              <a:t>1809</a:t>
            </a:r>
            <a:r>
              <a:rPr lang="ja-JP" altLang="en-US" dirty="0"/>
              <a:t>～　眼球摘出</a:t>
            </a:r>
            <a:r>
              <a:rPr lang="en-US" altLang="ja-JP" dirty="0"/>
              <a:t>	</a:t>
            </a:r>
            <a:r>
              <a:rPr lang="ja-JP" altLang="en-US" dirty="0"/>
              <a:t>	　救命</a:t>
            </a:r>
          </a:p>
          <a:p>
            <a:pPr marL="0" indent="0" eaLnBrk="1" hangingPunct="1">
              <a:buNone/>
            </a:pPr>
            <a:endParaRPr lang="ja-JP" altLang="en-US" dirty="0"/>
          </a:p>
          <a:p>
            <a:pPr marL="0" indent="0" eaLnBrk="1" hangingPunct="1">
              <a:buNone/>
            </a:pPr>
            <a:r>
              <a:rPr lang="en-US" altLang="ja-JP" dirty="0"/>
              <a:t>1906</a:t>
            </a:r>
            <a:r>
              <a:rPr lang="ja-JP" altLang="en-US" dirty="0"/>
              <a:t>～　放射線外照射</a:t>
            </a:r>
            <a:r>
              <a:rPr lang="en-US" altLang="ja-JP" dirty="0"/>
              <a:t>		</a:t>
            </a:r>
            <a:r>
              <a:rPr lang="ja-JP" altLang="en-US" dirty="0"/>
              <a:t>眼球温存</a:t>
            </a:r>
          </a:p>
          <a:p>
            <a:pPr marL="0" indent="0" eaLnBrk="1" hangingPunct="1">
              <a:buNone/>
            </a:pPr>
            <a:r>
              <a:rPr lang="en-US" altLang="ja-JP" dirty="0"/>
              <a:t>								</a:t>
            </a:r>
            <a:endParaRPr lang="ja-JP" altLang="en-US" dirty="0"/>
          </a:p>
          <a:p>
            <a:pPr marL="0" indent="0" eaLnBrk="1" hangingPunct="1">
              <a:buNone/>
            </a:pPr>
            <a:r>
              <a:rPr lang="en-US" altLang="ja-JP" dirty="0"/>
              <a:t>1996</a:t>
            </a:r>
            <a:r>
              <a:rPr lang="ja-JP" altLang="en-US" dirty="0"/>
              <a:t>～　全身化学療法</a:t>
            </a:r>
            <a:r>
              <a:rPr lang="en-US" altLang="ja-JP" dirty="0"/>
              <a:t>	</a:t>
            </a:r>
            <a:r>
              <a:rPr lang="ja-JP" altLang="en-US" dirty="0"/>
              <a:t>	二次がん回避</a:t>
            </a:r>
            <a:r>
              <a:rPr lang="en-US" altLang="ja-JP" dirty="0"/>
              <a:t>	</a:t>
            </a:r>
            <a:endParaRPr lang="ja-JP" altLang="en-US" dirty="0"/>
          </a:p>
          <a:p>
            <a:pPr marL="0" indent="0" eaLnBrk="1" hangingPunct="1">
              <a:buNone/>
            </a:pPr>
            <a:r>
              <a:rPr lang="ja-JP" altLang="en-US" dirty="0"/>
              <a:t>　	　（放射線の回避）</a:t>
            </a:r>
          </a:p>
          <a:p>
            <a:pPr marL="0" indent="0" eaLnBrk="1" hangingPunct="1">
              <a:buNone/>
            </a:pPr>
            <a:endParaRPr lang="ja-JP" altLang="en-US" dirty="0"/>
          </a:p>
          <a:p>
            <a:pPr marL="0" indent="0" eaLnBrk="1" hangingPunct="1">
              <a:buNone/>
            </a:pPr>
            <a:r>
              <a:rPr lang="en-US" altLang="ja-JP" dirty="0"/>
              <a:t>2008</a:t>
            </a:r>
            <a:r>
              <a:rPr lang="ja-JP" altLang="en-US" dirty="0"/>
              <a:t>～　局所化学療法		副作用軽減</a:t>
            </a:r>
            <a:endParaRPr lang="en-US" altLang="ja-JP" dirty="0"/>
          </a:p>
        </p:txBody>
      </p:sp>
      <p:sp>
        <p:nvSpPr>
          <p:cNvPr id="82948" name="AutoShape 4"/>
          <p:cNvSpPr>
            <a:spLocks noChangeArrowheads="1"/>
          </p:cNvSpPr>
          <p:nvPr/>
        </p:nvSpPr>
        <p:spPr bwMode="auto">
          <a:xfrm>
            <a:off x="3143672" y="2060996"/>
            <a:ext cx="571574"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82949" name="AutoShape 5"/>
          <p:cNvSpPr>
            <a:spLocks noChangeArrowheads="1"/>
          </p:cNvSpPr>
          <p:nvPr/>
        </p:nvSpPr>
        <p:spPr bwMode="auto">
          <a:xfrm>
            <a:off x="3156372" y="4581946"/>
            <a:ext cx="571574"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82950" name="AutoShape 6"/>
          <p:cNvSpPr>
            <a:spLocks noChangeArrowheads="1"/>
          </p:cNvSpPr>
          <p:nvPr/>
        </p:nvSpPr>
        <p:spPr bwMode="auto">
          <a:xfrm>
            <a:off x="3156372" y="3069060"/>
            <a:ext cx="571574" cy="503237"/>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2" name="テキスト ボックス 1">
            <a:extLst>
              <a:ext uri="{FF2B5EF4-FFF2-40B4-BE49-F238E27FC236}">
                <a16:creationId xmlns:a16="http://schemas.microsoft.com/office/drawing/2014/main" id="{A75095AB-5C07-45F1-A571-93414E71061A}"/>
              </a:ext>
            </a:extLst>
          </p:cNvPr>
          <p:cNvSpPr txBox="1"/>
          <p:nvPr/>
        </p:nvSpPr>
        <p:spPr>
          <a:xfrm>
            <a:off x="3124665" y="1081322"/>
            <a:ext cx="2954655"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世界的な治療の変遷</a:t>
            </a:r>
          </a:p>
        </p:txBody>
      </p:sp>
      <p:sp>
        <p:nvSpPr>
          <p:cNvPr id="9" name="テキスト ボックス 8">
            <a:extLst>
              <a:ext uri="{FF2B5EF4-FFF2-40B4-BE49-F238E27FC236}">
                <a16:creationId xmlns:a16="http://schemas.microsoft.com/office/drawing/2014/main" id="{EC958802-E15C-497D-9648-BB447EB3C11C}"/>
              </a:ext>
            </a:extLst>
          </p:cNvPr>
          <p:cNvSpPr txBox="1"/>
          <p:nvPr/>
        </p:nvSpPr>
        <p:spPr>
          <a:xfrm>
            <a:off x="2207568" y="5593317"/>
            <a:ext cx="5044073" cy="1200329"/>
          </a:xfrm>
          <a:prstGeom prst="rect">
            <a:avLst/>
          </a:prstGeom>
          <a:noFill/>
        </p:spPr>
        <p:txBody>
          <a:bodyPr wrap="none" rtlCol="0">
            <a:spAutoFit/>
          </a:bodyPr>
          <a:lstStyle/>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結膜下注射：</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Murray TG, Arch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Ophthalmol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1997</a:t>
            </a:r>
          </a:p>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眼動注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Abramson DH, Ophthalmology, 2008</a:t>
            </a:r>
          </a:p>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硝子体注入：</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Munier FL, Br J</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Ophthalmol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2012</a:t>
            </a:r>
          </a:p>
          <a:p>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前房注入　：</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Munier FL,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Ocul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Oncol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Pathol</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2017</a:t>
            </a:r>
          </a:p>
        </p:txBody>
      </p:sp>
      <p:cxnSp>
        <p:nvCxnSpPr>
          <p:cNvPr id="10" name="コネクタ: 曲線 9">
            <a:extLst>
              <a:ext uri="{FF2B5EF4-FFF2-40B4-BE49-F238E27FC236}">
                <a16:creationId xmlns:a16="http://schemas.microsoft.com/office/drawing/2014/main" id="{047B8FF7-DC0A-4EEE-A132-921A1BE8BF74}"/>
              </a:ext>
            </a:extLst>
          </p:cNvPr>
          <p:cNvCxnSpPr/>
          <p:nvPr/>
        </p:nvCxnSpPr>
        <p:spPr>
          <a:xfrm rot="10800000" flipV="1">
            <a:off x="4632807" y="3347518"/>
            <a:ext cx="3312368" cy="1800200"/>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86538E26-92E8-4209-B81C-2D92982D3FE9}"/>
              </a:ext>
            </a:extLst>
          </p:cNvPr>
          <p:cNvSpPr txBox="1">
            <a:spLocks noChangeArrowheads="1"/>
          </p:cNvSpPr>
          <p:nvPr/>
        </p:nvSpPr>
        <p:spPr bwMode="auto">
          <a:xfrm>
            <a:off x="7824192" y="2901920"/>
            <a:ext cx="4279761" cy="17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Times New Roman" panose="02020603050405020304" pitchFamily="18" charset="0"/>
                <a:ea typeface="メイリオ" pitchFamily="50" charset="-128"/>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メイリオ" pitchFamily="50" charset="-128"/>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Times New Roman" panose="02020603050405020304" pitchFamily="18" charset="0"/>
                <a:ea typeface="メイリオ" pitchFamily="50" charset="-128"/>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eaLnBrk="1" hangingPunct="1">
              <a:buFont typeface="Arial" panose="020B0604020202020204" pitchFamily="34" charset="0"/>
              <a:buNone/>
            </a:pPr>
            <a:r>
              <a:rPr lang="en-US" altLang="ja-JP" dirty="0">
                <a:solidFill>
                  <a:srgbClr val="FF0000"/>
                </a:solidFill>
              </a:rPr>
              <a:t>1988</a:t>
            </a:r>
            <a:r>
              <a:rPr lang="ja-JP" altLang="en-US" dirty="0">
                <a:solidFill>
                  <a:srgbClr val="FF0000"/>
                </a:solidFill>
              </a:rPr>
              <a:t>～　局所化学療法</a:t>
            </a:r>
            <a:endParaRPr lang="en-US" altLang="ja-JP" dirty="0">
              <a:solidFill>
                <a:srgbClr val="FF0000"/>
              </a:solidFill>
            </a:endParaRPr>
          </a:p>
          <a:p>
            <a:pPr marL="0" indent="0" eaLnBrk="1" hangingPunct="1">
              <a:buFont typeface="Arial" panose="020B0604020202020204" pitchFamily="34" charset="0"/>
              <a:buNone/>
            </a:pPr>
            <a:r>
              <a:rPr lang="ja-JP" altLang="en-US" dirty="0">
                <a:solidFill>
                  <a:srgbClr val="FF0000"/>
                </a:solidFill>
              </a:rPr>
              <a:t>  （眼動注、硝子体注入）</a:t>
            </a:r>
          </a:p>
          <a:p>
            <a:pPr marL="0" indent="0" eaLnBrk="1" hangingPunct="1">
              <a:buFont typeface="Arial" panose="020B0604020202020204" pitchFamily="34" charset="0"/>
              <a:buNone/>
            </a:pPr>
            <a:r>
              <a:rPr lang="en-US" altLang="ja-JP" dirty="0"/>
              <a:t>1998</a:t>
            </a:r>
            <a:r>
              <a:rPr lang="ja-JP" altLang="en-US" dirty="0"/>
              <a:t>～　全身化学療法</a:t>
            </a:r>
            <a:r>
              <a:rPr lang="en-US" altLang="ja-JP" dirty="0"/>
              <a:t>	</a:t>
            </a:r>
            <a:r>
              <a:rPr lang="ja-JP" altLang="en-US" dirty="0"/>
              <a:t>	</a:t>
            </a:r>
            <a:endParaRPr lang="en-US" altLang="ja-JP" dirty="0"/>
          </a:p>
        </p:txBody>
      </p:sp>
      <p:sp>
        <p:nvSpPr>
          <p:cNvPr id="12" name="テキスト ボックス 11">
            <a:extLst>
              <a:ext uri="{FF2B5EF4-FFF2-40B4-BE49-F238E27FC236}">
                <a16:creationId xmlns:a16="http://schemas.microsoft.com/office/drawing/2014/main" id="{EDDE38A3-E975-412F-915D-760FE9CC2280}"/>
              </a:ext>
            </a:extLst>
          </p:cNvPr>
          <p:cNvSpPr txBox="1"/>
          <p:nvPr/>
        </p:nvSpPr>
        <p:spPr>
          <a:xfrm>
            <a:off x="8328248" y="1124744"/>
            <a:ext cx="2646878"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国内の治療の変遷</a:t>
            </a:r>
          </a:p>
        </p:txBody>
      </p:sp>
    </p:spTree>
    <p:extLst>
      <p:ext uri="{BB962C8B-B14F-4D97-AF65-F5344CB8AC3E}">
        <p14:creationId xmlns:p14="http://schemas.microsoft.com/office/powerpoint/2010/main" val="32413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2852936"/>
            <a:ext cx="8229600" cy="850106"/>
          </a:xfrm>
        </p:spPr>
        <p:txBody>
          <a:bodyPr/>
          <a:lstStyle/>
          <a:p>
            <a:r>
              <a:rPr kumimoji="1" lang="ja-JP" altLang="en-US" dirty="0"/>
              <a:t>利益相反公開基準に該当なし</a:t>
            </a:r>
          </a:p>
        </p:txBody>
      </p:sp>
    </p:spTree>
    <p:extLst>
      <p:ext uri="{BB962C8B-B14F-4D97-AF65-F5344CB8AC3E}">
        <p14:creationId xmlns:p14="http://schemas.microsoft.com/office/powerpoint/2010/main" val="194528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pPr eaLnBrk="1" hangingPunct="1">
              <a:defRPr/>
            </a:pPr>
            <a:r>
              <a:rPr lang="en-US" altLang="ja-JP" dirty="0"/>
              <a:t>TNM</a:t>
            </a:r>
            <a:r>
              <a:rPr lang="ja-JP" altLang="en-US" dirty="0"/>
              <a:t> </a:t>
            </a:r>
            <a:r>
              <a:rPr lang="en-US" altLang="ja-JP" dirty="0"/>
              <a:t>T1a</a:t>
            </a:r>
            <a:r>
              <a:rPr lang="ja-JP" altLang="en-US" dirty="0" err="1"/>
              <a:t>、</a:t>
            </a:r>
            <a:r>
              <a:rPr lang="en-US" altLang="ja-JP" dirty="0"/>
              <a:t>ICRB</a:t>
            </a:r>
            <a:r>
              <a:rPr lang="ja-JP" altLang="en-US" dirty="0"/>
              <a:t> </a:t>
            </a:r>
            <a:r>
              <a:rPr lang="en-US" altLang="ja-JP" dirty="0"/>
              <a:t>A-B</a:t>
            </a:r>
            <a:endParaRPr lang="ja-JP" altLang="en-US" dirty="0"/>
          </a:p>
        </p:txBody>
      </p:sp>
      <p:sp>
        <p:nvSpPr>
          <p:cNvPr id="80899" name="Rectangle 3"/>
          <p:cNvSpPr>
            <a:spLocks noGrp="1" noChangeArrowheads="1"/>
          </p:cNvSpPr>
          <p:nvPr>
            <p:ph idx="1"/>
          </p:nvPr>
        </p:nvSpPr>
        <p:spPr/>
        <p:txBody>
          <a:bodyPr>
            <a:noAutofit/>
          </a:bodyPr>
          <a:lstStyle/>
          <a:p>
            <a:pPr eaLnBrk="1" hangingPunct="1">
              <a:buFont typeface="Arial" charset="0"/>
              <a:buChar char="•"/>
              <a:defRPr/>
            </a:pPr>
            <a:r>
              <a:rPr lang="en-US" altLang="ja-JP" sz="2400" dirty="0"/>
              <a:t>2~3</a:t>
            </a:r>
            <a:r>
              <a:rPr lang="ja-JP" altLang="en-US" sz="2400" dirty="0"/>
              <a:t>乳頭径、</a:t>
            </a:r>
            <a:r>
              <a:rPr lang="en-US" altLang="ja-JP" sz="2400" dirty="0"/>
              <a:t>2mm</a:t>
            </a:r>
            <a:r>
              <a:rPr lang="ja-JP" altLang="en-US" sz="2400" dirty="0"/>
              <a:t>厚以下の腫瘍＝レーザー</a:t>
            </a:r>
          </a:p>
          <a:p>
            <a:pPr eaLnBrk="1" hangingPunct="1">
              <a:buFont typeface="Arial" charset="0"/>
              <a:buChar char="•"/>
              <a:defRPr/>
            </a:pPr>
            <a:r>
              <a:rPr lang="ja-JP" altLang="en-US" sz="2400" dirty="0"/>
              <a:t>周辺部腫瘍：レーザー </a:t>
            </a:r>
            <a:r>
              <a:rPr lang="en-US" altLang="ja-JP" sz="2400" dirty="0"/>
              <a:t>or </a:t>
            </a:r>
            <a:r>
              <a:rPr lang="ja-JP" altLang="en-US" sz="2400" dirty="0"/>
              <a:t>冷凍凝固</a:t>
            </a:r>
            <a:endParaRPr lang="en-US" altLang="ja-JP" sz="2400" dirty="0"/>
          </a:p>
          <a:p>
            <a:pPr eaLnBrk="1" hangingPunct="1">
              <a:buFont typeface="Arial" charset="0"/>
              <a:buChar char="•"/>
              <a:defRPr/>
            </a:pPr>
            <a:r>
              <a:rPr lang="ja-JP" altLang="en-US" sz="2400" dirty="0"/>
              <a:t>局所制御率：</a:t>
            </a:r>
            <a:r>
              <a:rPr lang="en-US" altLang="ja-JP" sz="2400" dirty="0"/>
              <a:t>86%</a:t>
            </a:r>
            <a:r>
              <a:rPr lang="ja-JP" altLang="en-US" sz="2400" dirty="0"/>
              <a:t>（</a:t>
            </a:r>
            <a:r>
              <a:rPr lang="en-US" altLang="ja-JP" sz="2400" dirty="0"/>
              <a:t>3mm</a:t>
            </a:r>
            <a:r>
              <a:rPr lang="ja-JP" altLang="en-US" sz="2400" dirty="0"/>
              <a:t>以下の腫瘍）</a:t>
            </a:r>
            <a:r>
              <a:rPr lang="en-US" altLang="ja-JP" sz="2400" dirty="0"/>
              <a:t>  </a:t>
            </a:r>
          </a:p>
          <a:p>
            <a:pPr marL="0" indent="0" algn="r" eaLnBrk="1" hangingPunct="1">
              <a:buNone/>
              <a:defRPr/>
            </a:pPr>
            <a:r>
              <a:rPr lang="ja-JP" altLang="en-US" sz="2400" dirty="0"/>
              <a:t>　</a:t>
            </a:r>
            <a:r>
              <a:rPr lang="en-US" altLang="ja-JP" sz="2400" dirty="0"/>
              <a:t>				 </a:t>
            </a:r>
            <a:r>
              <a:rPr lang="ja-JP" altLang="en-US" sz="2000" dirty="0"/>
              <a:t>（</a:t>
            </a:r>
            <a:r>
              <a:rPr lang="en-US" altLang="ja-JP" sz="2000" dirty="0"/>
              <a:t>Shields, Arch  Ophthalmol, 1999)</a:t>
            </a:r>
          </a:p>
        </p:txBody>
      </p:sp>
      <p:pic>
        <p:nvPicPr>
          <p:cNvPr id="87044" name="Picture 4" descr="愛須瑠梨0308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0464" y="3500438"/>
            <a:ext cx="4198937"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愛須瑠梨0304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47850" y="3500439"/>
            <a:ext cx="403225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Line 6"/>
          <p:cNvSpPr>
            <a:spLocks noChangeShapeType="1"/>
          </p:cNvSpPr>
          <p:nvPr/>
        </p:nvSpPr>
        <p:spPr bwMode="auto">
          <a:xfrm>
            <a:off x="5880101" y="4940300"/>
            <a:ext cx="360363"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ja-JP" altLang="en-US"/>
          </a:p>
        </p:txBody>
      </p:sp>
    </p:spTree>
    <p:extLst>
      <p:ext uri="{BB962C8B-B14F-4D97-AF65-F5344CB8AC3E}">
        <p14:creationId xmlns:p14="http://schemas.microsoft.com/office/powerpoint/2010/main" val="202535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pPr eaLnBrk="1" hangingPunct="1">
              <a:defRPr/>
            </a:pPr>
            <a:r>
              <a:rPr lang="en-US" altLang="ja-JP" dirty="0"/>
              <a:t>TNM</a:t>
            </a:r>
            <a:r>
              <a:rPr lang="ja-JP" altLang="en-US" dirty="0"/>
              <a:t> </a:t>
            </a:r>
            <a:r>
              <a:rPr lang="en-US" altLang="ja-JP" dirty="0"/>
              <a:t>T1b-2a</a:t>
            </a:r>
            <a:r>
              <a:rPr lang="ja-JP" altLang="en-US" dirty="0" err="1"/>
              <a:t>、</a:t>
            </a:r>
            <a:r>
              <a:rPr lang="en-US" altLang="ja-JP" dirty="0"/>
              <a:t>ICRB</a:t>
            </a:r>
            <a:r>
              <a:rPr lang="ja-JP" altLang="en-US" dirty="0"/>
              <a:t> </a:t>
            </a:r>
            <a:r>
              <a:rPr lang="en-US" altLang="ja-JP" dirty="0"/>
              <a:t>B-C</a:t>
            </a:r>
            <a:endParaRPr lang="ja-JP" altLang="en-US" dirty="0"/>
          </a:p>
        </p:txBody>
      </p:sp>
      <p:sp>
        <p:nvSpPr>
          <p:cNvPr id="82947" name="Rectangle 3"/>
          <p:cNvSpPr>
            <a:spLocks noGrp="1" noChangeArrowheads="1"/>
          </p:cNvSpPr>
          <p:nvPr>
            <p:ph idx="1"/>
          </p:nvPr>
        </p:nvSpPr>
        <p:spPr/>
        <p:txBody>
          <a:bodyPr/>
          <a:lstStyle/>
          <a:p>
            <a:pPr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小線源治療 </a:t>
            </a:r>
            <a:r>
              <a:rPr lang="en-US" altLang="ja-JP" dirty="0">
                <a:latin typeface="Times New Roman" panose="02020603050405020304" pitchFamily="18" charset="0"/>
                <a:cs typeface="Times New Roman" panose="02020603050405020304" pitchFamily="18" charset="0"/>
              </a:rPr>
              <a:t>(plaque therapy, brachytherapy)</a:t>
            </a:r>
            <a:endParaRPr lang="ja-JP" altLang="en-US" dirty="0">
              <a:latin typeface="Times New Roman" panose="02020603050405020304" pitchFamily="18" charset="0"/>
              <a:cs typeface="Times New Roman" panose="02020603050405020304" pitchFamily="18" charset="0"/>
            </a:endParaRPr>
          </a:p>
          <a:p>
            <a:pPr lvl="1"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日本、ヨーロッパ：ルテニウム小線源（</a:t>
            </a:r>
            <a:r>
              <a:rPr lang="en-US" altLang="ja-JP" baseline="30000" dirty="0">
                <a:latin typeface="Times New Roman" panose="02020603050405020304" pitchFamily="18" charset="0"/>
                <a:cs typeface="Times New Roman" panose="02020603050405020304" pitchFamily="18" charset="0"/>
              </a:rPr>
              <a:t>106</a:t>
            </a:r>
            <a:r>
              <a:rPr lang="en-US" altLang="ja-JP" dirty="0">
                <a:latin typeface="Times New Roman" panose="02020603050405020304" pitchFamily="18" charset="0"/>
                <a:cs typeface="Times New Roman" panose="02020603050405020304" pitchFamily="18" charset="0"/>
              </a:rPr>
              <a:t>Ru</a:t>
            </a:r>
            <a:r>
              <a:rPr lang="ja-JP" altLang="en-US" dirty="0" err="1">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β</a:t>
            </a:r>
            <a:r>
              <a:rPr lang="ja-JP" altLang="en-US" dirty="0">
                <a:latin typeface="Times New Roman" panose="02020603050405020304" pitchFamily="18" charset="0"/>
                <a:cs typeface="Times New Roman" panose="02020603050405020304" pitchFamily="18" charset="0"/>
              </a:rPr>
              <a:t>線）</a:t>
            </a:r>
            <a:endParaRPr lang="en-US" altLang="ja-JP" dirty="0">
              <a:latin typeface="Times New Roman" panose="02020603050405020304" pitchFamily="18" charset="0"/>
              <a:cs typeface="Times New Roman" panose="02020603050405020304" pitchFamily="18" charset="0"/>
            </a:endParaRPr>
          </a:p>
          <a:p>
            <a:pPr lvl="1"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米国：ヨード（</a:t>
            </a:r>
            <a:r>
              <a:rPr lang="en-US" altLang="ja-JP" baseline="30000" dirty="0">
                <a:latin typeface="Times New Roman" panose="02020603050405020304" pitchFamily="18" charset="0"/>
                <a:cs typeface="Times New Roman" panose="02020603050405020304" pitchFamily="18" charset="0"/>
              </a:rPr>
              <a:t>125</a:t>
            </a:r>
            <a:r>
              <a:rPr lang="en-US" altLang="ja-JP" dirty="0">
                <a:latin typeface="Times New Roman" panose="02020603050405020304" pitchFamily="18" charset="0"/>
                <a:cs typeface="Times New Roman" panose="02020603050405020304" pitchFamily="18" charset="0"/>
              </a:rPr>
              <a:t>I</a:t>
            </a:r>
            <a:r>
              <a:rPr lang="ja-JP" altLang="en-US" dirty="0">
                <a:latin typeface="Times New Roman" panose="02020603050405020304" pitchFamily="18" charset="0"/>
                <a:cs typeface="Times New Roman" panose="02020603050405020304" pitchFamily="18" charset="0"/>
              </a:rPr>
              <a:t>シード、</a:t>
            </a:r>
            <a:r>
              <a:rPr lang="en-US" altLang="ja-JP" dirty="0">
                <a:latin typeface="Times New Roman" panose="02020603050405020304" pitchFamily="18" charset="0"/>
                <a:cs typeface="Times New Roman" panose="02020603050405020304" pitchFamily="18" charset="0"/>
              </a:rPr>
              <a:t>γ</a:t>
            </a:r>
            <a:r>
              <a:rPr lang="ja-JP" altLang="en-US" dirty="0">
                <a:latin typeface="Times New Roman" panose="02020603050405020304" pitchFamily="18" charset="0"/>
                <a:cs typeface="Times New Roman" panose="02020603050405020304" pitchFamily="18" charset="0"/>
              </a:rPr>
              <a:t>線）</a:t>
            </a:r>
            <a:endParaRPr lang="en-US" altLang="ja-JP" dirty="0">
              <a:latin typeface="Times New Roman" panose="02020603050405020304" pitchFamily="18" charset="0"/>
              <a:cs typeface="Times New Roman" panose="02020603050405020304" pitchFamily="18" charset="0"/>
            </a:endParaRPr>
          </a:p>
          <a:p>
            <a:pPr lvl="1"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局所制御：</a:t>
            </a:r>
            <a:r>
              <a:rPr lang="en-US" altLang="ja-JP" dirty="0">
                <a:latin typeface="Times New Roman" panose="02020603050405020304" pitchFamily="18" charset="0"/>
                <a:cs typeface="Times New Roman" panose="02020603050405020304" pitchFamily="18" charset="0"/>
              </a:rPr>
              <a:t>94.4%</a:t>
            </a:r>
            <a:r>
              <a:rPr lang="ja-JP" altLang="en-US" dirty="0" err="1">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眼球温存</a:t>
            </a:r>
            <a:r>
              <a:rPr lang="en-US" altLang="ja-JP" dirty="0">
                <a:latin typeface="Times New Roman" panose="02020603050405020304" pitchFamily="18" charset="0"/>
                <a:cs typeface="Times New Roman" panose="02020603050405020304" pitchFamily="18" charset="0"/>
              </a:rPr>
              <a:t>86.5%</a:t>
            </a:r>
          </a:p>
          <a:p>
            <a:pPr marL="457200" lvl="1" indent="0" eaLnBrk="1" hangingPunct="1">
              <a:buNone/>
              <a:defRPr/>
            </a:pP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		</a:t>
            </a:r>
            <a:r>
              <a:rPr lang="ja-JP" altLang="en-US" sz="2000" dirty="0"/>
              <a:t>（</a:t>
            </a:r>
            <a:r>
              <a:rPr lang="en-US" altLang="ja-JP" sz="2000" dirty="0" err="1"/>
              <a:t>Schueler</a:t>
            </a:r>
            <a:r>
              <a:rPr lang="en-US" altLang="ja-JP" sz="2000" dirty="0"/>
              <a:t>, </a:t>
            </a:r>
            <a:r>
              <a:rPr lang="en-US" altLang="ja-JP" sz="2000" dirty="0" err="1"/>
              <a:t>Int</a:t>
            </a:r>
            <a:r>
              <a:rPr lang="en-US" altLang="ja-JP" sz="2000" dirty="0"/>
              <a:t> J Rad </a:t>
            </a:r>
            <a:r>
              <a:rPr lang="en-US" altLang="ja-JP" sz="2000" dirty="0" err="1"/>
              <a:t>Oncol</a:t>
            </a:r>
            <a:r>
              <a:rPr lang="en-US" altLang="ja-JP" sz="2000" dirty="0"/>
              <a:t> </a:t>
            </a:r>
            <a:r>
              <a:rPr lang="en-US" altLang="ja-JP" sz="2000" dirty="0" err="1"/>
              <a:t>Biol</a:t>
            </a:r>
            <a:r>
              <a:rPr lang="en-US" altLang="ja-JP" sz="2000" dirty="0"/>
              <a:t> </a:t>
            </a:r>
            <a:r>
              <a:rPr lang="en-US" altLang="ja-JP" sz="2000" dirty="0" err="1"/>
              <a:t>Phys</a:t>
            </a:r>
            <a:r>
              <a:rPr lang="en-US" altLang="ja-JP" sz="2000" dirty="0"/>
              <a:t>, 2006)</a:t>
            </a:r>
          </a:p>
        </p:txBody>
      </p:sp>
      <p:pic>
        <p:nvPicPr>
          <p:cNvPr id="890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79651" y="3933056"/>
            <a:ext cx="54006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5" descr="ルテ縫着写真"/>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4325" y="2565401"/>
            <a:ext cx="27368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743477" y="6329692"/>
            <a:ext cx="4615366" cy="400110"/>
          </a:xfrm>
          <a:prstGeom prst="rect">
            <a:avLst/>
          </a:prstGeom>
          <a:noFill/>
          <a:ln>
            <a:solidFill>
              <a:srgbClr val="FF0000"/>
            </a:solidFill>
          </a:ln>
        </p:spPr>
        <p:txBody>
          <a:bodyPr wrap="none" rtlCol="0">
            <a:spAutoFit/>
          </a:bodyPr>
          <a:lstStyle/>
          <a:p>
            <a:r>
              <a:rPr lang="ja-JP" altLang="en-US"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線源費は病院負担：年間</a:t>
            </a:r>
            <a:r>
              <a:rPr lang="en-US" altLang="ja-JP"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1,000</a:t>
            </a:r>
            <a:r>
              <a:rPr lang="ja-JP" altLang="en-US"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万円以上</a:t>
            </a:r>
          </a:p>
        </p:txBody>
      </p:sp>
      <p:pic>
        <p:nvPicPr>
          <p:cNvPr id="8" name="図 7">
            <a:extLst>
              <a:ext uri="{FF2B5EF4-FFF2-40B4-BE49-F238E27FC236}">
                <a16:creationId xmlns:a16="http://schemas.microsoft.com/office/drawing/2014/main" id="{561735BD-BAC4-4C8D-8046-2DB68648B5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55389" y="4873700"/>
            <a:ext cx="2506626" cy="1916832"/>
          </a:xfrm>
          <a:prstGeom prst="rect">
            <a:avLst/>
          </a:prstGeom>
        </p:spPr>
      </p:pic>
    </p:spTree>
    <p:extLst>
      <p:ext uri="{BB962C8B-B14F-4D97-AF65-F5344CB8AC3E}">
        <p14:creationId xmlns:p14="http://schemas.microsoft.com/office/powerpoint/2010/main" val="2999098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円/楕円 3"/>
          <p:cNvSpPr>
            <a:spLocks noChangeArrowheads="1"/>
          </p:cNvSpPr>
          <p:nvPr/>
        </p:nvSpPr>
        <p:spPr bwMode="auto">
          <a:xfrm>
            <a:off x="623392" y="1556792"/>
            <a:ext cx="2857500" cy="928688"/>
          </a:xfrm>
          <a:prstGeom prst="ellipse">
            <a:avLst/>
          </a:prstGeom>
          <a:solidFill>
            <a:schemeClr val="tx2">
              <a:lumMod val="20000"/>
              <a:lumOff val="80000"/>
            </a:schemeClr>
          </a:solidFill>
          <a:ln w="9525" algn="ctr">
            <a:solidFill>
              <a:schemeClr val="tx1"/>
            </a:solidFill>
            <a:round/>
            <a:headEnd/>
            <a:tailEnd/>
          </a:ln>
        </p:spPr>
        <p:txBody>
          <a:bodyPr wrap="none" anchor="ctr"/>
          <a:lstStyle/>
          <a:p>
            <a:pPr algn="ct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眼球摘出</a:t>
            </a:r>
          </a:p>
        </p:txBody>
      </p:sp>
      <p:sp>
        <p:nvSpPr>
          <p:cNvPr id="53253" name="円/楕円 4"/>
          <p:cNvSpPr>
            <a:spLocks noChangeArrowheads="1"/>
          </p:cNvSpPr>
          <p:nvPr/>
        </p:nvSpPr>
        <p:spPr bwMode="auto">
          <a:xfrm>
            <a:off x="4215111" y="1558598"/>
            <a:ext cx="2857500" cy="928687"/>
          </a:xfrm>
          <a:prstGeom prst="ellipse">
            <a:avLst/>
          </a:prstGeom>
          <a:solidFill>
            <a:schemeClr val="tx2">
              <a:lumMod val="20000"/>
              <a:lumOff val="80000"/>
            </a:schemeClr>
          </a:solidFill>
          <a:ln w="9525" algn="ctr">
            <a:solidFill>
              <a:schemeClr val="tx1"/>
            </a:solidFill>
            <a:round/>
            <a:headEnd/>
            <a:tailEnd/>
          </a:ln>
        </p:spPr>
        <p:txBody>
          <a:bodyPr wrap="none" anchor="ctr"/>
          <a:lstStyle/>
          <a:p>
            <a:pPr algn="ct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眼球温存治療</a:t>
            </a:r>
          </a:p>
        </p:txBody>
      </p:sp>
      <p:sp>
        <p:nvSpPr>
          <p:cNvPr id="8" name="Rectangle 2"/>
          <p:cNvSpPr>
            <a:spLocks noGrp="1" noRot="1" noChangeArrowheads="1"/>
          </p:cNvSpPr>
          <p:nvPr>
            <p:ph type="title"/>
          </p:nvPr>
        </p:nvSpPr>
        <p:spPr>
          <a:xfrm>
            <a:off x="1981200" y="274638"/>
            <a:ext cx="8229600" cy="850900"/>
          </a:xfrm>
        </p:spPr>
        <p:txBody>
          <a:bodyPr/>
          <a:lstStyle/>
          <a:p>
            <a:pPr eaLnBrk="1" hangingPunct="1">
              <a:defRPr/>
            </a:pPr>
            <a:r>
              <a:rPr lang="en-US" altLang="ja-JP" dirty="0"/>
              <a:t>TNM</a:t>
            </a:r>
            <a:r>
              <a:rPr lang="ja-JP" altLang="en-US" dirty="0"/>
              <a:t> </a:t>
            </a:r>
            <a:r>
              <a:rPr lang="en-US" altLang="ja-JP" dirty="0"/>
              <a:t>T2b</a:t>
            </a:r>
            <a:r>
              <a:rPr lang="ja-JP" altLang="en-US" dirty="0" err="1"/>
              <a:t>、</a:t>
            </a:r>
            <a:r>
              <a:rPr lang="en-US" altLang="ja-JP" dirty="0"/>
              <a:t>ICRB</a:t>
            </a:r>
            <a:r>
              <a:rPr lang="ja-JP" altLang="en-US" dirty="0"/>
              <a:t> </a:t>
            </a:r>
            <a:r>
              <a:rPr lang="en-US" altLang="ja-JP" dirty="0"/>
              <a:t>D-E</a:t>
            </a:r>
            <a:endParaRPr lang="ja-JP" altLang="en-US" dirty="0"/>
          </a:p>
        </p:txBody>
      </p:sp>
      <p:sp>
        <p:nvSpPr>
          <p:cNvPr id="2" name="角丸四角形 1"/>
          <p:cNvSpPr/>
          <p:nvPr/>
        </p:nvSpPr>
        <p:spPr>
          <a:xfrm>
            <a:off x="4477842" y="2917280"/>
            <a:ext cx="2292350" cy="6477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初期化学療法</a:t>
            </a:r>
          </a:p>
        </p:txBody>
      </p:sp>
      <p:sp>
        <p:nvSpPr>
          <p:cNvPr id="9" name="角丸四角形 8"/>
          <p:cNvSpPr/>
          <p:nvPr/>
        </p:nvSpPr>
        <p:spPr>
          <a:xfrm>
            <a:off x="4477842" y="4277767"/>
            <a:ext cx="2292350" cy="6492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局所治療</a:t>
            </a:r>
          </a:p>
        </p:txBody>
      </p:sp>
      <p:sp>
        <p:nvSpPr>
          <p:cNvPr id="91144" name="テキスト ボックス 2"/>
          <p:cNvSpPr txBox="1">
            <a:spLocks noChangeArrowheads="1"/>
          </p:cNvSpPr>
          <p:nvPr/>
        </p:nvSpPr>
        <p:spPr bwMode="auto">
          <a:xfrm>
            <a:off x="6933705" y="3103018"/>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メイリオ" panose="020B0604030504040204" pitchFamily="50" charset="-128"/>
                <a:ea typeface="メイリオ" panose="020B0604030504040204" pitchFamily="50" charset="-128"/>
              </a:rPr>
              <a:t>腫瘍縮小</a:t>
            </a:r>
          </a:p>
        </p:txBody>
      </p:sp>
      <p:sp>
        <p:nvSpPr>
          <p:cNvPr id="91145" name="テキスト ボックス 10"/>
          <p:cNvSpPr txBox="1">
            <a:spLocks noChangeArrowheads="1"/>
          </p:cNvSpPr>
          <p:nvPr/>
        </p:nvSpPr>
        <p:spPr bwMode="auto">
          <a:xfrm>
            <a:off x="6933706" y="4422230"/>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latin typeface="メイリオ" panose="020B0604030504040204" pitchFamily="50" charset="-128"/>
                <a:ea typeface="メイリオ" panose="020B0604030504040204" pitchFamily="50" charset="-128"/>
              </a:rPr>
              <a:t>地固め</a:t>
            </a:r>
          </a:p>
        </p:txBody>
      </p:sp>
      <p:sp>
        <p:nvSpPr>
          <p:cNvPr id="91146" name="テキスト ボックス 11"/>
          <p:cNvSpPr txBox="1">
            <a:spLocks noChangeArrowheads="1"/>
          </p:cNvSpPr>
          <p:nvPr/>
        </p:nvSpPr>
        <p:spPr bwMode="auto">
          <a:xfrm>
            <a:off x="6138368" y="3647530"/>
            <a:ext cx="1947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latin typeface="メイリオ" panose="020B0604030504040204" pitchFamily="50" charset="-128"/>
                <a:ea typeface="メイリオ" panose="020B0604030504040204" pitchFamily="50" charset="-128"/>
              </a:rPr>
              <a:t>全身・</a:t>
            </a:r>
            <a:r>
              <a:rPr lang="en-US" altLang="ja-JP" sz="2000">
                <a:latin typeface="メイリオ" panose="020B0604030504040204" pitchFamily="50" charset="-128"/>
                <a:ea typeface="メイリオ" panose="020B0604030504040204" pitchFamily="50" charset="-128"/>
              </a:rPr>
              <a:t>(</a:t>
            </a:r>
            <a:r>
              <a:rPr lang="ja-JP" altLang="en-US" sz="2000">
                <a:latin typeface="メイリオ" panose="020B0604030504040204" pitchFamily="50" charset="-128"/>
                <a:ea typeface="メイリオ" panose="020B0604030504040204" pitchFamily="50" charset="-128"/>
              </a:rPr>
              <a:t>眼動注</a:t>
            </a:r>
            <a:r>
              <a:rPr lang="en-US" altLang="ja-JP" sz="2000">
                <a:latin typeface="メイリオ" panose="020B0604030504040204" pitchFamily="50" charset="-128"/>
                <a:ea typeface="メイリオ" panose="020B0604030504040204" pitchFamily="50" charset="-128"/>
              </a:rPr>
              <a:t>)</a:t>
            </a:r>
            <a:endParaRPr lang="ja-JP" altLang="en-US" sz="2000">
              <a:latin typeface="メイリオ" panose="020B0604030504040204" pitchFamily="50" charset="-128"/>
              <a:ea typeface="メイリオ" panose="020B0604030504040204" pitchFamily="50" charset="-128"/>
            </a:endParaRPr>
          </a:p>
        </p:txBody>
      </p:sp>
      <p:sp>
        <p:nvSpPr>
          <p:cNvPr id="91147" name="テキスト ボックス 12"/>
          <p:cNvSpPr txBox="1">
            <a:spLocks noChangeArrowheads="1"/>
          </p:cNvSpPr>
          <p:nvPr/>
        </p:nvSpPr>
        <p:spPr bwMode="auto">
          <a:xfrm>
            <a:off x="6070106" y="5009605"/>
            <a:ext cx="2492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レーザー・冷凍凝固</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小線源治療</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局所化学療法</a:t>
            </a:r>
          </a:p>
        </p:txBody>
      </p:sp>
      <p:sp>
        <p:nvSpPr>
          <p:cNvPr id="4" name="下矢印 3"/>
          <p:cNvSpPr/>
          <p:nvPr/>
        </p:nvSpPr>
        <p:spPr>
          <a:xfrm>
            <a:off x="5493842" y="3701505"/>
            <a:ext cx="300038" cy="4762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2">
            <a:extLst>
              <a:ext uri="{FF2B5EF4-FFF2-40B4-BE49-F238E27FC236}">
                <a16:creationId xmlns:a16="http://schemas.microsoft.com/office/drawing/2014/main" id="{21D79871-31FE-497C-A575-D66C6491B46A}"/>
              </a:ext>
            </a:extLst>
          </p:cNvPr>
          <p:cNvSpPr txBox="1">
            <a:spLocks noChangeArrowheads="1"/>
          </p:cNvSpPr>
          <p:nvPr/>
        </p:nvSpPr>
        <p:spPr bwMode="auto">
          <a:xfrm>
            <a:off x="8484772" y="2950767"/>
            <a:ext cx="3570208" cy="304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latin typeface="メイリオ" panose="020B0604030504040204" pitchFamily="50" charset="-128"/>
                <a:ea typeface="メイリオ" panose="020B0604030504040204" pitchFamily="50" charset="-128"/>
              </a:rPr>
              <a:t>大きな腫瘍ほどよく効く</a:t>
            </a:r>
          </a:p>
          <a:p>
            <a:pPr>
              <a:spcBef>
                <a:spcPct val="0"/>
              </a:spcBef>
              <a:buFontTx/>
              <a:buNone/>
            </a:pPr>
            <a:endParaRPr lang="ja-JP" altLang="en-US" sz="2400" dirty="0">
              <a:latin typeface="メイリオ" panose="020B0604030504040204" pitchFamily="50" charset="-128"/>
              <a:ea typeface="メイリオ" panose="020B0604030504040204" pitchFamily="50" charset="-128"/>
            </a:endParaRPr>
          </a:p>
          <a:p>
            <a:pPr>
              <a:spcBef>
                <a:spcPct val="0"/>
              </a:spcBef>
              <a:buFontTx/>
              <a:buNone/>
            </a:pPr>
            <a:r>
              <a:rPr lang="ja-JP" altLang="en-US" sz="2400" dirty="0">
                <a:latin typeface="メイリオ" panose="020B0604030504040204" pitchFamily="50" charset="-128"/>
                <a:ea typeface="メイリオ" panose="020B0604030504040204" pitchFamily="50" charset="-128"/>
              </a:rPr>
              <a:t>小さな腫瘍は限定的</a:t>
            </a:r>
          </a:p>
          <a:p>
            <a:pPr>
              <a:spcBef>
                <a:spcPct val="0"/>
              </a:spcBef>
              <a:buFontTx/>
              <a:buNone/>
            </a:pPr>
            <a:endParaRPr lang="ja-JP" altLang="en-US" sz="2400" dirty="0">
              <a:latin typeface="メイリオ" panose="020B0604030504040204" pitchFamily="50" charset="-128"/>
              <a:ea typeface="メイリオ" panose="020B0604030504040204" pitchFamily="50" charset="-128"/>
            </a:endParaRPr>
          </a:p>
          <a:p>
            <a:pPr>
              <a:spcBef>
                <a:spcPct val="0"/>
              </a:spcBef>
              <a:buFontTx/>
              <a:buNone/>
            </a:pPr>
            <a:endParaRPr lang="ja-JP" altLang="en-US" sz="2400" dirty="0">
              <a:latin typeface="メイリオ" panose="020B0604030504040204" pitchFamily="50" charset="-128"/>
              <a:ea typeface="メイリオ" panose="020B0604030504040204" pitchFamily="50" charset="-128"/>
            </a:endParaRPr>
          </a:p>
          <a:p>
            <a:pPr>
              <a:spcBef>
                <a:spcPct val="0"/>
              </a:spcBef>
              <a:buFontTx/>
              <a:buNone/>
            </a:pPr>
            <a:r>
              <a:rPr lang="ja-JP" altLang="en-US" sz="2400" dirty="0">
                <a:latin typeface="メイリオ" panose="020B0604030504040204" pitchFamily="50" charset="-128"/>
                <a:ea typeface="メイリオ" panose="020B0604030504040204" pitchFamily="50" charset="-128"/>
              </a:rPr>
              <a:t>局所治療なしの寛解維持</a:t>
            </a:r>
            <a:endParaRPr lang="en-US" altLang="ja-JP" sz="2400" dirty="0">
              <a:latin typeface="メイリオ" panose="020B0604030504040204" pitchFamily="50" charset="-128"/>
              <a:ea typeface="メイリオ" panose="020B0604030504040204" pitchFamily="50" charset="-128"/>
            </a:endParaRPr>
          </a:p>
          <a:p>
            <a:pPr>
              <a:spcBef>
                <a:spcPct val="0"/>
              </a:spcBef>
              <a:buFontTx/>
              <a:buNone/>
            </a:pPr>
            <a:r>
              <a:rPr lang="ja-JP" altLang="en-US" sz="2400" dirty="0">
                <a:latin typeface="メイリオ" panose="020B0604030504040204" pitchFamily="50" charset="-128"/>
                <a:ea typeface="メイリオ" panose="020B0604030504040204" pitchFamily="50" charset="-128"/>
              </a:rPr>
              <a:t>　：自験例では</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眼だけ</a:t>
            </a:r>
          </a:p>
          <a:p>
            <a:pPr>
              <a:spcBef>
                <a:spcPct val="0"/>
              </a:spcBef>
              <a:buFontTx/>
              <a:buNone/>
            </a:pPr>
            <a:r>
              <a:rPr lang="ja-JP" altLang="en-US" sz="2400" dirty="0">
                <a:latin typeface="メイリオ" panose="020B0604030504040204" pitchFamily="50" charset="-128"/>
                <a:ea typeface="メイリオ" panose="020B0604030504040204" pitchFamily="50" charset="-128"/>
              </a:rPr>
              <a:t>　　＝ 局所治療は必須</a:t>
            </a:r>
          </a:p>
        </p:txBody>
      </p:sp>
      <p:sp>
        <p:nvSpPr>
          <p:cNvPr id="3" name="テキスト ボックス 2">
            <a:extLst>
              <a:ext uri="{FF2B5EF4-FFF2-40B4-BE49-F238E27FC236}">
                <a16:creationId xmlns:a16="http://schemas.microsoft.com/office/drawing/2014/main" id="{F4364FC2-EC7E-4197-9A86-FA7C4835DEB7}"/>
              </a:ext>
            </a:extLst>
          </p:cNvPr>
          <p:cNvSpPr txBox="1"/>
          <p:nvPr/>
        </p:nvSpPr>
        <p:spPr>
          <a:xfrm>
            <a:off x="3575720" y="1772816"/>
            <a:ext cx="617477" cy="523220"/>
          </a:xfrm>
          <a:prstGeom prst="rect">
            <a:avLst/>
          </a:prstGeom>
          <a:noFill/>
        </p:spPr>
        <p:txBody>
          <a:bodyPr wrap="none" rtlCol="0">
            <a:spAutoFit/>
          </a:bodyPr>
          <a:lstStyle/>
          <a:p>
            <a:r>
              <a:rPr kumimoji="1" lang="en-US" altLang="ja-JP" sz="2800">
                <a:latin typeface="+mn-lt"/>
              </a:rPr>
              <a:t>OR</a:t>
            </a:r>
            <a:endParaRPr kumimoji="1" lang="ja-JP" altLang="en-US" sz="2800" dirty="0">
              <a:latin typeface="+mn-lt"/>
            </a:endParaRPr>
          </a:p>
        </p:txBody>
      </p:sp>
    </p:spTree>
    <p:extLst>
      <p:ext uri="{BB962C8B-B14F-4D97-AF65-F5344CB8AC3E}">
        <p14:creationId xmlns:p14="http://schemas.microsoft.com/office/powerpoint/2010/main" val="361662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p:txBody>
          <a:bodyPr/>
          <a:lstStyle/>
          <a:p>
            <a:pPr eaLnBrk="1" hangingPunct="1">
              <a:defRPr/>
            </a:pPr>
            <a:r>
              <a:rPr lang="ja-JP" altLang="en-US" dirty="0"/>
              <a:t>初期化学療法</a:t>
            </a:r>
            <a:endParaRPr lang="ja-JP" altLang="en-US" dirty="0">
              <a:latin typeface="Times New Roman" panose="02020603050405020304" pitchFamily="18" charset="0"/>
              <a:cs typeface="Times New Roman" panose="02020603050405020304" pitchFamily="18" charset="0"/>
            </a:endParaRPr>
          </a:p>
        </p:txBody>
      </p:sp>
      <p:sp>
        <p:nvSpPr>
          <p:cNvPr id="93186" name="Rectangle 2"/>
          <p:cNvSpPr>
            <a:spLocks noGrp="1" noChangeArrowheads="1"/>
          </p:cNvSpPr>
          <p:nvPr>
            <p:ph idx="1"/>
          </p:nvPr>
        </p:nvSpPr>
        <p:spPr/>
        <p:txBody>
          <a:bodyPr/>
          <a:lstStyle/>
          <a:p>
            <a:pPr eaLnBrk="1" hangingPunct="1"/>
            <a:r>
              <a:rPr lang="en-US" altLang="ja-JP" dirty="0" err="1">
                <a:latin typeface="Times New Roman" panose="02020603050405020304" pitchFamily="18" charset="0"/>
                <a:cs typeface="Times New Roman" panose="02020603050405020304" pitchFamily="18" charset="0"/>
              </a:rPr>
              <a:t>Chemoreduction</a:t>
            </a:r>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Chemo (</a:t>
            </a:r>
            <a:r>
              <a:rPr lang="ja-JP" altLang="en-US" dirty="0">
                <a:latin typeface="Times New Roman" panose="02020603050405020304" pitchFamily="18" charset="0"/>
                <a:cs typeface="Times New Roman" panose="02020603050405020304" pitchFamily="18" charset="0"/>
              </a:rPr>
              <a:t>化学療法</a:t>
            </a:r>
            <a:r>
              <a:rPr lang="en-US" altLang="ja-JP" dirty="0">
                <a:latin typeface="Times New Roman" panose="02020603050405020304" pitchFamily="18" charset="0"/>
                <a:cs typeface="Times New Roman" panose="02020603050405020304" pitchFamily="18" charset="0"/>
              </a:rPr>
              <a:t>) - reduction (</a:t>
            </a:r>
            <a:r>
              <a:rPr lang="ja-JP" altLang="en-US" dirty="0">
                <a:latin typeface="Times New Roman" panose="02020603050405020304" pitchFamily="18" charset="0"/>
                <a:cs typeface="Times New Roman" panose="02020603050405020304" pitchFamily="18" charset="0"/>
              </a:rPr>
              <a:t>縮小</a:t>
            </a:r>
            <a:r>
              <a:rPr lang="en-US" altLang="ja-JP" dirty="0">
                <a:latin typeface="Times New Roman" panose="02020603050405020304" pitchFamily="18" charset="0"/>
                <a:cs typeface="Times New Roman" panose="02020603050405020304" pitchFamily="18" charset="0"/>
              </a:rPr>
              <a:t>)</a:t>
            </a:r>
          </a:p>
          <a:p>
            <a:pPr eaLnBrk="1" hangingPunct="1"/>
            <a:r>
              <a:rPr lang="en-US" altLang="ja-JP" dirty="0">
                <a:latin typeface="Times New Roman" panose="02020603050405020304" pitchFamily="18" charset="0"/>
                <a:cs typeface="Times New Roman" panose="02020603050405020304" pitchFamily="18" charset="0"/>
              </a:rPr>
              <a:t>VEC</a:t>
            </a:r>
            <a:r>
              <a:rPr lang="ja-JP" altLang="en-US" dirty="0">
                <a:latin typeface="Times New Roman" panose="02020603050405020304" pitchFamily="18" charset="0"/>
                <a:cs typeface="Times New Roman" panose="02020603050405020304" pitchFamily="18" charset="0"/>
              </a:rPr>
              <a:t>レジメ</a:t>
            </a:r>
            <a:endParaRPr lang="en-US" altLang="ja-JP" dirty="0">
              <a:latin typeface="Times New Roman" panose="02020603050405020304" pitchFamily="18" charset="0"/>
              <a:cs typeface="Times New Roman" panose="02020603050405020304" pitchFamily="18" charset="0"/>
            </a:endParaRPr>
          </a:p>
          <a:p>
            <a:pPr lvl="1" eaLnBrk="1" hangingPunct="1"/>
            <a:r>
              <a:rPr lang="en-US" altLang="ja-JP" dirty="0">
                <a:latin typeface="Times New Roman" panose="02020603050405020304" pitchFamily="18" charset="0"/>
                <a:cs typeface="Times New Roman" panose="02020603050405020304" pitchFamily="18" charset="0"/>
              </a:rPr>
              <a:t>Vincristine	: </a:t>
            </a:r>
            <a:r>
              <a:rPr lang="en-US" altLang="ja-JP" sz="2000" dirty="0"/>
              <a:t>1.5mg/m</a:t>
            </a:r>
            <a:r>
              <a:rPr lang="en-US" altLang="ja-JP" sz="2000" baseline="30000" dirty="0"/>
              <a:t>2</a:t>
            </a:r>
            <a:r>
              <a:rPr lang="en-US" altLang="ja-JP" sz="2000" dirty="0"/>
              <a:t> (0.05mg/kg =&lt;36months)	</a:t>
            </a:r>
            <a:r>
              <a:rPr lang="ja-JP" altLang="en-US" sz="2000" dirty="0"/>
              <a:t>：</a:t>
            </a:r>
            <a:r>
              <a:rPr lang="en-US" altLang="ja-JP" dirty="0">
                <a:latin typeface="Times New Roman" panose="02020603050405020304" pitchFamily="18" charset="0"/>
                <a:cs typeface="Times New Roman" panose="02020603050405020304" pitchFamily="18" charset="0"/>
              </a:rPr>
              <a:t>day 1</a:t>
            </a:r>
          </a:p>
          <a:p>
            <a:pPr lvl="1" eaLnBrk="1" hangingPunct="1"/>
            <a:r>
              <a:rPr lang="en-US" altLang="ja-JP" dirty="0">
                <a:latin typeface="Times New Roman" panose="02020603050405020304" pitchFamily="18" charset="0"/>
                <a:cs typeface="Times New Roman" panose="02020603050405020304" pitchFamily="18" charset="0"/>
              </a:rPr>
              <a:t>Etoposide	: </a:t>
            </a:r>
            <a:r>
              <a:rPr lang="en-US" altLang="ja-JP" sz="2000" dirty="0"/>
              <a:t>150mg/m</a:t>
            </a:r>
            <a:r>
              <a:rPr lang="en-US" altLang="ja-JP" sz="2000" baseline="30000" dirty="0"/>
              <a:t>2</a:t>
            </a:r>
            <a:r>
              <a:rPr lang="en-US" altLang="ja-JP" sz="2000" dirty="0"/>
              <a:t> (5mg/kg =&lt;36months)		</a:t>
            </a:r>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day 1,2</a:t>
            </a:r>
          </a:p>
          <a:p>
            <a:pPr lvl="1" eaLnBrk="1" hangingPunct="1"/>
            <a:r>
              <a:rPr lang="en-US" altLang="ja-JP" dirty="0">
                <a:latin typeface="Times New Roman" panose="02020603050405020304" pitchFamily="18" charset="0"/>
                <a:cs typeface="Times New Roman" panose="02020603050405020304" pitchFamily="18" charset="0"/>
              </a:rPr>
              <a:t>Carboplatin	: </a:t>
            </a:r>
            <a:r>
              <a:rPr lang="en-US" altLang="ja-JP" sz="2000" dirty="0"/>
              <a:t>560mg/m</a:t>
            </a:r>
            <a:r>
              <a:rPr lang="en-US" altLang="ja-JP" sz="2000" baseline="30000" dirty="0"/>
              <a:t>2</a:t>
            </a:r>
            <a:r>
              <a:rPr lang="en-US" altLang="ja-JP" sz="2000" dirty="0"/>
              <a:t> (18.6mg/kg =&lt;36months)</a:t>
            </a:r>
            <a:r>
              <a:rPr lang="ja-JP" altLang="en-US" sz="2000" dirty="0"/>
              <a:t>   </a:t>
            </a:r>
            <a:r>
              <a:rPr lang="en-US" altLang="ja-JP" sz="2000" dirty="0"/>
              <a:t>	</a:t>
            </a:r>
            <a:r>
              <a:rPr lang="ja-JP" altLang="en-US" dirty="0">
                <a:latin typeface="Times New Roman" panose="02020603050405020304" pitchFamily="18" charset="0"/>
                <a:cs typeface="Times New Roman" panose="02020603050405020304" pitchFamily="18" charset="0"/>
              </a:rPr>
              <a:t>：</a:t>
            </a:r>
            <a:r>
              <a:rPr lang="en-US" altLang="ja-JP" dirty="0">
                <a:latin typeface="Times New Roman" panose="02020603050405020304" pitchFamily="18" charset="0"/>
                <a:cs typeface="Times New Roman" panose="02020603050405020304" pitchFamily="18" charset="0"/>
              </a:rPr>
              <a:t>day 1</a:t>
            </a:r>
          </a:p>
          <a:p>
            <a:pPr lvl="1" eaLnBrk="1" hangingPunct="1"/>
            <a:r>
              <a:rPr lang="en-US" altLang="ja-JP" dirty="0">
                <a:latin typeface="Times New Roman" panose="02020603050405020304" pitchFamily="18" charset="0"/>
                <a:cs typeface="Times New Roman" panose="02020603050405020304" pitchFamily="18" charset="0"/>
              </a:rPr>
              <a:t>3~4</a:t>
            </a:r>
            <a:r>
              <a:rPr lang="ja-JP" altLang="en-US" dirty="0">
                <a:latin typeface="Times New Roman" panose="02020603050405020304" pitchFamily="18" charset="0"/>
                <a:cs typeface="Times New Roman" panose="02020603050405020304" pitchFamily="18" charset="0"/>
              </a:rPr>
              <a:t>週ごと、</a:t>
            </a:r>
            <a:r>
              <a:rPr lang="en-US" altLang="ja-JP" dirty="0">
                <a:latin typeface="Times New Roman" panose="02020603050405020304" pitchFamily="18" charset="0"/>
                <a:cs typeface="Times New Roman" panose="02020603050405020304" pitchFamily="18" charset="0"/>
              </a:rPr>
              <a:t>2~ 6</a:t>
            </a:r>
            <a:r>
              <a:rPr lang="ja-JP" altLang="en-US" dirty="0">
                <a:latin typeface="Times New Roman" panose="02020603050405020304" pitchFamily="18" charset="0"/>
                <a:cs typeface="Times New Roman" panose="02020603050405020304" pitchFamily="18" charset="0"/>
              </a:rPr>
              <a:t>コース</a:t>
            </a:r>
            <a:endParaRPr lang="en-US" altLang="ja-JP" dirty="0">
              <a:latin typeface="Times New Roman" panose="02020603050405020304" pitchFamily="18" charset="0"/>
              <a:cs typeface="Times New Roman" panose="02020603050405020304" pitchFamily="18" charset="0"/>
            </a:endParaRPr>
          </a:p>
        </p:txBody>
      </p:sp>
      <p:pic>
        <p:nvPicPr>
          <p:cNvPr id="8" name="図 7">
            <a:extLst>
              <a:ext uri="{FF2B5EF4-FFF2-40B4-BE49-F238E27FC236}">
                <a16:creationId xmlns:a16="http://schemas.microsoft.com/office/drawing/2014/main" id="{3BC2461F-122F-4878-9DD3-6E31C4337F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8654" y="4400442"/>
            <a:ext cx="2376264" cy="1711278"/>
          </a:xfrm>
          <a:prstGeom prst="rect">
            <a:avLst/>
          </a:prstGeom>
        </p:spPr>
      </p:pic>
      <p:pic>
        <p:nvPicPr>
          <p:cNvPr id="9" name="図 8">
            <a:extLst>
              <a:ext uri="{FF2B5EF4-FFF2-40B4-BE49-F238E27FC236}">
                <a16:creationId xmlns:a16="http://schemas.microsoft.com/office/drawing/2014/main" id="{B4789C05-1A5E-4307-B251-6471D74C57D8}"/>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9480376" y="4395260"/>
            <a:ext cx="2573398" cy="1728808"/>
          </a:xfrm>
          <a:prstGeom prst="rect">
            <a:avLst/>
          </a:prstGeom>
        </p:spPr>
      </p:pic>
      <p:sp>
        <p:nvSpPr>
          <p:cNvPr id="10" name="右矢印 8">
            <a:extLst>
              <a:ext uri="{FF2B5EF4-FFF2-40B4-BE49-F238E27FC236}">
                <a16:creationId xmlns:a16="http://schemas.microsoft.com/office/drawing/2014/main" id="{CB1F2D8B-8975-4077-9F44-29155C921888}"/>
              </a:ext>
            </a:extLst>
          </p:cNvPr>
          <p:cNvSpPr/>
          <p:nvPr/>
        </p:nvSpPr>
        <p:spPr>
          <a:xfrm>
            <a:off x="9229960" y="5188322"/>
            <a:ext cx="360040" cy="2160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6" descr="post2">
            <a:extLst>
              <a:ext uri="{FF2B5EF4-FFF2-40B4-BE49-F238E27FC236}">
                <a16:creationId xmlns:a16="http://schemas.microsoft.com/office/drawing/2014/main" id="{C3DEF368-0DDF-49DC-BA3B-6C12F7FA51E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03950" y="4385999"/>
            <a:ext cx="2926242" cy="174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pre2">
            <a:extLst>
              <a:ext uri="{FF2B5EF4-FFF2-40B4-BE49-F238E27FC236}">
                <a16:creationId xmlns:a16="http://schemas.microsoft.com/office/drawing/2014/main" id="{169190D8-7DF5-4322-AF68-0B7DB82C08C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1152" y="4353998"/>
            <a:ext cx="3024336" cy="177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右矢印 5">
            <a:extLst>
              <a:ext uri="{FF2B5EF4-FFF2-40B4-BE49-F238E27FC236}">
                <a16:creationId xmlns:a16="http://schemas.microsoft.com/office/drawing/2014/main" id="{18834E71-8469-4D80-B966-0C87AA5C3509}"/>
              </a:ext>
            </a:extLst>
          </p:cNvPr>
          <p:cNvSpPr/>
          <p:nvPr/>
        </p:nvSpPr>
        <p:spPr>
          <a:xfrm>
            <a:off x="3523031" y="5148069"/>
            <a:ext cx="360040" cy="216024"/>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349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29A5F-1862-4EE3-85E0-521CA10B4322}"/>
              </a:ext>
            </a:extLst>
          </p:cNvPr>
          <p:cNvSpPr>
            <a:spLocks noGrp="1"/>
          </p:cNvSpPr>
          <p:nvPr>
            <p:ph type="title"/>
          </p:nvPr>
        </p:nvSpPr>
        <p:spPr/>
        <p:txBody>
          <a:bodyPr/>
          <a:lstStyle/>
          <a:p>
            <a:r>
              <a:rPr kumimoji="1" lang="ja-JP" altLang="en-US" dirty="0"/>
              <a:t>初期化学療法で腫瘍縮小後</a:t>
            </a:r>
          </a:p>
        </p:txBody>
      </p:sp>
      <p:sp>
        <p:nvSpPr>
          <p:cNvPr id="3" name="コンテンツ プレースホルダー 2">
            <a:extLst>
              <a:ext uri="{FF2B5EF4-FFF2-40B4-BE49-F238E27FC236}">
                <a16:creationId xmlns:a16="http://schemas.microsoft.com/office/drawing/2014/main" id="{795BE9B8-1BEE-467C-9EA4-D0DAAE9ABD4F}"/>
              </a:ext>
            </a:extLst>
          </p:cNvPr>
          <p:cNvSpPr>
            <a:spLocks noGrp="1"/>
          </p:cNvSpPr>
          <p:nvPr>
            <p:ph idx="1"/>
          </p:nvPr>
        </p:nvSpPr>
        <p:spPr>
          <a:xfrm>
            <a:off x="609600" y="1268760"/>
            <a:ext cx="5342384" cy="4857403"/>
          </a:xfrm>
        </p:spPr>
        <p:txBody>
          <a:bodyPr/>
          <a:lstStyle/>
          <a:p>
            <a:r>
              <a:rPr kumimoji="1" lang="ja-JP" altLang="en-US" dirty="0"/>
              <a:t>局所治療</a:t>
            </a:r>
            <a:endParaRPr kumimoji="1" lang="en-US" altLang="ja-JP" dirty="0"/>
          </a:p>
          <a:p>
            <a:pPr lvl="1"/>
            <a:r>
              <a:rPr lang="ja-JP" altLang="en-US" dirty="0"/>
              <a:t>レーザー、冷凍凝固</a:t>
            </a:r>
            <a:endParaRPr lang="en-US" altLang="ja-JP" dirty="0"/>
          </a:p>
          <a:p>
            <a:r>
              <a:rPr lang="ja-JP" altLang="en-US" dirty="0"/>
              <a:t>局所放射線治療</a:t>
            </a:r>
            <a:endParaRPr lang="en-US" altLang="ja-JP" dirty="0"/>
          </a:p>
          <a:p>
            <a:pPr lvl="1"/>
            <a:r>
              <a:rPr lang="ja-JP" altLang="en-US" dirty="0"/>
              <a:t>小線源治療</a:t>
            </a:r>
            <a:endParaRPr lang="en-US" altLang="ja-JP" dirty="0"/>
          </a:p>
          <a:p>
            <a:r>
              <a:rPr lang="ja-JP" altLang="en-US" dirty="0"/>
              <a:t>局所化学療法</a:t>
            </a:r>
            <a:endParaRPr lang="en-US" altLang="ja-JP" dirty="0"/>
          </a:p>
          <a:p>
            <a:pPr lvl="1"/>
            <a:r>
              <a:rPr lang="ja-JP" altLang="en-US" dirty="0"/>
              <a:t>血管内投与・・・眼動脈注入</a:t>
            </a:r>
            <a:endParaRPr lang="en-US" altLang="ja-JP" dirty="0"/>
          </a:p>
          <a:p>
            <a:pPr lvl="1"/>
            <a:r>
              <a:rPr lang="ja-JP" altLang="en-US" dirty="0"/>
              <a:t>硝子体内投与・・硝子体注入</a:t>
            </a:r>
            <a:endParaRPr lang="en-US" altLang="ja-JP" dirty="0"/>
          </a:p>
          <a:p>
            <a:r>
              <a:rPr lang="ja-JP" altLang="en-US" dirty="0"/>
              <a:t>放射線外照射</a:t>
            </a:r>
            <a:endParaRPr lang="en-US" altLang="ja-JP" dirty="0"/>
          </a:p>
          <a:p>
            <a:pPr lvl="1"/>
            <a:r>
              <a:rPr lang="en-US" altLang="ja-JP" dirty="0"/>
              <a:t>X</a:t>
            </a:r>
            <a:r>
              <a:rPr lang="ja-JP" altLang="en-US" dirty="0"/>
              <a:t>線・電子線</a:t>
            </a:r>
            <a:endParaRPr lang="en-US" altLang="ja-JP" dirty="0"/>
          </a:p>
          <a:p>
            <a:pPr lvl="1"/>
            <a:r>
              <a:rPr lang="ja-JP" altLang="en-US" dirty="0"/>
              <a:t>陽子線治療</a:t>
            </a:r>
            <a:endParaRPr lang="en-US" altLang="ja-JP" dirty="0"/>
          </a:p>
        </p:txBody>
      </p:sp>
      <p:sp>
        <p:nvSpPr>
          <p:cNvPr id="4" name="コンテンツ プレースホルダー 2">
            <a:extLst>
              <a:ext uri="{FF2B5EF4-FFF2-40B4-BE49-F238E27FC236}">
                <a16:creationId xmlns:a16="http://schemas.microsoft.com/office/drawing/2014/main" id="{D5D4A236-02F2-4968-94F8-18D182C8615C}"/>
              </a:ext>
            </a:extLst>
          </p:cNvPr>
          <p:cNvSpPr txBox="1">
            <a:spLocks/>
          </p:cNvSpPr>
          <p:nvPr/>
        </p:nvSpPr>
        <p:spPr bwMode="auto">
          <a:xfrm>
            <a:off x="6096000" y="1620416"/>
            <a:ext cx="5342384" cy="48574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Times New Roman" panose="02020603050405020304" pitchFamily="18" charset="0"/>
                <a:ea typeface="メイリオ" pitchFamily="50" charset="-128"/>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メイリオ" pitchFamily="50" charset="-128"/>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Times New Roman" panose="02020603050405020304" pitchFamily="18" charset="0"/>
                <a:ea typeface="メイリオ" pitchFamily="50" charset="-128"/>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眼球摘出</a:t>
            </a:r>
            <a:endParaRPr lang="en-US" altLang="ja-JP" dirty="0"/>
          </a:p>
          <a:p>
            <a:pPr lvl="1"/>
            <a:r>
              <a:rPr lang="ja-JP" altLang="en-US" dirty="0"/>
              <a:t>腫瘍制御困難</a:t>
            </a:r>
            <a:endParaRPr lang="en-US" altLang="ja-JP" dirty="0"/>
          </a:p>
          <a:p>
            <a:pPr lvl="1"/>
            <a:r>
              <a:rPr lang="ja-JP" altLang="en-US" dirty="0"/>
              <a:t>絶対緑内障、（眼球萎縮）</a:t>
            </a:r>
            <a:endParaRPr lang="en-US" altLang="ja-JP" dirty="0"/>
          </a:p>
          <a:p>
            <a:r>
              <a:rPr lang="ja-JP" altLang="en-US" dirty="0"/>
              <a:t>裂孔原性網膜剥離</a:t>
            </a:r>
            <a:endParaRPr lang="en-US" altLang="ja-JP" dirty="0"/>
          </a:p>
          <a:p>
            <a:pPr lvl="1"/>
            <a:r>
              <a:rPr lang="ja-JP" altLang="en-US" dirty="0"/>
              <a:t>排液をしない</a:t>
            </a:r>
            <a:r>
              <a:rPr lang="en-US" altLang="ja-JP" dirty="0"/>
              <a:t>buckling</a:t>
            </a:r>
          </a:p>
          <a:p>
            <a:pPr lvl="1"/>
            <a:r>
              <a:rPr lang="ja-JP" altLang="en-US" dirty="0"/>
              <a:t>通常の剥離手術</a:t>
            </a:r>
            <a:endParaRPr lang="en-US" altLang="ja-JP" dirty="0"/>
          </a:p>
          <a:p>
            <a:r>
              <a:rPr lang="ja-JP" altLang="en-US" dirty="0"/>
              <a:t>白内障</a:t>
            </a:r>
            <a:endParaRPr lang="en-US" altLang="ja-JP" dirty="0"/>
          </a:p>
          <a:p>
            <a:r>
              <a:rPr lang="ja-JP" altLang="en-US" dirty="0"/>
              <a:t>緑内障</a:t>
            </a:r>
            <a:endParaRPr lang="en-US" altLang="ja-JP" dirty="0"/>
          </a:p>
          <a:p>
            <a:r>
              <a:rPr lang="ja-JP" altLang="en-US" dirty="0"/>
              <a:t>角膜混濁</a:t>
            </a:r>
            <a:endParaRPr lang="en-US" altLang="ja-JP" dirty="0"/>
          </a:p>
          <a:p>
            <a:pPr lvl="1"/>
            <a:r>
              <a:rPr lang="ja-JP" altLang="en-US" dirty="0"/>
              <a:t>掻爬、（角膜移植）</a:t>
            </a:r>
            <a:endParaRPr lang="en-US" altLang="ja-JP" dirty="0"/>
          </a:p>
        </p:txBody>
      </p:sp>
      <p:sp>
        <p:nvSpPr>
          <p:cNvPr id="5" name="コンテンツ プレースホルダー 2">
            <a:extLst>
              <a:ext uri="{FF2B5EF4-FFF2-40B4-BE49-F238E27FC236}">
                <a16:creationId xmlns:a16="http://schemas.microsoft.com/office/drawing/2014/main" id="{127CE11A-088A-4B22-9364-EEAEF4E17FF4}"/>
              </a:ext>
            </a:extLst>
          </p:cNvPr>
          <p:cNvSpPr txBox="1">
            <a:spLocks/>
          </p:cNvSpPr>
          <p:nvPr/>
        </p:nvSpPr>
        <p:spPr bwMode="auto">
          <a:xfrm>
            <a:off x="6096000" y="1124744"/>
            <a:ext cx="5342384" cy="4956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Times New Roman" panose="02020603050405020304" pitchFamily="18" charset="0"/>
                <a:ea typeface="メイリオ" pitchFamily="50" charset="-128"/>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メイリオ" pitchFamily="50" charset="-128"/>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Times New Roman" panose="02020603050405020304" pitchFamily="18" charset="0"/>
                <a:ea typeface="メイリオ" pitchFamily="50" charset="-128"/>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dirty="0"/>
              <a:t>合併症の治療</a:t>
            </a:r>
            <a:endParaRPr lang="en-US" altLang="ja-JP" dirty="0"/>
          </a:p>
        </p:txBody>
      </p:sp>
      <p:sp>
        <p:nvSpPr>
          <p:cNvPr id="6" name="右中かっこ 5">
            <a:extLst>
              <a:ext uri="{FF2B5EF4-FFF2-40B4-BE49-F238E27FC236}">
                <a16:creationId xmlns:a16="http://schemas.microsoft.com/office/drawing/2014/main" id="{EE4B5B92-2C4D-4CB0-831E-15DB487A5940}"/>
              </a:ext>
            </a:extLst>
          </p:cNvPr>
          <p:cNvSpPr/>
          <p:nvPr/>
        </p:nvSpPr>
        <p:spPr>
          <a:xfrm>
            <a:off x="9192344" y="4005064"/>
            <a:ext cx="432048" cy="129614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F69DBAA-8591-427C-A414-CA0C1BF976D7}"/>
              </a:ext>
            </a:extLst>
          </p:cNvPr>
          <p:cNvSpPr txBox="1"/>
          <p:nvPr/>
        </p:nvSpPr>
        <p:spPr>
          <a:xfrm>
            <a:off x="9714835" y="4237637"/>
            <a:ext cx="1723549" cy="830997"/>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内眼手術は</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極力回避</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4950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p:cNvSpPr>
          <p:nvPr/>
        </p:nvSpPr>
        <p:spPr bwMode="auto">
          <a:xfrm>
            <a:off x="7702550" y="2173988"/>
            <a:ext cx="100012" cy="90488"/>
          </a:xfrm>
          <a:custGeom>
            <a:avLst/>
            <a:gdLst>
              <a:gd name="T0" fmla="*/ 2147483646 w 96"/>
              <a:gd name="T1" fmla="*/ 2147483646 h 86"/>
              <a:gd name="T2" fmla="*/ 2147483646 w 96"/>
              <a:gd name="T3" fmla="*/ 2147483646 h 86"/>
              <a:gd name="T4" fmla="*/ 2147483646 w 96"/>
              <a:gd name="T5" fmla="*/ 2147483646 h 86"/>
              <a:gd name="T6" fmla="*/ 2147483646 w 96"/>
              <a:gd name="T7" fmla="*/ 2147483646 h 86"/>
              <a:gd name="T8" fmla="*/ 2147483646 w 96"/>
              <a:gd name="T9" fmla="*/ 2147483646 h 86"/>
              <a:gd name="T10" fmla="*/ 2147483646 w 96"/>
              <a:gd name="T11" fmla="*/ 2147483646 h 86"/>
              <a:gd name="T12" fmla="*/ 2147483646 w 96"/>
              <a:gd name="T13" fmla="*/ 2147483646 h 86"/>
              <a:gd name="T14" fmla="*/ 2147483646 w 96"/>
              <a:gd name="T15" fmla="*/ 2147483646 h 86"/>
              <a:gd name="T16" fmla="*/ 2147483646 w 96"/>
              <a:gd name="T17" fmla="*/ 2147483646 h 86"/>
              <a:gd name="T18" fmla="*/ 2147483646 w 96"/>
              <a:gd name="T19" fmla="*/ 0 h 86"/>
              <a:gd name="T20" fmla="*/ 0 w 96"/>
              <a:gd name="T21" fmla="*/ 2147483646 h 86"/>
              <a:gd name="T22" fmla="*/ 2147483646 w 96"/>
              <a:gd name="T23" fmla="*/ 2147483646 h 86"/>
              <a:gd name="T24" fmla="*/ 2147483646 w 96"/>
              <a:gd name="T25" fmla="*/ 2147483646 h 86"/>
              <a:gd name="T26" fmla="*/ 2147483646 w 96"/>
              <a:gd name="T27" fmla="*/ 2147483646 h 86"/>
              <a:gd name="T28" fmla="*/ 2147483646 w 96"/>
              <a:gd name="T29" fmla="*/ 2147483646 h 86"/>
              <a:gd name="T30" fmla="*/ 2147483646 w 96"/>
              <a:gd name="T31" fmla="*/ 2147483646 h 86"/>
              <a:gd name="T32" fmla="*/ 2147483646 w 96"/>
              <a:gd name="T33" fmla="*/ 2147483646 h 86"/>
              <a:gd name="T34" fmla="*/ 2147483646 w 96"/>
              <a:gd name="T35" fmla="*/ 2147483646 h 86"/>
              <a:gd name="T36" fmla="*/ 2147483646 w 96"/>
              <a:gd name="T37" fmla="*/ 2147483646 h 86"/>
              <a:gd name="T38" fmla="*/ 2147483646 w 96"/>
              <a:gd name="T39" fmla="*/ 2147483646 h 86"/>
              <a:gd name="T40" fmla="*/ 2147483646 w 96"/>
              <a:gd name="T41" fmla="*/ 2147483646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86"/>
              <a:gd name="T65" fmla="*/ 96 w 96"/>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86">
                <a:moveTo>
                  <a:pt x="96" y="81"/>
                </a:moveTo>
                <a:lnTo>
                  <a:pt x="96" y="81"/>
                </a:lnTo>
                <a:lnTo>
                  <a:pt x="86" y="63"/>
                </a:lnTo>
                <a:lnTo>
                  <a:pt x="81" y="54"/>
                </a:lnTo>
                <a:lnTo>
                  <a:pt x="77" y="49"/>
                </a:lnTo>
                <a:lnTo>
                  <a:pt x="74" y="48"/>
                </a:lnTo>
                <a:lnTo>
                  <a:pt x="70" y="47"/>
                </a:lnTo>
                <a:lnTo>
                  <a:pt x="59" y="41"/>
                </a:lnTo>
                <a:lnTo>
                  <a:pt x="40" y="27"/>
                </a:lnTo>
                <a:lnTo>
                  <a:pt x="9" y="0"/>
                </a:lnTo>
                <a:lnTo>
                  <a:pt x="0" y="8"/>
                </a:lnTo>
                <a:lnTo>
                  <a:pt x="33" y="35"/>
                </a:lnTo>
                <a:lnTo>
                  <a:pt x="52" y="49"/>
                </a:lnTo>
                <a:lnTo>
                  <a:pt x="65" y="58"/>
                </a:lnTo>
                <a:lnTo>
                  <a:pt x="70" y="59"/>
                </a:lnTo>
                <a:lnTo>
                  <a:pt x="71" y="60"/>
                </a:lnTo>
                <a:lnTo>
                  <a:pt x="75" y="68"/>
                </a:lnTo>
                <a:lnTo>
                  <a:pt x="86" y="86"/>
                </a:lnTo>
                <a:lnTo>
                  <a:pt x="96" y="81"/>
                </a:lnTo>
                <a:close/>
              </a:path>
            </a:pathLst>
          </a:custGeom>
          <a:solidFill>
            <a:srgbClr val="EF9C9F"/>
          </a:solidFill>
          <a:ln w="9525">
            <a:solidFill>
              <a:schemeClr val="tx1"/>
            </a:solidFill>
            <a:round/>
            <a:headEnd/>
            <a:tailEnd/>
          </a:ln>
        </p:spPr>
        <p:txBody>
          <a:bodyPr/>
          <a:lstStyle/>
          <a:p>
            <a:endParaRPr lang="ja-JP" altLang="en-US"/>
          </a:p>
        </p:txBody>
      </p:sp>
      <p:sp>
        <p:nvSpPr>
          <p:cNvPr id="96259" name="Freeform 3"/>
          <p:cNvSpPr>
            <a:spLocks/>
          </p:cNvSpPr>
          <p:nvPr/>
        </p:nvSpPr>
        <p:spPr bwMode="auto">
          <a:xfrm>
            <a:off x="7680325" y="2258127"/>
            <a:ext cx="138112" cy="257175"/>
          </a:xfrm>
          <a:custGeom>
            <a:avLst/>
            <a:gdLst>
              <a:gd name="T0" fmla="*/ 2147483646 w 131"/>
              <a:gd name="T1" fmla="*/ 2147483646 h 244"/>
              <a:gd name="T2" fmla="*/ 2147483646 w 131"/>
              <a:gd name="T3" fmla="*/ 2147483646 h 244"/>
              <a:gd name="T4" fmla="*/ 2147483646 w 131"/>
              <a:gd name="T5" fmla="*/ 2147483646 h 244"/>
              <a:gd name="T6" fmla="*/ 2147483646 w 131"/>
              <a:gd name="T7" fmla="*/ 2147483646 h 244"/>
              <a:gd name="T8" fmla="*/ 2147483646 w 131"/>
              <a:gd name="T9" fmla="*/ 2147483646 h 244"/>
              <a:gd name="T10" fmla="*/ 2147483646 w 131"/>
              <a:gd name="T11" fmla="*/ 2147483646 h 244"/>
              <a:gd name="T12" fmla="*/ 2147483646 w 131"/>
              <a:gd name="T13" fmla="*/ 2147483646 h 244"/>
              <a:gd name="T14" fmla="*/ 2147483646 w 131"/>
              <a:gd name="T15" fmla="*/ 2147483646 h 244"/>
              <a:gd name="T16" fmla="*/ 2147483646 w 131"/>
              <a:gd name="T17" fmla="*/ 2147483646 h 244"/>
              <a:gd name="T18" fmla="*/ 2147483646 w 131"/>
              <a:gd name="T19" fmla="*/ 2147483646 h 244"/>
              <a:gd name="T20" fmla="*/ 2147483646 w 131"/>
              <a:gd name="T21" fmla="*/ 2147483646 h 244"/>
              <a:gd name="T22" fmla="*/ 2147483646 w 131"/>
              <a:gd name="T23" fmla="*/ 2147483646 h 244"/>
              <a:gd name="T24" fmla="*/ 2147483646 w 131"/>
              <a:gd name="T25" fmla="*/ 2147483646 h 244"/>
              <a:gd name="T26" fmla="*/ 2147483646 w 131"/>
              <a:gd name="T27" fmla="*/ 2147483646 h 244"/>
              <a:gd name="T28" fmla="*/ 2147483646 w 131"/>
              <a:gd name="T29" fmla="*/ 2147483646 h 244"/>
              <a:gd name="T30" fmla="*/ 2147483646 w 131"/>
              <a:gd name="T31" fmla="*/ 2147483646 h 244"/>
              <a:gd name="T32" fmla="*/ 2147483646 w 131"/>
              <a:gd name="T33" fmla="*/ 2147483646 h 244"/>
              <a:gd name="T34" fmla="*/ 2147483646 w 131"/>
              <a:gd name="T35" fmla="*/ 2147483646 h 244"/>
              <a:gd name="T36" fmla="*/ 2147483646 w 131"/>
              <a:gd name="T37" fmla="*/ 2147483646 h 244"/>
              <a:gd name="T38" fmla="*/ 2147483646 w 131"/>
              <a:gd name="T39" fmla="*/ 0 h 244"/>
              <a:gd name="T40" fmla="*/ 2147483646 w 131"/>
              <a:gd name="T41" fmla="*/ 2147483646 h 244"/>
              <a:gd name="T42" fmla="*/ 2147483646 w 131"/>
              <a:gd name="T43" fmla="*/ 2147483646 h 244"/>
              <a:gd name="T44" fmla="*/ 2147483646 w 131"/>
              <a:gd name="T45" fmla="*/ 2147483646 h 244"/>
              <a:gd name="T46" fmla="*/ 2147483646 w 131"/>
              <a:gd name="T47" fmla="*/ 2147483646 h 244"/>
              <a:gd name="T48" fmla="*/ 2147483646 w 131"/>
              <a:gd name="T49" fmla="*/ 2147483646 h 244"/>
              <a:gd name="T50" fmla="*/ 2147483646 w 131"/>
              <a:gd name="T51" fmla="*/ 2147483646 h 244"/>
              <a:gd name="T52" fmla="*/ 2147483646 w 131"/>
              <a:gd name="T53" fmla="*/ 2147483646 h 244"/>
              <a:gd name="T54" fmla="*/ 2147483646 w 131"/>
              <a:gd name="T55" fmla="*/ 2147483646 h 244"/>
              <a:gd name="T56" fmla="*/ 2147483646 w 131"/>
              <a:gd name="T57" fmla="*/ 2147483646 h 244"/>
              <a:gd name="T58" fmla="*/ 2147483646 w 131"/>
              <a:gd name="T59" fmla="*/ 2147483646 h 244"/>
              <a:gd name="T60" fmla="*/ 2147483646 w 131"/>
              <a:gd name="T61" fmla="*/ 2147483646 h 244"/>
              <a:gd name="T62" fmla="*/ 2147483646 w 131"/>
              <a:gd name="T63" fmla="*/ 2147483646 h 244"/>
              <a:gd name="T64" fmla="*/ 2147483646 w 131"/>
              <a:gd name="T65" fmla="*/ 2147483646 h 244"/>
              <a:gd name="T66" fmla="*/ 2147483646 w 131"/>
              <a:gd name="T67" fmla="*/ 2147483646 h 244"/>
              <a:gd name="T68" fmla="*/ 2147483646 w 131"/>
              <a:gd name="T69" fmla="*/ 2147483646 h 244"/>
              <a:gd name="T70" fmla="*/ 2147483646 w 131"/>
              <a:gd name="T71" fmla="*/ 2147483646 h 244"/>
              <a:gd name="T72" fmla="*/ 2147483646 w 131"/>
              <a:gd name="T73" fmla="*/ 2147483646 h 244"/>
              <a:gd name="T74" fmla="*/ 2147483646 w 131"/>
              <a:gd name="T75" fmla="*/ 2147483646 h 244"/>
              <a:gd name="T76" fmla="*/ 0 w 131"/>
              <a:gd name="T77" fmla="*/ 2147483646 h 244"/>
              <a:gd name="T78" fmla="*/ 0 w 131"/>
              <a:gd name="T79" fmla="*/ 2147483646 h 244"/>
              <a:gd name="T80" fmla="*/ 2147483646 w 131"/>
              <a:gd name="T81" fmla="*/ 2147483646 h 2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
              <a:gd name="T124" fmla="*/ 0 h 244"/>
              <a:gd name="T125" fmla="*/ 131 w 131"/>
              <a:gd name="T126" fmla="*/ 244 h 2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 h="244">
                <a:moveTo>
                  <a:pt x="8" y="244"/>
                </a:moveTo>
                <a:lnTo>
                  <a:pt x="8" y="244"/>
                </a:lnTo>
                <a:lnTo>
                  <a:pt x="20" y="233"/>
                </a:lnTo>
                <a:lnTo>
                  <a:pt x="41" y="213"/>
                </a:lnTo>
                <a:lnTo>
                  <a:pt x="53" y="201"/>
                </a:lnTo>
                <a:lnTo>
                  <a:pt x="65" y="186"/>
                </a:lnTo>
                <a:lnTo>
                  <a:pt x="79" y="170"/>
                </a:lnTo>
                <a:lnTo>
                  <a:pt x="91" y="154"/>
                </a:lnTo>
                <a:lnTo>
                  <a:pt x="102" y="136"/>
                </a:lnTo>
                <a:lnTo>
                  <a:pt x="113" y="117"/>
                </a:lnTo>
                <a:lnTo>
                  <a:pt x="121" y="98"/>
                </a:lnTo>
                <a:lnTo>
                  <a:pt x="128" y="78"/>
                </a:lnTo>
                <a:lnTo>
                  <a:pt x="130" y="68"/>
                </a:lnTo>
                <a:lnTo>
                  <a:pt x="131" y="58"/>
                </a:lnTo>
                <a:lnTo>
                  <a:pt x="131" y="48"/>
                </a:lnTo>
                <a:lnTo>
                  <a:pt x="131" y="39"/>
                </a:lnTo>
                <a:lnTo>
                  <a:pt x="128" y="28"/>
                </a:lnTo>
                <a:lnTo>
                  <a:pt x="126" y="18"/>
                </a:lnTo>
                <a:lnTo>
                  <a:pt x="121" y="9"/>
                </a:lnTo>
                <a:lnTo>
                  <a:pt x="116" y="0"/>
                </a:lnTo>
                <a:lnTo>
                  <a:pt x="106" y="5"/>
                </a:lnTo>
                <a:lnTo>
                  <a:pt x="112" y="13"/>
                </a:lnTo>
                <a:lnTo>
                  <a:pt x="115" y="23"/>
                </a:lnTo>
                <a:lnTo>
                  <a:pt x="117" y="31"/>
                </a:lnTo>
                <a:lnTo>
                  <a:pt x="119" y="40"/>
                </a:lnTo>
                <a:lnTo>
                  <a:pt x="120" y="48"/>
                </a:lnTo>
                <a:lnTo>
                  <a:pt x="120" y="58"/>
                </a:lnTo>
                <a:lnTo>
                  <a:pt x="119" y="66"/>
                </a:lnTo>
                <a:lnTo>
                  <a:pt x="117" y="75"/>
                </a:lnTo>
                <a:lnTo>
                  <a:pt x="111" y="94"/>
                </a:lnTo>
                <a:lnTo>
                  <a:pt x="104" y="112"/>
                </a:lnTo>
                <a:lnTo>
                  <a:pt x="93" y="129"/>
                </a:lnTo>
                <a:lnTo>
                  <a:pt x="82" y="147"/>
                </a:lnTo>
                <a:lnTo>
                  <a:pt x="70" y="163"/>
                </a:lnTo>
                <a:lnTo>
                  <a:pt x="57" y="179"/>
                </a:lnTo>
                <a:lnTo>
                  <a:pt x="45" y="193"/>
                </a:lnTo>
                <a:lnTo>
                  <a:pt x="33" y="205"/>
                </a:lnTo>
                <a:lnTo>
                  <a:pt x="12" y="225"/>
                </a:lnTo>
                <a:lnTo>
                  <a:pt x="0" y="236"/>
                </a:lnTo>
                <a:lnTo>
                  <a:pt x="8" y="244"/>
                </a:lnTo>
                <a:close/>
              </a:path>
            </a:pathLst>
          </a:custGeom>
          <a:solidFill>
            <a:srgbClr val="EF9C9F"/>
          </a:solidFill>
          <a:ln w="9525">
            <a:solidFill>
              <a:schemeClr val="tx1"/>
            </a:solidFill>
            <a:round/>
            <a:headEnd/>
            <a:tailEnd/>
          </a:ln>
        </p:spPr>
        <p:txBody>
          <a:bodyPr/>
          <a:lstStyle/>
          <a:p>
            <a:endParaRPr lang="ja-JP" altLang="en-US"/>
          </a:p>
        </p:txBody>
      </p:sp>
      <p:sp>
        <p:nvSpPr>
          <p:cNvPr id="96260" name="Freeform 4"/>
          <p:cNvSpPr>
            <a:spLocks/>
          </p:cNvSpPr>
          <p:nvPr/>
        </p:nvSpPr>
        <p:spPr bwMode="auto">
          <a:xfrm>
            <a:off x="7442200" y="2507363"/>
            <a:ext cx="247650" cy="133350"/>
          </a:xfrm>
          <a:custGeom>
            <a:avLst/>
            <a:gdLst>
              <a:gd name="T0" fmla="*/ 2147483646 w 235"/>
              <a:gd name="T1" fmla="*/ 2147483646 h 127"/>
              <a:gd name="T2" fmla="*/ 2147483646 w 235"/>
              <a:gd name="T3" fmla="*/ 2147483646 h 127"/>
              <a:gd name="T4" fmla="*/ 2147483646 w 235"/>
              <a:gd name="T5" fmla="*/ 2147483646 h 127"/>
              <a:gd name="T6" fmla="*/ 2147483646 w 235"/>
              <a:gd name="T7" fmla="*/ 2147483646 h 127"/>
              <a:gd name="T8" fmla="*/ 2147483646 w 235"/>
              <a:gd name="T9" fmla="*/ 2147483646 h 127"/>
              <a:gd name="T10" fmla="*/ 2147483646 w 235"/>
              <a:gd name="T11" fmla="*/ 2147483646 h 127"/>
              <a:gd name="T12" fmla="*/ 2147483646 w 235"/>
              <a:gd name="T13" fmla="*/ 2147483646 h 127"/>
              <a:gd name="T14" fmla="*/ 2147483646 w 235"/>
              <a:gd name="T15" fmla="*/ 2147483646 h 127"/>
              <a:gd name="T16" fmla="*/ 2147483646 w 235"/>
              <a:gd name="T17" fmla="*/ 2147483646 h 127"/>
              <a:gd name="T18" fmla="*/ 2147483646 w 235"/>
              <a:gd name="T19" fmla="*/ 2147483646 h 127"/>
              <a:gd name="T20" fmla="*/ 2147483646 w 235"/>
              <a:gd name="T21" fmla="*/ 0 h 127"/>
              <a:gd name="T22" fmla="*/ 2147483646 w 235"/>
              <a:gd name="T23" fmla="*/ 2147483646 h 127"/>
              <a:gd name="T24" fmla="*/ 2147483646 w 235"/>
              <a:gd name="T25" fmla="*/ 2147483646 h 127"/>
              <a:gd name="T26" fmla="*/ 2147483646 w 235"/>
              <a:gd name="T27" fmla="*/ 2147483646 h 127"/>
              <a:gd name="T28" fmla="*/ 2147483646 w 235"/>
              <a:gd name="T29" fmla="*/ 2147483646 h 127"/>
              <a:gd name="T30" fmla="*/ 2147483646 w 235"/>
              <a:gd name="T31" fmla="*/ 2147483646 h 127"/>
              <a:gd name="T32" fmla="*/ 2147483646 w 235"/>
              <a:gd name="T33" fmla="*/ 2147483646 h 127"/>
              <a:gd name="T34" fmla="*/ 2147483646 w 235"/>
              <a:gd name="T35" fmla="*/ 2147483646 h 127"/>
              <a:gd name="T36" fmla="*/ 0 w 235"/>
              <a:gd name="T37" fmla="*/ 2147483646 h 127"/>
              <a:gd name="T38" fmla="*/ 0 w 235"/>
              <a:gd name="T39" fmla="*/ 2147483646 h 127"/>
              <a:gd name="T40" fmla="*/ 2147483646 w 235"/>
              <a:gd name="T41" fmla="*/ 2147483646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127"/>
              <a:gd name="T65" fmla="*/ 235 w 235"/>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127">
                <a:moveTo>
                  <a:pt x="6" y="127"/>
                </a:moveTo>
                <a:lnTo>
                  <a:pt x="6" y="127"/>
                </a:lnTo>
                <a:lnTo>
                  <a:pt x="42" y="111"/>
                </a:lnTo>
                <a:lnTo>
                  <a:pt x="79" y="93"/>
                </a:lnTo>
                <a:lnTo>
                  <a:pt x="116" y="76"/>
                </a:lnTo>
                <a:lnTo>
                  <a:pt x="149" y="59"/>
                </a:lnTo>
                <a:lnTo>
                  <a:pt x="179" y="43"/>
                </a:lnTo>
                <a:lnTo>
                  <a:pt x="204" y="30"/>
                </a:lnTo>
                <a:lnTo>
                  <a:pt x="223" y="18"/>
                </a:lnTo>
                <a:lnTo>
                  <a:pt x="235" y="8"/>
                </a:lnTo>
                <a:lnTo>
                  <a:pt x="227" y="0"/>
                </a:lnTo>
                <a:lnTo>
                  <a:pt x="216" y="8"/>
                </a:lnTo>
                <a:lnTo>
                  <a:pt x="198" y="20"/>
                </a:lnTo>
                <a:lnTo>
                  <a:pt x="174" y="34"/>
                </a:lnTo>
                <a:lnTo>
                  <a:pt x="144" y="50"/>
                </a:lnTo>
                <a:lnTo>
                  <a:pt x="111" y="66"/>
                </a:lnTo>
                <a:lnTo>
                  <a:pt x="75" y="84"/>
                </a:lnTo>
                <a:lnTo>
                  <a:pt x="38" y="101"/>
                </a:lnTo>
                <a:lnTo>
                  <a:pt x="0" y="118"/>
                </a:lnTo>
                <a:lnTo>
                  <a:pt x="6" y="127"/>
                </a:lnTo>
                <a:close/>
              </a:path>
            </a:pathLst>
          </a:custGeom>
          <a:solidFill>
            <a:srgbClr val="EF9C9F"/>
          </a:solidFill>
          <a:ln w="9525">
            <a:solidFill>
              <a:schemeClr val="tx1"/>
            </a:solidFill>
            <a:round/>
            <a:headEnd/>
            <a:tailEnd/>
          </a:ln>
        </p:spPr>
        <p:txBody>
          <a:bodyPr/>
          <a:lstStyle/>
          <a:p>
            <a:endParaRPr lang="ja-JP" altLang="en-US"/>
          </a:p>
        </p:txBody>
      </p:sp>
      <p:sp>
        <p:nvSpPr>
          <p:cNvPr id="96261" name="Freeform 5"/>
          <p:cNvSpPr>
            <a:spLocks/>
          </p:cNvSpPr>
          <p:nvPr/>
        </p:nvSpPr>
        <p:spPr bwMode="auto">
          <a:xfrm>
            <a:off x="7273926" y="2631188"/>
            <a:ext cx="174625" cy="146050"/>
          </a:xfrm>
          <a:custGeom>
            <a:avLst/>
            <a:gdLst>
              <a:gd name="T0" fmla="*/ 2147483646 w 166"/>
              <a:gd name="T1" fmla="*/ 2147483646 h 139"/>
              <a:gd name="T2" fmla="*/ 2147483646 w 166"/>
              <a:gd name="T3" fmla="*/ 2147483646 h 139"/>
              <a:gd name="T4" fmla="*/ 2147483646 w 166"/>
              <a:gd name="T5" fmla="*/ 2147483646 h 139"/>
              <a:gd name="T6" fmla="*/ 2147483646 w 166"/>
              <a:gd name="T7" fmla="*/ 2147483646 h 139"/>
              <a:gd name="T8" fmla="*/ 2147483646 w 166"/>
              <a:gd name="T9" fmla="*/ 2147483646 h 139"/>
              <a:gd name="T10" fmla="*/ 2147483646 w 166"/>
              <a:gd name="T11" fmla="*/ 2147483646 h 139"/>
              <a:gd name="T12" fmla="*/ 2147483646 w 166"/>
              <a:gd name="T13" fmla="*/ 2147483646 h 139"/>
              <a:gd name="T14" fmla="*/ 2147483646 w 166"/>
              <a:gd name="T15" fmla="*/ 2147483646 h 139"/>
              <a:gd name="T16" fmla="*/ 2147483646 w 166"/>
              <a:gd name="T17" fmla="*/ 2147483646 h 139"/>
              <a:gd name="T18" fmla="*/ 2147483646 w 166"/>
              <a:gd name="T19" fmla="*/ 2147483646 h 139"/>
              <a:gd name="T20" fmla="*/ 2147483646 w 166"/>
              <a:gd name="T21" fmla="*/ 0 h 139"/>
              <a:gd name="T22" fmla="*/ 2147483646 w 166"/>
              <a:gd name="T23" fmla="*/ 2147483646 h 139"/>
              <a:gd name="T24" fmla="*/ 2147483646 w 166"/>
              <a:gd name="T25" fmla="*/ 2147483646 h 139"/>
              <a:gd name="T26" fmla="*/ 2147483646 w 166"/>
              <a:gd name="T27" fmla="*/ 2147483646 h 139"/>
              <a:gd name="T28" fmla="*/ 2147483646 w 166"/>
              <a:gd name="T29" fmla="*/ 2147483646 h 139"/>
              <a:gd name="T30" fmla="*/ 2147483646 w 166"/>
              <a:gd name="T31" fmla="*/ 2147483646 h 139"/>
              <a:gd name="T32" fmla="*/ 2147483646 w 166"/>
              <a:gd name="T33" fmla="*/ 2147483646 h 139"/>
              <a:gd name="T34" fmla="*/ 2147483646 w 166"/>
              <a:gd name="T35" fmla="*/ 2147483646 h 139"/>
              <a:gd name="T36" fmla="*/ 0 w 166"/>
              <a:gd name="T37" fmla="*/ 2147483646 h 139"/>
              <a:gd name="T38" fmla="*/ 2147483646 w 166"/>
              <a:gd name="T39" fmla="*/ 2147483646 h 139"/>
              <a:gd name="T40" fmla="*/ 2147483646 w 166"/>
              <a:gd name="T41" fmla="*/ 2147483646 h 139"/>
              <a:gd name="T42" fmla="*/ 2147483646 w 166"/>
              <a:gd name="T43" fmla="*/ 2147483646 h 139"/>
              <a:gd name="T44" fmla="*/ 2147483646 w 166"/>
              <a:gd name="T45" fmla="*/ 2147483646 h 139"/>
              <a:gd name="T46" fmla="*/ 2147483646 w 166"/>
              <a:gd name="T47" fmla="*/ 2147483646 h 1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139"/>
              <a:gd name="T74" fmla="*/ 166 w 166"/>
              <a:gd name="T75" fmla="*/ 139 h 1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139">
                <a:moveTo>
                  <a:pt x="3" y="139"/>
                </a:moveTo>
                <a:lnTo>
                  <a:pt x="7" y="137"/>
                </a:lnTo>
                <a:lnTo>
                  <a:pt x="21" y="127"/>
                </a:lnTo>
                <a:lnTo>
                  <a:pt x="38" y="112"/>
                </a:lnTo>
                <a:lnTo>
                  <a:pt x="60" y="93"/>
                </a:lnTo>
                <a:lnTo>
                  <a:pt x="84" y="71"/>
                </a:lnTo>
                <a:lnTo>
                  <a:pt x="107" y="51"/>
                </a:lnTo>
                <a:lnTo>
                  <a:pt x="130" y="33"/>
                </a:lnTo>
                <a:lnTo>
                  <a:pt x="149" y="18"/>
                </a:lnTo>
                <a:lnTo>
                  <a:pt x="166" y="9"/>
                </a:lnTo>
                <a:lnTo>
                  <a:pt x="160" y="0"/>
                </a:lnTo>
                <a:lnTo>
                  <a:pt x="144" y="9"/>
                </a:lnTo>
                <a:lnTo>
                  <a:pt x="123" y="24"/>
                </a:lnTo>
                <a:lnTo>
                  <a:pt x="100" y="43"/>
                </a:lnTo>
                <a:lnTo>
                  <a:pt x="75" y="63"/>
                </a:lnTo>
                <a:lnTo>
                  <a:pt x="52" y="83"/>
                </a:lnTo>
                <a:lnTo>
                  <a:pt x="32" y="102"/>
                </a:lnTo>
                <a:lnTo>
                  <a:pt x="14" y="118"/>
                </a:lnTo>
                <a:lnTo>
                  <a:pt x="0" y="128"/>
                </a:lnTo>
                <a:lnTo>
                  <a:pt x="4" y="128"/>
                </a:lnTo>
                <a:lnTo>
                  <a:pt x="3" y="139"/>
                </a:lnTo>
                <a:lnTo>
                  <a:pt x="6" y="139"/>
                </a:lnTo>
                <a:lnTo>
                  <a:pt x="7" y="137"/>
                </a:lnTo>
                <a:lnTo>
                  <a:pt x="3" y="139"/>
                </a:lnTo>
                <a:close/>
              </a:path>
            </a:pathLst>
          </a:custGeom>
          <a:solidFill>
            <a:srgbClr val="EF9C9F"/>
          </a:solidFill>
          <a:ln w="9525">
            <a:solidFill>
              <a:schemeClr val="tx1"/>
            </a:solidFill>
            <a:round/>
            <a:headEnd/>
            <a:tailEnd/>
          </a:ln>
        </p:spPr>
        <p:txBody>
          <a:bodyPr/>
          <a:lstStyle/>
          <a:p>
            <a:endParaRPr lang="ja-JP" altLang="en-US"/>
          </a:p>
        </p:txBody>
      </p:sp>
      <p:sp>
        <p:nvSpPr>
          <p:cNvPr id="96262" name="Freeform 6"/>
          <p:cNvSpPr>
            <a:spLocks/>
          </p:cNvSpPr>
          <p:nvPr/>
        </p:nvSpPr>
        <p:spPr bwMode="auto">
          <a:xfrm>
            <a:off x="7194551" y="2740726"/>
            <a:ext cx="84137" cy="36512"/>
          </a:xfrm>
          <a:custGeom>
            <a:avLst/>
            <a:gdLst>
              <a:gd name="T0" fmla="*/ 2147483646 w 79"/>
              <a:gd name="T1" fmla="*/ 2147483646 h 34"/>
              <a:gd name="T2" fmla="*/ 2147483646 w 79"/>
              <a:gd name="T3" fmla="*/ 2147483646 h 34"/>
              <a:gd name="T4" fmla="*/ 2147483646 w 79"/>
              <a:gd name="T5" fmla="*/ 2147483646 h 34"/>
              <a:gd name="T6" fmla="*/ 2147483646 w 79"/>
              <a:gd name="T7" fmla="*/ 2147483646 h 34"/>
              <a:gd name="T8" fmla="*/ 2147483646 w 79"/>
              <a:gd name="T9" fmla="*/ 2147483646 h 34"/>
              <a:gd name="T10" fmla="*/ 2147483646 w 79"/>
              <a:gd name="T11" fmla="*/ 2147483646 h 34"/>
              <a:gd name="T12" fmla="*/ 2147483646 w 79"/>
              <a:gd name="T13" fmla="*/ 2147483646 h 34"/>
              <a:gd name="T14" fmla="*/ 2147483646 w 79"/>
              <a:gd name="T15" fmla="*/ 2147483646 h 34"/>
              <a:gd name="T16" fmla="*/ 2147483646 w 79"/>
              <a:gd name="T17" fmla="*/ 2147483646 h 34"/>
              <a:gd name="T18" fmla="*/ 2147483646 w 79"/>
              <a:gd name="T19" fmla="*/ 2147483646 h 34"/>
              <a:gd name="T20" fmla="*/ 2147483646 w 79"/>
              <a:gd name="T21" fmla="*/ 2147483646 h 34"/>
              <a:gd name="T22" fmla="*/ 2147483646 w 79"/>
              <a:gd name="T23" fmla="*/ 2147483646 h 34"/>
              <a:gd name="T24" fmla="*/ 2147483646 w 79"/>
              <a:gd name="T25" fmla="*/ 2147483646 h 34"/>
              <a:gd name="T26" fmla="*/ 2147483646 w 79"/>
              <a:gd name="T27" fmla="*/ 2147483646 h 34"/>
              <a:gd name="T28" fmla="*/ 2147483646 w 79"/>
              <a:gd name="T29" fmla="*/ 2147483646 h 34"/>
              <a:gd name="T30" fmla="*/ 2147483646 w 79"/>
              <a:gd name="T31" fmla="*/ 2147483646 h 34"/>
              <a:gd name="T32" fmla="*/ 2147483646 w 79"/>
              <a:gd name="T33" fmla="*/ 2147483646 h 34"/>
              <a:gd name="T34" fmla="*/ 2147483646 w 79"/>
              <a:gd name="T35" fmla="*/ 0 h 34"/>
              <a:gd name="T36" fmla="*/ 0 w 79"/>
              <a:gd name="T37" fmla="*/ 0 h 34"/>
              <a:gd name="T38" fmla="*/ 0 w 79"/>
              <a:gd name="T39" fmla="*/ 0 h 34"/>
              <a:gd name="T40" fmla="*/ 2147483646 w 79"/>
              <a:gd name="T41" fmla="*/ 2147483646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34"/>
              <a:gd name="T65" fmla="*/ 79 w 79"/>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34">
                <a:moveTo>
                  <a:pt x="1" y="12"/>
                </a:moveTo>
                <a:lnTo>
                  <a:pt x="1" y="12"/>
                </a:lnTo>
                <a:lnTo>
                  <a:pt x="14" y="11"/>
                </a:lnTo>
                <a:lnTo>
                  <a:pt x="26" y="13"/>
                </a:lnTo>
                <a:lnTo>
                  <a:pt x="38" y="16"/>
                </a:lnTo>
                <a:lnTo>
                  <a:pt x="48" y="20"/>
                </a:lnTo>
                <a:lnTo>
                  <a:pt x="57" y="24"/>
                </a:lnTo>
                <a:lnTo>
                  <a:pt x="66" y="28"/>
                </a:lnTo>
                <a:lnTo>
                  <a:pt x="73" y="31"/>
                </a:lnTo>
                <a:lnTo>
                  <a:pt x="78" y="34"/>
                </a:lnTo>
                <a:lnTo>
                  <a:pt x="79" y="23"/>
                </a:lnTo>
                <a:lnTo>
                  <a:pt x="77" y="22"/>
                </a:lnTo>
                <a:lnTo>
                  <a:pt x="71" y="17"/>
                </a:lnTo>
                <a:lnTo>
                  <a:pt x="63" y="13"/>
                </a:lnTo>
                <a:lnTo>
                  <a:pt x="53" y="9"/>
                </a:lnTo>
                <a:lnTo>
                  <a:pt x="41" y="5"/>
                </a:lnTo>
                <a:lnTo>
                  <a:pt x="29" y="1"/>
                </a:lnTo>
                <a:lnTo>
                  <a:pt x="15" y="0"/>
                </a:lnTo>
                <a:lnTo>
                  <a:pt x="0" y="0"/>
                </a:lnTo>
                <a:lnTo>
                  <a:pt x="1" y="12"/>
                </a:lnTo>
                <a:close/>
              </a:path>
            </a:pathLst>
          </a:custGeom>
          <a:solidFill>
            <a:srgbClr val="EF9C9F"/>
          </a:solidFill>
          <a:ln w="9525">
            <a:solidFill>
              <a:schemeClr val="tx1"/>
            </a:solidFill>
            <a:round/>
            <a:headEnd/>
            <a:tailEnd/>
          </a:ln>
        </p:spPr>
        <p:txBody>
          <a:bodyPr/>
          <a:lstStyle/>
          <a:p>
            <a:endParaRPr lang="ja-JP" altLang="en-US"/>
          </a:p>
        </p:txBody>
      </p:sp>
      <p:sp>
        <p:nvSpPr>
          <p:cNvPr id="96263" name="Freeform 7"/>
          <p:cNvSpPr>
            <a:spLocks/>
          </p:cNvSpPr>
          <p:nvPr/>
        </p:nvSpPr>
        <p:spPr bwMode="auto">
          <a:xfrm>
            <a:off x="7132637" y="2740726"/>
            <a:ext cx="63500" cy="30162"/>
          </a:xfrm>
          <a:custGeom>
            <a:avLst/>
            <a:gdLst>
              <a:gd name="T0" fmla="*/ 2147483646 w 61"/>
              <a:gd name="T1" fmla="*/ 2147483646 h 28"/>
              <a:gd name="T2" fmla="*/ 2147483646 w 61"/>
              <a:gd name="T3" fmla="*/ 2147483646 h 28"/>
              <a:gd name="T4" fmla="*/ 2147483646 w 61"/>
              <a:gd name="T5" fmla="*/ 2147483646 h 28"/>
              <a:gd name="T6" fmla="*/ 2147483646 w 61"/>
              <a:gd name="T7" fmla="*/ 2147483646 h 28"/>
              <a:gd name="T8" fmla="*/ 2147483646 w 61"/>
              <a:gd name="T9" fmla="*/ 2147483646 h 28"/>
              <a:gd name="T10" fmla="*/ 2147483646 w 61"/>
              <a:gd name="T11" fmla="*/ 2147483646 h 28"/>
              <a:gd name="T12" fmla="*/ 2147483646 w 61"/>
              <a:gd name="T13" fmla="*/ 2147483646 h 28"/>
              <a:gd name="T14" fmla="*/ 2147483646 w 61"/>
              <a:gd name="T15" fmla="*/ 2147483646 h 28"/>
              <a:gd name="T16" fmla="*/ 2147483646 w 61"/>
              <a:gd name="T17" fmla="*/ 2147483646 h 28"/>
              <a:gd name="T18" fmla="*/ 2147483646 w 61"/>
              <a:gd name="T19" fmla="*/ 2147483646 h 28"/>
              <a:gd name="T20" fmla="*/ 2147483646 w 61"/>
              <a:gd name="T21" fmla="*/ 0 h 28"/>
              <a:gd name="T22" fmla="*/ 2147483646 w 61"/>
              <a:gd name="T23" fmla="*/ 2147483646 h 28"/>
              <a:gd name="T24" fmla="*/ 2147483646 w 61"/>
              <a:gd name="T25" fmla="*/ 2147483646 h 28"/>
              <a:gd name="T26" fmla="*/ 2147483646 w 61"/>
              <a:gd name="T27" fmla="*/ 2147483646 h 28"/>
              <a:gd name="T28" fmla="*/ 2147483646 w 61"/>
              <a:gd name="T29" fmla="*/ 2147483646 h 28"/>
              <a:gd name="T30" fmla="*/ 2147483646 w 61"/>
              <a:gd name="T31" fmla="*/ 2147483646 h 28"/>
              <a:gd name="T32" fmla="*/ 2147483646 w 61"/>
              <a:gd name="T33" fmla="*/ 2147483646 h 28"/>
              <a:gd name="T34" fmla="*/ 2147483646 w 61"/>
              <a:gd name="T35" fmla="*/ 2147483646 h 28"/>
              <a:gd name="T36" fmla="*/ 0 w 61"/>
              <a:gd name="T37" fmla="*/ 2147483646 h 28"/>
              <a:gd name="T38" fmla="*/ 0 w 61"/>
              <a:gd name="T39" fmla="*/ 2147483646 h 28"/>
              <a:gd name="T40" fmla="*/ 2147483646 w 61"/>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8"/>
              <a:gd name="T65" fmla="*/ 61 w 6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8">
                <a:moveTo>
                  <a:pt x="5" y="28"/>
                </a:moveTo>
                <a:lnTo>
                  <a:pt x="5" y="28"/>
                </a:lnTo>
                <a:lnTo>
                  <a:pt x="14" y="24"/>
                </a:lnTo>
                <a:lnTo>
                  <a:pt x="22" y="22"/>
                </a:lnTo>
                <a:lnTo>
                  <a:pt x="29" y="19"/>
                </a:lnTo>
                <a:lnTo>
                  <a:pt x="34" y="16"/>
                </a:lnTo>
                <a:lnTo>
                  <a:pt x="40" y="15"/>
                </a:lnTo>
                <a:lnTo>
                  <a:pt x="46" y="13"/>
                </a:lnTo>
                <a:lnTo>
                  <a:pt x="53" y="12"/>
                </a:lnTo>
                <a:lnTo>
                  <a:pt x="61" y="12"/>
                </a:lnTo>
                <a:lnTo>
                  <a:pt x="60" y="0"/>
                </a:lnTo>
                <a:lnTo>
                  <a:pt x="52" y="1"/>
                </a:lnTo>
                <a:lnTo>
                  <a:pt x="45" y="3"/>
                </a:lnTo>
                <a:lnTo>
                  <a:pt x="38" y="4"/>
                </a:lnTo>
                <a:lnTo>
                  <a:pt x="31" y="5"/>
                </a:lnTo>
                <a:lnTo>
                  <a:pt x="25" y="8"/>
                </a:lnTo>
                <a:lnTo>
                  <a:pt x="18" y="11"/>
                </a:lnTo>
                <a:lnTo>
                  <a:pt x="10" y="15"/>
                </a:lnTo>
                <a:lnTo>
                  <a:pt x="0" y="19"/>
                </a:lnTo>
                <a:lnTo>
                  <a:pt x="5" y="28"/>
                </a:lnTo>
                <a:close/>
              </a:path>
            </a:pathLst>
          </a:custGeom>
          <a:solidFill>
            <a:srgbClr val="EF9C9F"/>
          </a:solidFill>
          <a:ln w="9525">
            <a:solidFill>
              <a:schemeClr val="tx1"/>
            </a:solidFill>
            <a:round/>
            <a:headEnd/>
            <a:tailEnd/>
          </a:ln>
        </p:spPr>
        <p:txBody>
          <a:bodyPr/>
          <a:lstStyle/>
          <a:p>
            <a:endParaRPr lang="ja-JP" altLang="en-US"/>
          </a:p>
        </p:txBody>
      </p:sp>
      <p:sp>
        <p:nvSpPr>
          <p:cNvPr id="96264" name="Freeform 8"/>
          <p:cNvSpPr>
            <a:spLocks/>
          </p:cNvSpPr>
          <p:nvPr/>
        </p:nvSpPr>
        <p:spPr bwMode="auto">
          <a:xfrm>
            <a:off x="7019926" y="2761364"/>
            <a:ext cx="117475" cy="74613"/>
          </a:xfrm>
          <a:custGeom>
            <a:avLst/>
            <a:gdLst>
              <a:gd name="T0" fmla="*/ 2147483646 w 112"/>
              <a:gd name="T1" fmla="*/ 2147483646 h 71"/>
              <a:gd name="T2" fmla="*/ 2147483646 w 112"/>
              <a:gd name="T3" fmla="*/ 2147483646 h 71"/>
              <a:gd name="T4" fmla="*/ 2147483646 w 112"/>
              <a:gd name="T5" fmla="*/ 2147483646 h 71"/>
              <a:gd name="T6" fmla="*/ 2147483646 w 112"/>
              <a:gd name="T7" fmla="*/ 2147483646 h 71"/>
              <a:gd name="T8" fmla="*/ 2147483646 w 112"/>
              <a:gd name="T9" fmla="*/ 2147483646 h 71"/>
              <a:gd name="T10" fmla="*/ 2147483646 w 112"/>
              <a:gd name="T11" fmla="*/ 2147483646 h 71"/>
              <a:gd name="T12" fmla="*/ 2147483646 w 112"/>
              <a:gd name="T13" fmla="*/ 2147483646 h 71"/>
              <a:gd name="T14" fmla="*/ 2147483646 w 112"/>
              <a:gd name="T15" fmla="*/ 2147483646 h 71"/>
              <a:gd name="T16" fmla="*/ 2147483646 w 112"/>
              <a:gd name="T17" fmla="*/ 2147483646 h 71"/>
              <a:gd name="T18" fmla="*/ 2147483646 w 112"/>
              <a:gd name="T19" fmla="*/ 2147483646 h 71"/>
              <a:gd name="T20" fmla="*/ 2147483646 w 112"/>
              <a:gd name="T21" fmla="*/ 0 h 71"/>
              <a:gd name="T22" fmla="*/ 2147483646 w 112"/>
              <a:gd name="T23" fmla="*/ 2147483646 h 71"/>
              <a:gd name="T24" fmla="*/ 2147483646 w 112"/>
              <a:gd name="T25" fmla="*/ 2147483646 h 71"/>
              <a:gd name="T26" fmla="*/ 2147483646 w 112"/>
              <a:gd name="T27" fmla="*/ 2147483646 h 71"/>
              <a:gd name="T28" fmla="*/ 2147483646 w 112"/>
              <a:gd name="T29" fmla="*/ 2147483646 h 71"/>
              <a:gd name="T30" fmla="*/ 2147483646 w 112"/>
              <a:gd name="T31" fmla="*/ 2147483646 h 71"/>
              <a:gd name="T32" fmla="*/ 2147483646 w 112"/>
              <a:gd name="T33" fmla="*/ 2147483646 h 71"/>
              <a:gd name="T34" fmla="*/ 2147483646 w 112"/>
              <a:gd name="T35" fmla="*/ 2147483646 h 71"/>
              <a:gd name="T36" fmla="*/ 0 w 112"/>
              <a:gd name="T37" fmla="*/ 2147483646 h 71"/>
              <a:gd name="T38" fmla="*/ 0 w 112"/>
              <a:gd name="T39" fmla="*/ 2147483646 h 71"/>
              <a:gd name="T40" fmla="*/ 2147483646 w 112"/>
              <a:gd name="T41" fmla="*/ 2147483646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71"/>
              <a:gd name="T65" fmla="*/ 112 w 112"/>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71">
                <a:moveTo>
                  <a:pt x="6" y="71"/>
                </a:moveTo>
                <a:lnTo>
                  <a:pt x="6" y="71"/>
                </a:lnTo>
                <a:lnTo>
                  <a:pt x="15" y="65"/>
                </a:lnTo>
                <a:lnTo>
                  <a:pt x="25" y="59"/>
                </a:lnTo>
                <a:lnTo>
                  <a:pt x="35" y="52"/>
                </a:lnTo>
                <a:lnTo>
                  <a:pt x="46" y="46"/>
                </a:lnTo>
                <a:lnTo>
                  <a:pt x="58" y="38"/>
                </a:lnTo>
                <a:lnTo>
                  <a:pt x="73" y="30"/>
                </a:lnTo>
                <a:lnTo>
                  <a:pt x="91" y="20"/>
                </a:lnTo>
                <a:lnTo>
                  <a:pt x="112" y="9"/>
                </a:lnTo>
                <a:lnTo>
                  <a:pt x="107" y="0"/>
                </a:lnTo>
                <a:lnTo>
                  <a:pt x="85" y="11"/>
                </a:lnTo>
                <a:lnTo>
                  <a:pt x="67" y="20"/>
                </a:lnTo>
                <a:lnTo>
                  <a:pt x="52" y="28"/>
                </a:lnTo>
                <a:lnTo>
                  <a:pt x="39" y="36"/>
                </a:lnTo>
                <a:lnTo>
                  <a:pt x="28" y="43"/>
                </a:lnTo>
                <a:lnTo>
                  <a:pt x="18" y="50"/>
                </a:lnTo>
                <a:lnTo>
                  <a:pt x="9" y="57"/>
                </a:lnTo>
                <a:lnTo>
                  <a:pt x="0" y="62"/>
                </a:lnTo>
                <a:lnTo>
                  <a:pt x="6" y="71"/>
                </a:lnTo>
                <a:close/>
              </a:path>
            </a:pathLst>
          </a:custGeom>
          <a:solidFill>
            <a:srgbClr val="EF9C9F"/>
          </a:solidFill>
          <a:ln w="9525">
            <a:solidFill>
              <a:schemeClr val="tx1"/>
            </a:solidFill>
            <a:round/>
            <a:headEnd/>
            <a:tailEnd/>
          </a:ln>
        </p:spPr>
        <p:txBody>
          <a:bodyPr/>
          <a:lstStyle/>
          <a:p>
            <a:endParaRPr lang="ja-JP" altLang="en-US"/>
          </a:p>
        </p:txBody>
      </p:sp>
      <p:sp>
        <p:nvSpPr>
          <p:cNvPr id="96265" name="Freeform 9"/>
          <p:cNvSpPr>
            <a:spLocks/>
          </p:cNvSpPr>
          <p:nvPr/>
        </p:nvSpPr>
        <p:spPr bwMode="auto">
          <a:xfrm>
            <a:off x="6889750" y="2842326"/>
            <a:ext cx="101600" cy="87312"/>
          </a:xfrm>
          <a:custGeom>
            <a:avLst/>
            <a:gdLst>
              <a:gd name="T0" fmla="*/ 2147483646 w 97"/>
              <a:gd name="T1" fmla="*/ 2147483646 h 84"/>
              <a:gd name="T2" fmla="*/ 2147483646 w 97"/>
              <a:gd name="T3" fmla="*/ 2147483646 h 84"/>
              <a:gd name="T4" fmla="*/ 2147483646 w 97"/>
              <a:gd name="T5" fmla="*/ 2147483646 h 84"/>
              <a:gd name="T6" fmla="*/ 2147483646 w 97"/>
              <a:gd name="T7" fmla="*/ 2147483646 h 84"/>
              <a:gd name="T8" fmla="*/ 2147483646 w 97"/>
              <a:gd name="T9" fmla="*/ 2147483646 h 84"/>
              <a:gd name="T10" fmla="*/ 2147483646 w 97"/>
              <a:gd name="T11" fmla="*/ 2147483646 h 84"/>
              <a:gd name="T12" fmla="*/ 2147483646 w 97"/>
              <a:gd name="T13" fmla="*/ 2147483646 h 84"/>
              <a:gd name="T14" fmla="*/ 2147483646 w 97"/>
              <a:gd name="T15" fmla="*/ 2147483646 h 84"/>
              <a:gd name="T16" fmla="*/ 2147483646 w 97"/>
              <a:gd name="T17" fmla="*/ 2147483646 h 84"/>
              <a:gd name="T18" fmla="*/ 2147483646 w 97"/>
              <a:gd name="T19" fmla="*/ 2147483646 h 84"/>
              <a:gd name="T20" fmla="*/ 2147483646 w 97"/>
              <a:gd name="T21" fmla="*/ 0 h 84"/>
              <a:gd name="T22" fmla="*/ 2147483646 w 97"/>
              <a:gd name="T23" fmla="*/ 2147483646 h 84"/>
              <a:gd name="T24" fmla="*/ 2147483646 w 97"/>
              <a:gd name="T25" fmla="*/ 2147483646 h 84"/>
              <a:gd name="T26" fmla="*/ 2147483646 w 97"/>
              <a:gd name="T27" fmla="*/ 2147483646 h 84"/>
              <a:gd name="T28" fmla="*/ 2147483646 w 97"/>
              <a:gd name="T29" fmla="*/ 2147483646 h 84"/>
              <a:gd name="T30" fmla="*/ 2147483646 w 97"/>
              <a:gd name="T31" fmla="*/ 2147483646 h 84"/>
              <a:gd name="T32" fmla="*/ 2147483646 w 97"/>
              <a:gd name="T33" fmla="*/ 2147483646 h 84"/>
              <a:gd name="T34" fmla="*/ 2147483646 w 97"/>
              <a:gd name="T35" fmla="*/ 2147483646 h 84"/>
              <a:gd name="T36" fmla="*/ 0 w 97"/>
              <a:gd name="T37" fmla="*/ 2147483646 h 84"/>
              <a:gd name="T38" fmla="*/ 0 w 97"/>
              <a:gd name="T39" fmla="*/ 2147483646 h 84"/>
              <a:gd name="T40" fmla="*/ 2147483646 w 97"/>
              <a:gd name="T41" fmla="*/ 2147483646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4"/>
              <a:gd name="T65" fmla="*/ 97 w 9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4">
                <a:moveTo>
                  <a:pt x="8" y="84"/>
                </a:moveTo>
                <a:lnTo>
                  <a:pt x="8" y="84"/>
                </a:lnTo>
                <a:lnTo>
                  <a:pt x="20" y="72"/>
                </a:lnTo>
                <a:lnTo>
                  <a:pt x="29" y="63"/>
                </a:lnTo>
                <a:lnTo>
                  <a:pt x="35" y="57"/>
                </a:lnTo>
                <a:lnTo>
                  <a:pt x="40" y="51"/>
                </a:lnTo>
                <a:lnTo>
                  <a:pt x="46" y="45"/>
                </a:lnTo>
                <a:lnTo>
                  <a:pt x="57" y="36"/>
                </a:lnTo>
                <a:lnTo>
                  <a:pt x="74" y="26"/>
                </a:lnTo>
                <a:lnTo>
                  <a:pt x="97" y="9"/>
                </a:lnTo>
                <a:lnTo>
                  <a:pt x="91" y="0"/>
                </a:lnTo>
                <a:lnTo>
                  <a:pt x="67" y="16"/>
                </a:lnTo>
                <a:lnTo>
                  <a:pt x="50" y="28"/>
                </a:lnTo>
                <a:lnTo>
                  <a:pt x="40" y="36"/>
                </a:lnTo>
                <a:lnTo>
                  <a:pt x="33" y="43"/>
                </a:lnTo>
                <a:lnTo>
                  <a:pt x="27" y="49"/>
                </a:lnTo>
                <a:lnTo>
                  <a:pt x="20" y="55"/>
                </a:lnTo>
                <a:lnTo>
                  <a:pt x="12" y="63"/>
                </a:lnTo>
                <a:lnTo>
                  <a:pt x="0" y="76"/>
                </a:lnTo>
                <a:lnTo>
                  <a:pt x="8" y="84"/>
                </a:lnTo>
                <a:close/>
              </a:path>
            </a:pathLst>
          </a:custGeom>
          <a:solidFill>
            <a:srgbClr val="EF9C9F"/>
          </a:solidFill>
          <a:ln w="9525">
            <a:solidFill>
              <a:schemeClr val="tx1"/>
            </a:solidFill>
            <a:round/>
            <a:headEnd/>
            <a:tailEnd/>
          </a:ln>
        </p:spPr>
        <p:txBody>
          <a:bodyPr/>
          <a:lstStyle/>
          <a:p>
            <a:endParaRPr lang="ja-JP" altLang="en-US"/>
          </a:p>
        </p:txBody>
      </p:sp>
      <p:sp>
        <p:nvSpPr>
          <p:cNvPr id="96266" name="Freeform 10"/>
          <p:cNvSpPr>
            <a:spLocks/>
          </p:cNvSpPr>
          <p:nvPr/>
        </p:nvSpPr>
        <p:spPr bwMode="auto">
          <a:xfrm>
            <a:off x="6900862" y="2905826"/>
            <a:ext cx="31750" cy="36512"/>
          </a:xfrm>
          <a:custGeom>
            <a:avLst/>
            <a:gdLst>
              <a:gd name="T0" fmla="*/ 2147483646 w 30"/>
              <a:gd name="T1" fmla="*/ 2147483646 h 35"/>
              <a:gd name="T2" fmla="*/ 2147483646 w 30"/>
              <a:gd name="T3" fmla="*/ 2147483646 h 35"/>
              <a:gd name="T4" fmla="*/ 2147483646 w 30"/>
              <a:gd name="T5" fmla="*/ 2147483646 h 35"/>
              <a:gd name="T6" fmla="*/ 2147483646 w 30"/>
              <a:gd name="T7" fmla="*/ 2147483646 h 35"/>
              <a:gd name="T8" fmla="*/ 2147483646 w 30"/>
              <a:gd name="T9" fmla="*/ 2147483646 h 35"/>
              <a:gd name="T10" fmla="*/ 2147483646 w 30"/>
              <a:gd name="T11" fmla="*/ 2147483646 h 35"/>
              <a:gd name="T12" fmla="*/ 2147483646 w 30"/>
              <a:gd name="T13" fmla="*/ 2147483646 h 35"/>
              <a:gd name="T14" fmla="*/ 2147483646 w 30"/>
              <a:gd name="T15" fmla="*/ 2147483646 h 35"/>
              <a:gd name="T16" fmla="*/ 2147483646 w 30"/>
              <a:gd name="T17" fmla="*/ 2147483646 h 35"/>
              <a:gd name="T18" fmla="*/ 2147483646 w 30"/>
              <a:gd name="T19" fmla="*/ 2147483646 h 35"/>
              <a:gd name="T20" fmla="*/ 2147483646 w 30"/>
              <a:gd name="T21" fmla="*/ 0 h 35"/>
              <a:gd name="T22" fmla="*/ 2147483646 w 30"/>
              <a:gd name="T23" fmla="*/ 2147483646 h 35"/>
              <a:gd name="T24" fmla="*/ 2147483646 w 30"/>
              <a:gd name="T25" fmla="*/ 2147483646 h 35"/>
              <a:gd name="T26" fmla="*/ 2147483646 w 30"/>
              <a:gd name="T27" fmla="*/ 2147483646 h 35"/>
              <a:gd name="T28" fmla="*/ 0 w 30"/>
              <a:gd name="T29" fmla="*/ 2147483646 h 35"/>
              <a:gd name="T30" fmla="*/ 2147483646 w 30"/>
              <a:gd name="T31" fmla="*/ 2147483646 h 35"/>
              <a:gd name="T32" fmla="*/ 2147483646 w 30"/>
              <a:gd name="T33" fmla="*/ 2147483646 h 35"/>
              <a:gd name="T34" fmla="*/ 2147483646 w 30"/>
              <a:gd name="T35" fmla="*/ 2147483646 h 35"/>
              <a:gd name="T36" fmla="*/ 2147483646 w 30"/>
              <a:gd name="T37" fmla="*/ 2147483646 h 35"/>
              <a:gd name="T38" fmla="*/ 2147483646 w 30"/>
              <a:gd name="T39" fmla="*/ 2147483646 h 35"/>
              <a:gd name="T40" fmla="*/ 2147483646 w 30"/>
              <a:gd name="T41" fmla="*/ 2147483646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5"/>
              <a:gd name="T65" fmla="*/ 30 w 3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5">
                <a:moveTo>
                  <a:pt x="21" y="27"/>
                </a:moveTo>
                <a:lnTo>
                  <a:pt x="21" y="27"/>
                </a:lnTo>
                <a:lnTo>
                  <a:pt x="15" y="23"/>
                </a:lnTo>
                <a:lnTo>
                  <a:pt x="12" y="20"/>
                </a:lnTo>
                <a:lnTo>
                  <a:pt x="11" y="20"/>
                </a:lnTo>
                <a:lnTo>
                  <a:pt x="11" y="23"/>
                </a:lnTo>
                <a:lnTo>
                  <a:pt x="11" y="24"/>
                </a:lnTo>
                <a:lnTo>
                  <a:pt x="14" y="21"/>
                </a:lnTo>
                <a:lnTo>
                  <a:pt x="21" y="16"/>
                </a:lnTo>
                <a:lnTo>
                  <a:pt x="30" y="8"/>
                </a:lnTo>
                <a:lnTo>
                  <a:pt x="22" y="0"/>
                </a:lnTo>
                <a:lnTo>
                  <a:pt x="12" y="8"/>
                </a:lnTo>
                <a:lnTo>
                  <a:pt x="7" y="13"/>
                </a:lnTo>
                <a:lnTo>
                  <a:pt x="3" y="16"/>
                </a:lnTo>
                <a:lnTo>
                  <a:pt x="0" y="21"/>
                </a:lnTo>
                <a:lnTo>
                  <a:pt x="3" y="28"/>
                </a:lnTo>
                <a:lnTo>
                  <a:pt x="5" y="29"/>
                </a:lnTo>
                <a:lnTo>
                  <a:pt x="8" y="32"/>
                </a:lnTo>
                <a:lnTo>
                  <a:pt x="12" y="35"/>
                </a:lnTo>
                <a:lnTo>
                  <a:pt x="21" y="27"/>
                </a:lnTo>
                <a:close/>
              </a:path>
            </a:pathLst>
          </a:custGeom>
          <a:solidFill>
            <a:srgbClr val="EF9C9F"/>
          </a:solidFill>
          <a:ln w="9525">
            <a:solidFill>
              <a:schemeClr val="tx1"/>
            </a:solidFill>
            <a:round/>
            <a:headEnd/>
            <a:tailEnd/>
          </a:ln>
        </p:spPr>
        <p:txBody>
          <a:bodyPr/>
          <a:lstStyle/>
          <a:p>
            <a:endParaRPr lang="ja-JP" altLang="en-US"/>
          </a:p>
        </p:txBody>
      </p:sp>
      <p:sp>
        <p:nvSpPr>
          <p:cNvPr id="96267" name="Freeform 11"/>
          <p:cNvSpPr>
            <a:spLocks/>
          </p:cNvSpPr>
          <p:nvPr/>
        </p:nvSpPr>
        <p:spPr bwMode="auto">
          <a:xfrm>
            <a:off x="7161213" y="2758188"/>
            <a:ext cx="112713" cy="26988"/>
          </a:xfrm>
          <a:custGeom>
            <a:avLst/>
            <a:gdLst>
              <a:gd name="T0" fmla="*/ 2147483646 w 108"/>
              <a:gd name="T1" fmla="*/ 2147483646 h 26"/>
              <a:gd name="T2" fmla="*/ 2147483646 w 108"/>
              <a:gd name="T3" fmla="*/ 2147483646 h 26"/>
              <a:gd name="T4" fmla="*/ 2147483646 w 108"/>
              <a:gd name="T5" fmla="*/ 2147483646 h 26"/>
              <a:gd name="T6" fmla="*/ 2147483646 w 108"/>
              <a:gd name="T7" fmla="*/ 2147483646 h 26"/>
              <a:gd name="T8" fmla="*/ 2147483646 w 108"/>
              <a:gd name="T9" fmla="*/ 2147483646 h 26"/>
              <a:gd name="T10" fmla="*/ 2147483646 w 108"/>
              <a:gd name="T11" fmla="*/ 2147483646 h 26"/>
              <a:gd name="T12" fmla="*/ 2147483646 w 108"/>
              <a:gd name="T13" fmla="*/ 0 h 26"/>
              <a:gd name="T14" fmla="*/ 2147483646 w 108"/>
              <a:gd name="T15" fmla="*/ 0 h 26"/>
              <a:gd name="T16" fmla="*/ 2147483646 w 108"/>
              <a:gd name="T17" fmla="*/ 2147483646 h 26"/>
              <a:gd name="T18" fmla="*/ 0 w 108"/>
              <a:gd name="T19" fmla="*/ 2147483646 h 26"/>
              <a:gd name="T20" fmla="*/ 2147483646 w 108"/>
              <a:gd name="T21" fmla="*/ 2147483646 h 26"/>
              <a:gd name="T22" fmla="*/ 2147483646 w 108"/>
              <a:gd name="T23" fmla="*/ 2147483646 h 26"/>
              <a:gd name="T24" fmla="*/ 2147483646 w 108"/>
              <a:gd name="T25" fmla="*/ 2147483646 h 26"/>
              <a:gd name="T26" fmla="*/ 2147483646 w 108"/>
              <a:gd name="T27" fmla="*/ 2147483646 h 26"/>
              <a:gd name="T28" fmla="*/ 2147483646 w 108"/>
              <a:gd name="T29" fmla="*/ 2147483646 h 26"/>
              <a:gd name="T30" fmla="*/ 2147483646 w 108"/>
              <a:gd name="T31" fmla="*/ 2147483646 h 26"/>
              <a:gd name="T32" fmla="*/ 2147483646 w 108"/>
              <a:gd name="T33" fmla="*/ 2147483646 h 26"/>
              <a:gd name="T34" fmla="*/ 2147483646 w 108"/>
              <a:gd name="T35" fmla="*/ 2147483646 h 26"/>
              <a:gd name="T36" fmla="*/ 2147483646 w 108"/>
              <a:gd name="T37" fmla="*/ 2147483646 h 26"/>
              <a:gd name="T38" fmla="*/ 2147483646 w 108"/>
              <a:gd name="T39" fmla="*/ 2147483646 h 26"/>
              <a:gd name="T40" fmla="*/ 2147483646 w 108"/>
              <a:gd name="T41" fmla="*/ 2147483646 h 26"/>
              <a:gd name="T42" fmla="*/ 2147483646 w 108"/>
              <a:gd name="T43" fmla="*/ 2147483646 h 26"/>
              <a:gd name="T44" fmla="*/ 2147483646 w 108"/>
              <a:gd name="T45" fmla="*/ 2147483646 h 26"/>
              <a:gd name="T46" fmla="*/ 2147483646 w 108"/>
              <a:gd name="T47" fmla="*/ 2147483646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26"/>
              <a:gd name="T74" fmla="*/ 108 w 108"/>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26">
                <a:moveTo>
                  <a:pt x="100" y="24"/>
                </a:moveTo>
                <a:lnTo>
                  <a:pt x="100" y="15"/>
                </a:lnTo>
                <a:lnTo>
                  <a:pt x="93" y="12"/>
                </a:lnTo>
                <a:lnTo>
                  <a:pt x="86" y="8"/>
                </a:lnTo>
                <a:lnTo>
                  <a:pt x="77" y="4"/>
                </a:lnTo>
                <a:lnTo>
                  <a:pt x="67" y="1"/>
                </a:lnTo>
                <a:lnTo>
                  <a:pt x="55" y="0"/>
                </a:lnTo>
                <a:lnTo>
                  <a:pt x="40" y="0"/>
                </a:lnTo>
                <a:lnTo>
                  <a:pt x="22" y="3"/>
                </a:lnTo>
                <a:lnTo>
                  <a:pt x="0" y="8"/>
                </a:lnTo>
                <a:lnTo>
                  <a:pt x="3" y="19"/>
                </a:lnTo>
                <a:lnTo>
                  <a:pt x="24" y="14"/>
                </a:lnTo>
                <a:lnTo>
                  <a:pt x="41" y="11"/>
                </a:lnTo>
                <a:lnTo>
                  <a:pt x="54" y="11"/>
                </a:lnTo>
                <a:lnTo>
                  <a:pt x="65" y="12"/>
                </a:lnTo>
                <a:lnTo>
                  <a:pt x="74" y="15"/>
                </a:lnTo>
                <a:lnTo>
                  <a:pt x="81" y="19"/>
                </a:lnTo>
                <a:lnTo>
                  <a:pt x="88" y="22"/>
                </a:lnTo>
                <a:lnTo>
                  <a:pt x="95" y="26"/>
                </a:lnTo>
                <a:lnTo>
                  <a:pt x="95" y="16"/>
                </a:lnTo>
                <a:lnTo>
                  <a:pt x="100" y="24"/>
                </a:lnTo>
                <a:lnTo>
                  <a:pt x="108" y="19"/>
                </a:lnTo>
                <a:lnTo>
                  <a:pt x="100" y="15"/>
                </a:lnTo>
                <a:lnTo>
                  <a:pt x="100" y="24"/>
                </a:lnTo>
                <a:close/>
              </a:path>
            </a:pathLst>
          </a:custGeom>
          <a:solidFill>
            <a:srgbClr val="EF9C9F"/>
          </a:solidFill>
          <a:ln w="9525">
            <a:solidFill>
              <a:schemeClr val="tx1"/>
            </a:solidFill>
            <a:round/>
            <a:headEnd/>
            <a:tailEnd/>
          </a:ln>
        </p:spPr>
        <p:txBody>
          <a:bodyPr/>
          <a:lstStyle/>
          <a:p>
            <a:endParaRPr lang="ja-JP" altLang="en-US"/>
          </a:p>
        </p:txBody>
      </p:sp>
      <p:sp>
        <p:nvSpPr>
          <p:cNvPr id="96268" name="Freeform 12"/>
          <p:cNvSpPr>
            <a:spLocks/>
          </p:cNvSpPr>
          <p:nvPr/>
        </p:nvSpPr>
        <p:spPr bwMode="auto">
          <a:xfrm>
            <a:off x="7167562" y="2842326"/>
            <a:ext cx="46038" cy="93662"/>
          </a:xfrm>
          <a:custGeom>
            <a:avLst/>
            <a:gdLst>
              <a:gd name="T0" fmla="*/ 2147483646 w 44"/>
              <a:gd name="T1" fmla="*/ 2147483646 h 89"/>
              <a:gd name="T2" fmla="*/ 2147483646 w 44"/>
              <a:gd name="T3" fmla="*/ 2147483646 h 89"/>
              <a:gd name="T4" fmla="*/ 2147483646 w 44"/>
              <a:gd name="T5" fmla="*/ 2147483646 h 89"/>
              <a:gd name="T6" fmla="*/ 2147483646 w 44"/>
              <a:gd name="T7" fmla="*/ 2147483646 h 89"/>
              <a:gd name="T8" fmla="*/ 2147483646 w 44"/>
              <a:gd name="T9" fmla="*/ 2147483646 h 89"/>
              <a:gd name="T10" fmla="*/ 2147483646 w 44"/>
              <a:gd name="T11" fmla="*/ 2147483646 h 89"/>
              <a:gd name="T12" fmla="*/ 2147483646 w 44"/>
              <a:gd name="T13" fmla="*/ 2147483646 h 89"/>
              <a:gd name="T14" fmla="*/ 2147483646 w 44"/>
              <a:gd name="T15" fmla="*/ 2147483646 h 89"/>
              <a:gd name="T16" fmla="*/ 2147483646 w 44"/>
              <a:gd name="T17" fmla="*/ 2147483646 h 89"/>
              <a:gd name="T18" fmla="*/ 2147483646 w 44"/>
              <a:gd name="T19" fmla="*/ 2147483646 h 89"/>
              <a:gd name="T20" fmla="*/ 2147483646 w 44"/>
              <a:gd name="T21" fmla="*/ 0 h 89"/>
              <a:gd name="T22" fmla="*/ 2147483646 w 44"/>
              <a:gd name="T23" fmla="*/ 2147483646 h 89"/>
              <a:gd name="T24" fmla="*/ 2147483646 w 44"/>
              <a:gd name="T25" fmla="*/ 2147483646 h 89"/>
              <a:gd name="T26" fmla="*/ 2147483646 w 44"/>
              <a:gd name="T27" fmla="*/ 2147483646 h 89"/>
              <a:gd name="T28" fmla="*/ 2147483646 w 44"/>
              <a:gd name="T29" fmla="*/ 2147483646 h 89"/>
              <a:gd name="T30" fmla="*/ 2147483646 w 44"/>
              <a:gd name="T31" fmla="*/ 2147483646 h 89"/>
              <a:gd name="T32" fmla="*/ 2147483646 w 44"/>
              <a:gd name="T33" fmla="*/ 2147483646 h 89"/>
              <a:gd name="T34" fmla="*/ 2147483646 w 44"/>
              <a:gd name="T35" fmla="*/ 2147483646 h 89"/>
              <a:gd name="T36" fmla="*/ 0 w 44"/>
              <a:gd name="T37" fmla="*/ 2147483646 h 89"/>
              <a:gd name="T38" fmla="*/ 0 w 44"/>
              <a:gd name="T39" fmla="*/ 2147483646 h 89"/>
              <a:gd name="T40" fmla="*/ 2147483646 w 44"/>
              <a:gd name="T41" fmla="*/ 2147483646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89"/>
              <a:gd name="T65" fmla="*/ 44 w 4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89">
                <a:moveTo>
                  <a:pt x="11" y="89"/>
                </a:moveTo>
                <a:lnTo>
                  <a:pt x="11" y="89"/>
                </a:lnTo>
                <a:lnTo>
                  <a:pt x="15" y="77"/>
                </a:lnTo>
                <a:lnTo>
                  <a:pt x="19" y="65"/>
                </a:lnTo>
                <a:lnTo>
                  <a:pt x="22" y="56"/>
                </a:lnTo>
                <a:lnTo>
                  <a:pt x="25" y="45"/>
                </a:lnTo>
                <a:lnTo>
                  <a:pt x="27" y="37"/>
                </a:lnTo>
                <a:lnTo>
                  <a:pt x="32" y="27"/>
                </a:lnTo>
                <a:lnTo>
                  <a:pt x="37" y="16"/>
                </a:lnTo>
                <a:lnTo>
                  <a:pt x="44" y="6"/>
                </a:lnTo>
                <a:lnTo>
                  <a:pt x="34" y="0"/>
                </a:lnTo>
                <a:lnTo>
                  <a:pt x="27" y="11"/>
                </a:lnTo>
                <a:lnTo>
                  <a:pt x="22" y="22"/>
                </a:lnTo>
                <a:lnTo>
                  <a:pt x="18" y="33"/>
                </a:lnTo>
                <a:lnTo>
                  <a:pt x="14" y="42"/>
                </a:lnTo>
                <a:lnTo>
                  <a:pt x="11" y="51"/>
                </a:lnTo>
                <a:lnTo>
                  <a:pt x="8" y="62"/>
                </a:lnTo>
                <a:lnTo>
                  <a:pt x="4" y="73"/>
                </a:lnTo>
                <a:lnTo>
                  <a:pt x="0" y="85"/>
                </a:lnTo>
                <a:lnTo>
                  <a:pt x="0" y="87"/>
                </a:lnTo>
                <a:lnTo>
                  <a:pt x="11" y="89"/>
                </a:lnTo>
                <a:close/>
              </a:path>
            </a:pathLst>
          </a:custGeom>
          <a:solidFill>
            <a:srgbClr val="EF9C9F"/>
          </a:solidFill>
          <a:ln w="9525">
            <a:solidFill>
              <a:schemeClr val="tx1"/>
            </a:solidFill>
            <a:round/>
            <a:headEnd/>
            <a:tailEnd/>
          </a:ln>
        </p:spPr>
        <p:txBody>
          <a:bodyPr/>
          <a:lstStyle/>
          <a:p>
            <a:endParaRPr lang="ja-JP" altLang="en-US"/>
          </a:p>
        </p:txBody>
      </p:sp>
      <p:sp>
        <p:nvSpPr>
          <p:cNvPr id="96269" name="Freeform 13"/>
          <p:cNvSpPr>
            <a:spLocks/>
          </p:cNvSpPr>
          <p:nvPr/>
        </p:nvSpPr>
        <p:spPr bwMode="auto">
          <a:xfrm>
            <a:off x="7156451" y="2934401"/>
            <a:ext cx="53975" cy="203200"/>
          </a:xfrm>
          <a:custGeom>
            <a:avLst/>
            <a:gdLst>
              <a:gd name="T0" fmla="*/ 2147483646 w 51"/>
              <a:gd name="T1" fmla="*/ 2147483646 h 193"/>
              <a:gd name="T2" fmla="*/ 2147483646 w 51"/>
              <a:gd name="T3" fmla="*/ 2147483646 h 193"/>
              <a:gd name="T4" fmla="*/ 2147483646 w 51"/>
              <a:gd name="T5" fmla="*/ 2147483646 h 193"/>
              <a:gd name="T6" fmla="*/ 2147483646 w 51"/>
              <a:gd name="T7" fmla="*/ 2147483646 h 193"/>
              <a:gd name="T8" fmla="*/ 2147483646 w 51"/>
              <a:gd name="T9" fmla="*/ 2147483646 h 193"/>
              <a:gd name="T10" fmla="*/ 2147483646 w 51"/>
              <a:gd name="T11" fmla="*/ 2147483646 h 193"/>
              <a:gd name="T12" fmla="*/ 2147483646 w 51"/>
              <a:gd name="T13" fmla="*/ 2147483646 h 193"/>
              <a:gd name="T14" fmla="*/ 2147483646 w 51"/>
              <a:gd name="T15" fmla="*/ 2147483646 h 193"/>
              <a:gd name="T16" fmla="*/ 2147483646 w 51"/>
              <a:gd name="T17" fmla="*/ 2147483646 h 193"/>
              <a:gd name="T18" fmla="*/ 2147483646 w 51"/>
              <a:gd name="T19" fmla="*/ 2147483646 h 193"/>
              <a:gd name="T20" fmla="*/ 2147483646 w 51"/>
              <a:gd name="T21" fmla="*/ 2147483646 h 193"/>
              <a:gd name="T22" fmla="*/ 2147483646 w 51"/>
              <a:gd name="T23" fmla="*/ 2147483646 h 193"/>
              <a:gd name="T24" fmla="*/ 2147483646 w 51"/>
              <a:gd name="T25" fmla="*/ 2147483646 h 193"/>
              <a:gd name="T26" fmla="*/ 2147483646 w 51"/>
              <a:gd name="T27" fmla="*/ 2147483646 h 193"/>
              <a:gd name="T28" fmla="*/ 2147483646 w 51"/>
              <a:gd name="T29" fmla="*/ 2147483646 h 193"/>
              <a:gd name="T30" fmla="*/ 2147483646 w 51"/>
              <a:gd name="T31" fmla="*/ 2147483646 h 193"/>
              <a:gd name="T32" fmla="*/ 2147483646 w 51"/>
              <a:gd name="T33" fmla="*/ 2147483646 h 193"/>
              <a:gd name="T34" fmla="*/ 2147483646 w 51"/>
              <a:gd name="T35" fmla="*/ 2147483646 h 193"/>
              <a:gd name="T36" fmla="*/ 2147483646 w 51"/>
              <a:gd name="T37" fmla="*/ 0 h 193"/>
              <a:gd name="T38" fmla="*/ 2147483646 w 51"/>
              <a:gd name="T39" fmla="*/ 2147483646 h 193"/>
              <a:gd name="T40" fmla="*/ 2147483646 w 51"/>
              <a:gd name="T41" fmla="*/ 2147483646 h 193"/>
              <a:gd name="T42" fmla="*/ 2147483646 w 51"/>
              <a:gd name="T43" fmla="*/ 2147483646 h 193"/>
              <a:gd name="T44" fmla="*/ 0 w 51"/>
              <a:gd name="T45" fmla="*/ 2147483646 h 193"/>
              <a:gd name="T46" fmla="*/ 0 w 51"/>
              <a:gd name="T47" fmla="*/ 2147483646 h 193"/>
              <a:gd name="T48" fmla="*/ 0 w 51"/>
              <a:gd name="T49" fmla="*/ 2147483646 h 193"/>
              <a:gd name="T50" fmla="*/ 2147483646 w 51"/>
              <a:gd name="T51" fmla="*/ 2147483646 h 193"/>
              <a:gd name="T52" fmla="*/ 2147483646 w 51"/>
              <a:gd name="T53" fmla="*/ 2147483646 h 193"/>
              <a:gd name="T54" fmla="*/ 2147483646 w 51"/>
              <a:gd name="T55" fmla="*/ 2147483646 h 193"/>
              <a:gd name="T56" fmla="*/ 2147483646 w 51"/>
              <a:gd name="T57" fmla="*/ 2147483646 h 193"/>
              <a:gd name="T58" fmla="*/ 2147483646 w 51"/>
              <a:gd name="T59" fmla="*/ 2147483646 h 193"/>
              <a:gd name="T60" fmla="*/ 2147483646 w 51"/>
              <a:gd name="T61" fmla="*/ 2147483646 h 193"/>
              <a:gd name="T62" fmla="*/ 2147483646 w 51"/>
              <a:gd name="T63" fmla="*/ 2147483646 h 193"/>
              <a:gd name="T64" fmla="*/ 2147483646 w 51"/>
              <a:gd name="T65" fmla="*/ 2147483646 h 193"/>
              <a:gd name="T66" fmla="*/ 2147483646 w 51"/>
              <a:gd name="T67" fmla="*/ 2147483646 h 193"/>
              <a:gd name="T68" fmla="*/ 2147483646 w 51"/>
              <a:gd name="T69" fmla="*/ 2147483646 h 193"/>
              <a:gd name="T70" fmla="*/ 2147483646 w 51"/>
              <a:gd name="T71" fmla="*/ 2147483646 h 193"/>
              <a:gd name="T72" fmla="*/ 2147483646 w 51"/>
              <a:gd name="T73" fmla="*/ 2147483646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93"/>
              <a:gd name="T113" fmla="*/ 51 w 51"/>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93">
                <a:moveTo>
                  <a:pt x="51" y="185"/>
                </a:moveTo>
                <a:lnTo>
                  <a:pt x="51" y="185"/>
                </a:lnTo>
                <a:lnTo>
                  <a:pt x="44" y="178"/>
                </a:lnTo>
                <a:lnTo>
                  <a:pt x="38" y="168"/>
                </a:lnTo>
                <a:lnTo>
                  <a:pt x="33" y="160"/>
                </a:lnTo>
                <a:lnTo>
                  <a:pt x="28" y="151"/>
                </a:lnTo>
                <a:lnTo>
                  <a:pt x="23" y="141"/>
                </a:lnTo>
                <a:lnTo>
                  <a:pt x="19" y="132"/>
                </a:lnTo>
                <a:lnTo>
                  <a:pt x="17" y="121"/>
                </a:lnTo>
                <a:lnTo>
                  <a:pt x="14" y="110"/>
                </a:lnTo>
                <a:lnTo>
                  <a:pt x="13" y="98"/>
                </a:lnTo>
                <a:lnTo>
                  <a:pt x="11" y="86"/>
                </a:lnTo>
                <a:lnTo>
                  <a:pt x="11" y="74"/>
                </a:lnTo>
                <a:lnTo>
                  <a:pt x="11" y="60"/>
                </a:lnTo>
                <a:lnTo>
                  <a:pt x="14" y="47"/>
                </a:lnTo>
                <a:lnTo>
                  <a:pt x="15" y="32"/>
                </a:lnTo>
                <a:lnTo>
                  <a:pt x="18" y="17"/>
                </a:lnTo>
                <a:lnTo>
                  <a:pt x="22" y="2"/>
                </a:lnTo>
                <a:lnTo>
                  <a:pt x="11" y="0"/>
                </a:lnTo>
                <a:lnTo>
                  <a:pt x="7" y="14"/>
                </a:lnTo>
                <a:lnTo>
                  <a:pt x="4" y="31"/>
                </a:lnTo>
                <a:lnTo>
                  <a:pt x="2" y="46"/>
                </a:lnTo>
                <a:lnTo>
                  <a:pt x="0" y="59"/>
                </a:lnTo>
                <a:lnTo>
                  <a:pt x="0" y="74"/>
                </a:lnTo>
                <a:lnTo>
                  <a:pt x="0" y="87"/>
                </a:lnTo>
                <a:lnTo>
                  <a:pt x="2" y="100"/>
                </a:lnTo>
                <a:lnTo>
                  <a:pt x="3" y="112"/>
                </a:lnTo>
                <a:lnTo>
                  <a:pt x="6" y="124"/>
                </a:lnTo>
                <a:lnTo>
                  <a:pt x="8" y="135"/>
                </a:lnTo>
                <a:lnTo>
                  <a:pt x="13" y="146"/>
                </a:lnTo>
                <a:lnTo>
                  <a:pt x="18" y="156"/>
                </a:lnTo>
                <a:lnTo>
                  <a:pt x="22" y="166"/>
                </a:lnTo>
                <a:lnTo>
                  <a:pt x="29" y="175"/>
                </a:lnTo>
                <a:lnTo>
                  <a:pt x="36" y="185"/>
                </a:lnTo>
                <a:lnTo>
                  <a:pt x="43" y="193"/>
                </a:lnTo>
                <a:lnTo>
                  <a:pt x="51" y="185"/>
                </a:lnTo>
                <a:close/>
              </a:path>
            </a:pathLst>
          </a:custGeom>
          <a:solidFill>
            <a:srgbClr val="EF9C9F"/>
          </a:solidFill>
          <a:ln w="9525">
            <a:solidFill>
              <a:schemeClr val="tx1"/>
            </a:solidFill>
            <a:round/>
            <a:headEnd/>
            <a:tailEnd/>
          </a:ln>
        </p:spPr>
        <p:txBody>
          <a:bodyPr/>
          <a:lstStyle/>
          <a:p>
            <a:endParaRPr lang="ja-JP" altLang="en-US"/>
          </a:p>
        </p:txBody>
      </p:sp>
      <p:sp>
        <p:nvSpPr>
          <p:cNvPr id="96270" name="Freeform 14"/>
          <p:cNvSpPr>
            <a:spLocks/>
          </p:cNvSpPr>
          <p:nvPr/>
        </p:nvSpPr>
        <p:spPr bwMode="auto">
          <a:xfrm>
            <a:off x="7200900" y="3129664"/>
            <a:ext cx="88900" cy="85725"/>
          </a:xfrm>
          <a:custGeom>
            <a:avLst/>
            <a:gdLst>
              <a:gd name="T0" fmla="*/ 2147483646 w 84"/>
              <a:gd name="T1" fmla="*/ 2147483646 h 83"/>
              <a:gd name="T2" fmla="*/ 2147483646 w 84"/>
              <a:gd name="T3" fmla="*/ 2147483646 h 83"/>
              <a:gd name="T4" fmla="*/ 2147483646 w 84"/>
              <a:gd name="T5" fmla="*/ 2147483646 h 83"/>
              <a:gd name="T6" fmla="*/ 2147483646 w 84"/>
              <a:gd name="T7" fmla="*/ 2147483646 h 83"/>
              <a:gd name="T8" fmla="*/ 2147483646 w 84"/>
              <a:gd name="T9" fmla="*/ 2147483646 h 83"/>
              <a:gd name="T10" fmla="*/ 2147483646 w 84"/>
              <a:gd name="T11" fmla="*/ 2147483646 h 83"/>
              <a:gd name="T12" fmla="*/ 2147483646 w 84"/>
              <a:gd name="T13" fmla="*/ 2147483646 h 83"/>
              <a:gd name="T14" fmla="*/ 2147483646 w 84"/>
              <a:gd name="T15" fmla="*/ 2147483646 h 83"/>
              <a:gd name="T16" fmla="*/ 2147483646 w 84"/>
              <a:gd name="T17" fmla="*/ 2147483646 h 83"/>
              <a:gd name="T18" fmla="*/ 2147483646 w 84"/>
              <a:gd name="T19" fmla="*/ 0 h 83"/>
              <a:gd name="T20" fmla="*/ 0 w 84"/>
              <a:gd name="T21" fmla="*/ 2147483646 h 83"/>
              <a:gd name="T22" fmla="*/ 2147483646 w 84"/>
              <a:gd name="T23" fmla="*/ 2147483646 h 83"/>
              <a:gd name="T24" fmla="*/ 2147483646 w 84"/>
              <a:gd name="T25" fmla="*/ 2147483646 h 83"/>
              <a:gd name="T26" fmla="*/ 2147483646 w 84"/>
              <a:gd name="T27" fmla="*/ 2147483646 h 83"/>
              <a:gd name="T28" fmla="*/ 2147483646 w 84"/>
              <a:gd name="T29" fmla="*/ 2147483646 h 83"/>
              <a:gd name="T30" fmla="*/ 2147483646 w 84"/>
              <a:gd name="T31" fmla="*/ 2147483646 h 83"/>
              <a:gd name="T32" fmla="*/ 2147483646 w 84"/>
              <a:gd name="T33" fmla="*/ 2147483646 h 83"/>
              <a:gd name="T34" fmla="*/ 2147483646 w 84"/>
              <a:gd name="T35" fmla="*/ 2147483646 h 83"/>
              <a:gd name="T36" fmla="*/ 2147483646 w 84"/>
              <a:gd name="T37" fmla="*/ 2147483646 h 83"/>
              <a:gd name="T38" fmla="*/ 2147483646 w 84"/>
              <a:gd name="T39" fmla="*/ 2147483646 h 83"/>
              <a:gd name="T40" fmla="*/ 2147483646 w 84"/>
              <a:gd name="T41" fmla="*/ 214748364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73"/>
                </a:moveTo>
                <a:lnTo>
                  <a:pt x="84" y="73"/>
                </a:lnTo>
                <a:lnTo>
                  <a:pt x="65" y="62"/>
                </a:lnTo>
                <a:lnTo>
                  <a:pt x="51" y="54"/>
                </a:lnTo>
                <a:lnTo>
                  <a:pt x="43" y="46"/>
                </a:lnTo>
                <a:lnTo>
                  <a:pt x="36" y="39"/>
                </a:lnTo>
                <a:lnTo>
                  <a:pt x="32" y="32"/>
                </a:lnTo>
                <a:lnTo>
                  <a:pt x="27" y="24"/>
                </a:lnTo>
                <a:lnTo>
                  <a:pt x="19" y="13"/>
                </a:lnTo>
                <a:lnTo>
                  <a:pt x="8" y="0"/>
                </a:lnTo>
                <a:lnTo>
                  <a:pt x="0" y="8"/>
                </a:lnTo>
                <a:lnTo>
                  <a:pt x="10" y="20"/>
                </a:lnTo>
                <a:lnTo>
                  <a:pt x="17" y="29"/>
                </a:lnTo>
                <a:lnTo>
                  <a:pt x="23" y="38"/>
                </a:lnTo>
                <a:lnTo>
                  <a:pt x="28" y="46"/>
                </a:lnTo>
                <a:lnTo>
                  <a:pt x="35" y="54"/>
                </a:lnTo>
                <a:lnTo>
                  <a:pt x="45" y="63"/>
                </a:lnTo>
                <a:lnTo>
                  <a:pt x="58" y="73"/>
                </a:lnTo>
                <a:lnTo>
                  <a:pt x="79" y="83"/>
                </a:lnTo>
                <a:lnTo>
                  <a:pt x="84" y="73"/>
                </a:lnTo>
                <a:close/>
              </a:path>
            </a:pathLst>
          </a:custGeom>
          <a:solidFill>
            <a:srgbClr val="EF9C9F"/>
          </a:solidFill>
          <a:ln w="9525">
            <a:solidFill>
              <a:schemeClr val="tx1"/>
            </a:solidFill>
            <a:round/>
            <a:headEnd/>
            <a:tailEnd/>
          </a:ln>
        </p:spPr>
        <p:txBody>
          <a:bodyPr/>
          <a:lstStyle/>
          <a:p>
            <a:endParaRPr lang="ja-JP" altLang="en-US"/>
          </a:p>
        </p:txBody>
      </p:sp>
      <p:sp>
        <p:nvSpPr>
          <p:cNvPr id="96271" name="Freeform 15"/>
          <p:cNvSpPr>
            <a:spLocks/>
          </p:cNvSpPr>
          <p:nvPr/>
        </p:nvSpPr>
        <p:spPr bwMode="auto">
          <a:xfrm>
            <a:off x="7285037" y="3205863"/>
            <a:ext cx="198438" cy="88900"/>
          </a:xfrm>
          <a:custGeom>
            <a:avLst/>
            <a:gdLst>
              <a:gd name="T0" fmla="*/ 2147483646 w 190"/>
              <a:gd name="T1" fmla="*/ 2147483646 h 85"/>
              <a:gd name="T2" fmla="*/ 2147483646 w 190"/>
              <a:gd name="T3" fmla="*/ 2147483646 h 85"/>
              <a:gd name="T4" fmla="*/ 2147483646 w 190"/>
              <a:gd name="T5" fmla="*/ 2147483646 h 85"/>
              <a:gd name="T6" fmla="*/ 2147483646 w 190"/>
              <a:gd name="T7" fmla="*/ 2147483646 h 85"/>
              <a:gd name="T8" fmla="*/ 2147483646 w 190"/>
              <a:gd name="T9" fmla="*/ 2147483646 h 85"/>
              <a:gd name="T10" fmla="*/ 2147483646 w 190"/>
              <a:gd name="T11" fmla="*/ 2147483646 h 85"/>
              <a:gd name="T12" fmla="*/ 2147483646 w 190"/>
              <a:gd name="T13" fmla="*/ 2147483646 h 85"/>
              <a:gd name="T14" fmla="*/ 2147483646 w 190"/>
              <a:gd name="T15" fmla="*/ 2147483646 h 85"/>
              <a:gd name="T16" fmla="*/ 2147483646 w 190"/>
              <a:gd name="T17" fmla="*/ 2147483646 h 85"/>
              <a:gd name="T18" fmla="*/ 2147483646 w 190"/>
              <a:gd name="T19" fmla="*/ 0 h 85"/>
              <a:gd name="T20" fmla="*/ 0 w 190"/>
              <a:gd name="T21" fmla="*/ 2147483646 h 85"/>
              <a:gd name="T22" fmla="*/ 2147483646 w 190"/>
              <a:gd name="T23" fmla="*/ 2147483646 h 85"/>
              <a:gd name="T24" fmla="*/ 2147483646 w 190"/>
              <a:gd name="T25" fmla="*/ 2147483646 h 85"/>
              <a:gd name="T26" fmla="*/ 2147483646 w 190"/>
              <a:gd name="T27" fmla="*/ 2147483646 h 85"/>
              <a:gd name="T28" fmla="*/ 2147483646 w 190"/>
              <a:gd name="T29" fmla="*/ 2147483646 h 85"/>
              <a:gd name="T30" fmla="*/ 2147483646 w 190"/>
              <a:gd name="T31" fmla="*/ 2147483646 h 85"/>
              <a:gd name="T32" fmla="*/ 2147483646 w 190"/>
              <a:gd name="T33" fmla="*/ 2147483646 h 85"/>
              <a:gd name="T34" fmla="*/ 2147483646 w 190"/>
              <a:gd name="T35" fmla="*/ 2147483646 h 85"/>
              <a:gd name="T36" fmla="*/ 2147483646 w 190"/>
              <a:gd name="T37" fmla="*/ 2147483646 h 85"/>
              <a:gd name="T38" fmla="*/ 2147483646 w 190"/>
              <a:gd name="T39" fmla="*/ 2147483646 h 85"/>
              <a:gd name="T40" fmla="*/ 2147483646 w 190"/>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85"/>
              <a:gd name="T65" fmla="*/ 190 w 190"/>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85">
                <a:moveTo>
                  <a:pt x="190" y="73"/>
                </a:moveTo>
                <a:lnTo>
                  <a:pt x="190" y="73"/>
                </a:lnTo>
                <a:lnTo>
                  <a:pt x="169" y="70"/>
                </a:lnTo>
                <a:lnTo>
                  <a:pt x="149" y="63"/>
                </a:lnTo>
                <a:lnTo>
                  <a:pt x="125" y="56"/>
                </a:lnTo>
                <a:lnTo>
                  <a:pt x="102" y="47"/>
                </a:lnTo>
                <a:lnTo>
                  <a:pt x="79" y="36"/>
                </a:lnTo>
                <a:lnTo>
                  <a:pt x="54" y="25"/>
                </a:lnTo>
                <a:lnTo>
                  <a:pt x="30" y="13"/>
                </a:lnTo>
                <a:lnTo>
                  <a:pt x="5" y="0"/>
                </a:lnTo>
                <a:lnTo>
                  <a:pt x="0" y="10"/>
                </a:lnTo>
                <a:lnTo>
                  <a:pt x="26" y="23"/>
                </a:lnTo>
                <a:lnTo>
                  <a:pt x="50" y="35"/>
                </a:lnTo>
                <a:lnTo>
                  <a:pt x="75" y="47"/>
                </a:lnTo>
                <a:lnTo>
                  <a:pt x="98" y="58"/>
                </a:lnTo>
                <a:lnTo>
                  <a:pt x="121" y="66"/>
                </a:lnTo>
                <a:lnTo>
                  <a:pt x="145" y="74"/>
                </a:lnTo>
                <a:lnTo>
                  <a:pt x="166" y="81"/>
                </a:lnTo>
                <a:lnTo>
                  <a:pt x="188" y="85"/>
                </a:lnTo>
                <a:lnTo>
                  <a:pt x="190" y="73"/>
                </a:lnTo>
                <a:close/>
              </a:path>
            </a:pathLst>
          </a:custGeom>
          <a:solidFill>
            <a:srgbClr val="EF9C9F"/>
          </a:solidFill>
          <a:ln w="9525">
            <a:solidFill>
              <a:schemeClr val="tx1"/>
            </a:solidFill>
            <a:round/>
            <a:headEnd/>
            <a:tailEnd/>
          </a:ln>
        </p:spPr>
        <p:txBody>
          <a:bodyPr/>
          <a:lstStyle/>
          <a:p>
            <a:endParaRPr lang="ja-JP" altLang="en-US"/>
          </a:p>
        </p:txBody>
      </p:sp>
      <p:sp>
        <p:nvSpPr>
          <p:cNvPr id="96272" name="Freeform 16"/>
          <p:cNvSpPr>
            <a:spLocks/>
          </p:cNvSpPr>
          <p:nvPr/>
        </p:nvSpPr>
        <p:spPr bwMode="auto">
          <a:xfrm>
            <a:off x="7481888" y="3282064"/>
            <a:ext cx="250825" cy="130175"/>
          </a:xfrm>
          <a:custGeom>
            <a:avLst/>
            <a:gdLst>
              <a:gd name="T0" fmla="*/ 2147483646 w 238"/>
              <a:gd name="T1" fmla="*/ 2147483646 h 124"/>
              <a:gd name="T2" fmla="*/ 2147483646 w 238"/>
              <a:gd name="T3" fmla="*/ 2147483646 h 124"/>
              <a:gd name="T4" fmla="*/ 2147483646 w 238"/>
              <a:gd name="T5" fmla="*/ 2147483646 h 124"/>
              <a:gd name="T6" fmla="*/ 2147483646 w 238"/>
              <a:gd name="T7" fmla="*/ 2147483646 h 124"/>
              <a:gd name="T8" fmla="*/ 2147483646 w 238"/>
              <a:gd name="T9" fmla="*/ 2147483646 h 124"/>
              <a:gd name="T10" fmla="*/ 2147483646 w 238"/>
              <a:gd name="T11" fmla="*/ 2147483646 h 124"/>
              <a:gd name="T12" fmla="*/ 2147483646 w 238"/>
              <a:gd name="T13" fmla="*/ 2147483646 h 124"/>
              <a:gd name="T14" fmla="*/ 2147483646 w 238"/>
              <a:gd name="T15" fmla="*/ 2147483646 h 124"/>
              <a:gd name="T16" fmla="*/ 2147483646 w 238"/>
              <a:gd name="T17" fmla="*/ 2147483646 h 124"/>
              <a:gd name="T18" fmla="*/ 2147483646 w 238"/>
              <a:gd name="T19" fmla="*/ 2147483646 h 124"/>
              <a:gd name="T20" fmla="*/ 2147483646 w 238"/>
              <a:gd name="T21" fmla="*/ 2147483646 h 124"/>
              <a:gd name="T22" fmla="*/ 2147483646 w 238"/>
              <a:gd name="T23" fmla="*/ 2147483646 h 124"/>
              <a:gd name="T24" fmla="*/ 2147483646 w 238"/>
              <a:gd name="T25" fmla="*/ 2147483646 h 124"/>
              <a:gd name="T26" fmla="*/ 2147483646 w 238"/>
              <a:gd name="T27" fmla="*/ 2147483646 h 124"/>
              <a:gd name="T28" fmla="*/ 2147483646 w 238"/>
              <a:gd name="T29" fmla="*/ 2147483646 h 124"/>
              <a:gd name="T30" fmla="*/ 2147483646 w 238"/>
              <a:gd name="T31" fmla="*/ 0 h 124"/>
              <a:gd name="T32" fmla="*/ 0 w 238"/>
              <a:gd name="T33" fmla="*/ 2147483646 h 124"/>
              <a:gd name="T34" fmla="*/ 2147483646 w 238"/>
              <a:gd name="T35" fmla="*/ 2147483646 h 124"/>
              <a:gd name="T36" fmla="*/ 2147483646 w 238"/>
              <a:gd name="T37" fmla="*/ 2147483646 h 124"/>
              <a:gd name="T38" fmla="*/ 2147483646 w 238"/>
              <a:gd name="T39" fmla="*/ 2147483646 h 124"/>
              <a:gd name="T40" fmla="*/ 2147483646 w 238"/>
              <a:gd name="T41" fmla="*/ 2147483646 h 124"/>
              <a:gd name="T42" fmla="*/ 2147483646 w 238"/>
              <a:gd name="T43" fmla="*/ 2147483646 h 124"/>
              <a:gd name="T44" fmla="*/ 2147483646 w 238"/>
              <a:gd name="T45" fmla="*/ 2147483646 h 124"/>
              <a:gd name="T46" fmla="*/ 2147483646 w 238"/>
              <a:gd name="T47" fmla="*/ 2147483646 h 124"/>
              <a:gd name="T48" fmla="*/ 2147483646 w 238"/>
              <a:gd name="T49" fmla="*/ 2147483646 h 124"/>
              <a:gd name="T50" fmla="*/ 2147483646 w 238"/>
              <a:gd name="T51" fmla="*/ 2147483646 h 124"/>
              <a:gd name="T52" fmla="*/ 2147483646 w 238"/>
              <a:gd name="T53" fmla="*/ 2147483646 h 124"/>
              <a:gd name="T54" fmla="*/ 2147483646 w 238"/>
              <a:gd name="T55" fmla="*/ 2147483646 h 124"/>
              <a:gd name="T56" fmla="*/ 2147483646 w 238"/>
              <a:gd name="T57" fmla="*/ 2147483646 h 124"/>
              <a:gd name="T58" fmla="*/ 2147483646 w 238"/>
              <a:gd name="T59" fmla="*/ 2147483646 h 124"/>
              <a:gd name="T60" fmla="*/ 2147483646 w 238"/>
              <a:gd name="T61" fmla="*/ 2147483646 h 124"/>
              <a:gd name="T62" fmla="*/ 2147483646 w 238"/>
              <a:gd name="T63" fmla="*/ 2147483646 h 124"/>
              <a:gd name="T64" fmla="*/ 2147483646 w 238"/>
              <a:gd name="T65" fmla="*/ 2147483646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124"/>
              <a:gd name="T101" fmla="*/ 238 w 238"/>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124">
                <a:moveTo>
                  <a:pt x="238" y="121"/>
                </a:moveTo>
                <a:lnTo>
                  <a:pt x="238" y="121"/>
                </a:lnTo>
                <a:lnTo>
                  <a:pt x="235" y="114"/>
                </a:lnTo>
                <a:lnTo>
                  <a:pt x="233" y="109"/>
                </a:lnTo>
                <a:lnTo>
                  <a:pt x="228" y="104"/>
                </a:lnTo>
                <a:lnTo>
                  <a:pt x="224" y="98"/>
                </a:lnTo>
                <a:lnTo>
                  <a:pt x="213" y="87"/>
                </a:lnTo>
                <a:lnTo>
                  <a:pt x="201" y="77"/>
                </a:lnTo>
                <a:lnTo>
                  <a:pt x="186" y="67"/>
                </a:lnTo>
                <a:lnTo>
                  <a:pt x="170" y="58"/>
                </a:lnTo>
                <a:lnTo>
                  <a:pt x="152" y="48"/>
                </a:lnTo>
                <a:lnTo>
                  <a:pt x="133" y="40"/>
                </a:lnTo>
                <a:lnTo>
                  <a:pt x="96" y="25"/>
                </a:lnTo>
                <a:lnTo>
                  <a:pt x="59" y="13"/>
                </a:lnTo>
                <a:lnTo>
                  <a:pt x="26" y="5"/>
                </a:lnTo>
                <a:lnTo>
                  <a:pt x="2" y="0"/>
                </a:lnTo>
                <a:lnTo>
                  <a:pt x="0" y="12"/>
                </a:lnTo>
                <a:lnTo>
                  <a:pt x="24" y="16"/>
                </a:lnTo>
                <a:lnTo>
                  <a:pt x="56" y="24"/>
                </a:lnTo>
                <a:lnTo>
                  <a:pt x="92" y="36"/>
                </a:lnTo>
                <a:lnTo>
                  <a:pt x="129" y="51"/>
                </a:lnTo>
                <a:lnTo>
                  <a:pt x="147" y="59"/>
                </a:lnTo>
                <a:lnTo>
                  <a:pt x="164" y="67"/>
                </a:lnTo>
                <a:lnTo>
                  <a:pt x="181" y="77"/>
                </a:lnTo>
                <a:lnTo>
                  <a:pt x="194" y="86"/>
                </a:lnTo>
                <a:lnTo>
                  <a:pt x="207" y="96"/>
                </a:lnTo>
                <a:lnTo>
                  <a:pt x="216" y="105"/>
                </a:lnTo>
                <a:lnTo>
                  <a:pt x="220" y="110"/>
                </a:lnTo>
                <a:lnTo>
                  <a:pt x="223" y="114"/>
                </a:lnTo>
                <a:lnTo>
                  <a:pt x="224" y="118"/>
                </a:lnTo>
                <a:lnTo>
                  <a:pt x="226" y="124"/>
                </a:lnTo>
                <a:lnTo>
                  <a:pt x="238" y="121"/>
                </a:lnTo>
                <a:close/>
              </a:path>
            </a:pathLst>
          </a:custGeom>
          <a:solidFill>
            <a:srgbClr val="EF9C9F"/>
          </a:solidFill>
          <a:ln w="9525">
            <a:solidFill>
              <a:schemeClr val="tx1"/>
            </a:solidFill>
            <a:round/>
            <a:headEnd/>
            <a:tailEnd/>
          </a:ln>
        </p:spPr>
        <p:txBody>
          <a:bodyPr/>
          <a:lstStyle/>
          <a:p>
            <a:endParaRPr lang="ja-JP" altLang="en-US"/>
          </a:p>
        </p:txBody>
      </p:sp>
      <p:sp>
        <p:nvSpPr>
          <p:cNvPr id="96273" name="Freeform 17"/>
          <p:cNvSpPr>
            <a:spLocks/>
          </p:cNvSpPr>
          <p:nvPr/>
        </p:nvSpPr>
        <p:spPr bwMode="auto">
          <a:xfrm>
            <a:off x="7720013" y="3409064"/>
            <a:ext cx="66675" cy="188913"/>
          </a:xfrm>
          <a:custGeom>
            <a:avLst/>
            <a:gdLst>
              <a:gd name="T0" fmla="*/ 2147483646 w 63"/>
              <a:gd name="T1" fmla="*/ 2147483646 h 179"/>
              <a:gd name="T2" fmla="*/ 2147483646 w 63"/>
              <a:gd name="T3" fmla="*/ 2147483646 h 179"/>
              <a:gd name="T4" fmla="*/ 2147483646 w 63"/>
              <a:gd name="T5" fmla="*/ 2147483646 h 179"/>
              <a:gd name="T6" fmla="*/ 2147483646 w 63"/>
              <a:gd name="T7" fmla="*/ 2147483646 h 179"/>
              <a:gd name="T8" fmla="*/ 2147483646 w 63"/>
              <a:gd name="T9" fmla="*/ 2147483646 h 179"/>
              <a:gd name="T10" fmla="*/ 2147483646 w 63"/>
              <a:gd name="T11" fmla="*/ 2147483646 h 179"/>
              <a:gd name="T12" fmla="*/ 2147483646 w 63"/>
              <a:gd name="T13" fmla="*/ 2147483646 h 179"/>
              <a:gd name="T14" fmla="*/ 2147483646 w 63"/>
              <a:gd name="T15" fmla="*/ 2147483646 h 179"/>
              <a:gd name="T16" fmla="*/ 2147483646 w 63"/>
              <a:gd name="T17" fmla="*/ 2147483646 h 179"/>
              <a:gd name="T18" fmla="*/ 2147483646 w 63"/>
              <a:gd name="T19" fmla="*/ 0 h 179"/>
              <a:gd name="T20" fmla="*/ 0 w 63"/>
              <a:gd name="T21" fmla="*/ 2147483646 h 179"/>
              <a:gd name="T22" fmla="*/ 2147483646 w 63"/>
              <a:gd name="T23" fmla="*/ 2147483646 h 179"/>
              <a:gd name="T24" fmla="*/ 2147483646 w 63"/>
              <a:gd name="T25" fmla="*/ 2147483646 h 179"/>
              <a:gd name="T26" fmla="*/ 2147483646 w 63"/>
              <a:gd name="T27" fmla="*/ 2147483646 h 179"/>
              <a:gd name="T28" fmla="*/ 2147483646 w 63"/>
              <a:gd name="T29" fmla="*/ 2147483646 h 179"/>
              <a:gd name="T30" fmla="*/ 2147483646 w 63"/>
              <a:gd name="T31" fmla="*/ 2147483646 h 179"/>
              <a:gd name="T32" fmla="*/ 2147483646 w 63"/>
              <a:gd name="T33" fmla="*/ 2147483646 h 179"/>
              <a:gd name="T34" fmla="*/ 2147483646 w 63"/>
              <a:gd name="T35" fmla="*/ 2147483646 h 179"/>
              <a:gd name="T36" fmla="*/ 2147483646 w 63"/>
              <a:gd name="T37" fmla="*/ 2147483646 h 179"/>
              <a:gd name="T38" fmla="*/ 2147483646 w 63"/>
              <a:gd name="T39" fmla="*/ 2147483646 h 179"/>
              <a:gd name="T40" fmla="*/ 2147483646 w 63"/>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9"/>
              <a:gd name="T65" fmla="*/ 63 w 63"/>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9">
                <a:moveTo>
                  <a:pt x="63" y="176"/>
                </a:moveTo>
                <a:lnTo>
                  <a:pt x="63" y="176"/>
                </a:lnTo>
                <a:lnTo>
                  <a:pt x="57" y="154"/>
                </a:lnTo>
                <a:lnTo>
                  <a:pt x="50" y="131"/>
                </a:lnTo>
                <a:lnTo>
                  <a:pt x="43" y="110"/>
                </a:lnTo>
                <a:lnTo>
                  <a:pt x="37" y="87"/>
                </a:lnTo>
                <a:lnTo>
                  <a:pt x="30" y="65"/>
                </a:lnTo>
                <a:lnTo>
                  <a:pt x="23" y="42"/>
                </a:lnTo>
                <a:lnTo>
                  <a:pt x="16" y="22"/>
                </a:lnTo>
                <a:lnTo>
                  <a:pt x="12" y="0"/>
                </a:lnTo>
                <a:lnTo>
                  <a:pt x="0" y="3"/>
                </a:lnTo>
                <a:lnTo>
                  <a:pt x="5" y="24"/>
                </a:lnTo>
                <a:lnTo>
                  <a:pt x="12" y="46"/>
                </a:lnTo>
                <a:lnTo>
                  <a:pt x="19" y="68"/>
                </a:lnTo>
                <a:lnTo>
                  <a:pt x="26" y="89"/>
                </a:lnTo>
                <a:lnTo>
                  <a:pt x="33" y="112"/>
                </a:lnTo>
                <a:lnTo>
                  <a:pt x="39" y="134"/>
                </a:lnTo>
                <a:lnTo>
                  <a:pt x="46" y="157"/>
                </a:lnTo>
                <a:lnTo>
                  <a:pt x="52" y="179"/>
                </a:lnTo>
                <a:lnTo>
                  <a:pt x="63" y="176"/>
                </a:lnTo>
                <a:close/>
              </a:path>
            </a:pathLst>
          </a:custGeom>
          <a:solidFill>
            <a:srgbClr val="EF9C9F"/>
          </a:solidFill>
          <a:ln w="9525">
            <a:solidFill>
              <a:schemeClr val="tx1"/>
            </a:solidFill>
            <a:round/>
            <a:headEnd/>
            <a:tailEnd/>
          </a:ln>
        </p:spPr>
        <p:txBody>
          <a:bodyPr/>
          <a:lstStyle/>
          <a:p>
            <a:endParaRPr lang="ja-JP" altLang="en-US"/>
          </a:p>
        </p:txBody>
      </p:sp>
      <p:sp>
        <p:nvSpPr>
          <p:cNvPr id="96274" name="Freeform 18"/>
          <p:cNvSpPr>
            <a:spLocks/>
          </p:cNvSpPr>
          <p:nvPr/>
        </p:nvSpPr>
        <p:spPr bwMode="auto">
          <a:xfrm>
            <a:off x="7773988" y="3594802"/>
            <a:ext cx="87313" cy="98425"/>
          </a:xfrm>
          <a:custGeom>
            <a:avLst/>
            <a:gdLst>
              <a:gd name="T0" fmla="*/ 2147483646 w 83"/>
              <a:gd name="T1" fmla="*/ 2147483646 h 94"/>
              <a:gd name="T2" fmla="*/ 2147483646 w 83"/>
              <a:gd name="T3" fmla="*/ 2147483646 h 94"/>
              <a:gd name="T4" fmla="*/ 2147483646 w 83"/>
              <a:gd name="T5" fmla="*/ 2147483646 h 94"/>
              <a:gd name="T6" fmla="*/ 2147483646 w 83"/>
              <a:gd name="T7" fmla="*/ 2147483646 h 94"/>
              <a:gd name="T8" fmla="*/ 2147483646 w 83"/>
              <a:gd name="T9" fmla="*/ 2147483646 h 94"/>
              <a:gd name="T10" fmla="*/ 2147483646 w 83"/>
              <a:gd name="T11" fmla="*/ 2147483646 h 94"/>
              <a:gd name="T12" fmla="*/ 2147483646 w 83"/>
              <a:gd name="T13" fmla="*/ 2147483646 h 94"/>
              <a:gd name="T14" fmla="*/ 2147483646 w 83"/>
              <a:gd name="T15" fmla="*/ 2147483646 h 94"/>
              <a:gd name="T16" fmla="*/ 2147483646 w 83"/>
              <a:gd name="T17" fmla="*/ 2147483646 h 94"/>
              <a:gd name="T18" fmla="*/ 2147483646 w 83"/>
              <a:gd name="T19" fmla="*/ 0 h 94"/>
              <a:gd name="T20" fmla="*/ 0 w 83"/>
              <a:gd name="T21" fmla="*/ 2147483646 h 94"/>
              <a:gd name="T22" fmla="*/ 2147483646 w 83"/>
              <a:gd name="T23" fmla="*/ 2147483646 h 94"/>
              <a:gd name="T24" fmla="*/ 2147483646 w 83"/>
              <a:gd name="T25" fmla="*/ 2147483646 h 94"/>
              <a:gd name="T26" fmla="*/ 2147483646 w 83"/>
              <a:gd name="T27" fmla="*/ 2147483646 h 94"/>
              <a:gd name="T28" fmla="*/ 2147483646 w 83"/>
              <a:gd name="T29" fmla="*/ 2147483646 h 94"/>
              <a:gd name="T30" fmla="*/ 2147483646 w 83"/>
              <a:gd name="T31" fmla="*/ 2147483646 h 94"/>
              <a:gd name="T32" fmla="*/ 2147483646 w 83"/>
              <a:gd name="T33" fmla="*/ 2147483646 h 94"/>
              <a:gd name="T34" fmla="*/ 2147483646 w 83"/>
              <a:gd name="T35" fmla="*/ 2147483646 h 94"/>
              <a:gd name="T36" fmla="*/ 2147483646 w 83"/>
              <a:gd name="T37" fmla="*/ 2147483646 h 94"/>
              <a:gd name="T38" fmla="*/ 2147483646 w 83"/>
              <a:gd name="T39" fmla="*/ 2147483646 h 94"/>
              <a:gd name="T40" fmla="*/ 2147483646 w 83"/>
              <a:gd name="T41" fmla="*/ 2147483646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94"/>
              <a:gd name="T65" fmla="*/ 83 w 83"/>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94">
                <a:moveTo>
                  <a:pt x="83" y="86"/>
                </a:moveTo>
                <a:lnTo>
                  <a:pt x="83" y="86"/>
                </a:lnTo>
                <a:lnTo>
                  <a:pt x="65" y="69"/>
                </a:lnTo>
                <a:lnTo>
                  <a:pt x="50" y="54"/>
                </a:lnTo>
                <a:lnTo>
                  <a:pt x="38" y="42"/>
                </a:lnTo>
                <a:lnTo>
                  <a:pt x="28" y="31"/>
                </a:lnTo>
                <a:lnTo>
                  <a:pt x="22" y="23"/>
                </a:lnTo>
                <a:lnTo>
                  <a:pt x="16" y="16"/>
                </a:lnTo>
                <a:lnTo>
                  <a:pt x="13" y="8"/>
                </a:lnTo>
                <a:lnTo>
                  <a:pt x="11" y="0"/>
                </a:lnTo>
                <a:lnTo>
                  <a:pt x="0" y="3"/>
                </a:lnTo>
                <a:lnTo>
                  <a:pt x="2" y="12"/>
                </a:lnTo>
                <a:lnTo>
                  <a:pt x="6" y="21"/>
                </a:lnTo>
                <a:lnTo>
                  <a:pt x="12" y="30"/>
                </a:lnTo>
                <a:lnTo>
                  <a:pt x="20" y="39"/>
                </a:lnTo>
                <a:lnTo>
                  <a:pt x="30" y="48"/>
                </a:lnTo>
                <a:lnTo>
                  <a:pt x="42" y="61"/>
                </a:lnTo>
                <a:lnTo>
                  <a:pt x="57" y="77"/>
                </a:lnTo>
                <a:lnTo>
                  <a:pt x="75" y="94"/>
                </a:lnTo>
                <a:lnTo>
                  <a:pt x="83" y="86"/>
                </a:lnTo>
                <a:close/>
              </a:path>
            </a:pathLst>
          </a:custGeom>
          <a:solidFill>
            <a:srgbClr val="EF9C9F"/>
          </a:solidFill>
          <a:ln w="9525">
            <a:solidFill>
              <a:schemeClr val="tx1"/>
            </a:solidFill>
            <a:round/>
            <a:headEnd/>
            <a:tailEnd/>
          </a:ln>
        </p:spPr>
        <p:txBody>
          <a:bodyPr/>
          <a:lstStyle/>
          <a:p>
            <a:endParaRPr lang="ja-JP" altLang="en-US"/>
          </a:p>
        </p:txBody>
      </p:sp>
      <p:sp>
        <p:nvSpPr>
          <p:cNvPr id="96275" name="Freeform 19"/>
          <p:cNvSpPr>
            <a:spLocks/>
          </p:cNvSpPr>
          <p:nvPr/>
        </p:nvSpPr>
        <p:spPr bwMode="auto">
          <a:xfrm>
            <a:off x="7853363" y="3685289"/>
            <a:ext cx="225425" cy="104775"/>
          </a:xfrm>
          <a:custGeom>
            <a:avLst/>
            <a:gdLst>
              <a:gd name="T0" fmla="*/ 2147483646 w 214"/>
              <a:gd name="T1" fmla="*/ 2147483646 h 100"/>
              <a:gd name="T2" fmla="*/ 2147483646 w 214"/>
              <a:gd name="T3" fmla="*/ 2147483646 h 100"/>
              <a:gd name="T4" fmla="*/ 2147483646 w 214"/>
              <a:gd name="T5" fmla="*/ 2147483646 h 100"/>
              <a:gd name="T6" fmla="*/ 2147483646 w 214"/>
              <a:gd name="T7" fmla="*/ 2147483646 h 100"/>
              <a:gd name="T8" fmla="*/ 2147483646 w 214"/>
              <a:gd name="T9" fmla="*/ 2147483646 h 100"/>
              <a:gd name="T10" fmla="*/ 2147483646 w 214"/>
              <a:gd name="T11" fmla="*/ 2147483646 h 100"/>
              <a:gd name="T12" fmla="*/ 2147483646 w 214"/>
              <a:gd name="T13" fmla="*/ 2147483646 h 100"/>
              <a:gd name="T14" fmla="*/ 2147483646 w 214"/>
              <a:gd name="T15" fmla="*/ 2147483646 h 100"/>
              <a:gd name="T16" fmla="*/ 2147483646 w 214"/>
              <a:gd name="T17" fmla="*/ 2147483646 h 100"/>
              <a:gd name="T18" fmla="*/ 2147483646 w 214"/>
              <a:gd name="T19" fmla="*/ 2147483646 h 100"/>
              <a:gd name="T20" fmla="*/ 2147483646 w 214"/>
              <a:gd name="T21" fmla="*/ 2147483646 h 100"/>
              <a:gd name="T22" fmla="*/ 2147483646 w 214"/>
              <a:gd name="T23" fmla="*/ 0 h 100"/>
              <a:gd name="T24" fmla="*/ 0 w 214"/>
              <a:gd name="T25" fmla="*/ 2147483646 h 100"/>
              <a:gd name="T26" fmla="*/ 2147483646 w 214"/>
              <a:gd name="T27" fmla="*/ 2147483646 h 100"/>
              <a:gd name="T28" fmla="*/ 2147483646 w 214"/>
              <a:gd name="T29" fmla="*/ 2147483646 h 100"/>
              <a:gd name="T30" fmla="*/ 2147483646 w 214"/>
              <a:gd name="T31" fmla="*/ 2147483646 h 100"/>
              <a:gd name="T32" fmla="*/ 2147483646 w 214"/>
              <a:gd name="T33" fmla="*/ 2147483646 h 100"/>
              <a:gd name="T34" fmla="*/ 2147483646 w 214"/>
              <a:gd name="T35" fmla="*/ 2147483646 h 100"/>
              <a:gd name="T36" fmla="*/ 2147483646 w 214"/>
              <a:gd name="T37" fmla="*/ 2147483646 h 100"/>
              <a:gd name="T38" fmla="*/ 2147483646 w 214"/>
              <a:gd name="T39" fmla="*/ 2147483646 h 100"/>
              <a:gd name="T40" fmla="*/ 2147483646 w 214"/>
              <a:gd name="T41" fmla="*/ 2147483646 h 100"/>
              <a:gd name="T42" fmla="*/ 2147483646 w 214"/>
              <a:gd name="T43" fmla="*/ 2147483646 h 100"/>
              <a:gd name="T44" fmla="*/ 2147483646 w 214"/>
              <a:gd name="T45" fmla="*/ 2147483646 h 100"/>
              <a:gd name="T46" fmla="*/ 2147483646 w 214"/>
              <a:gd name="T47" fmla="*/ 2147483646 h 100"/>
              <a:gd name="T48" fmla="*/ 2147483646 w 214"/>
              <a:gd name="T49" fmla="*/ 2147483646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
              <a:gd name="T76" fmla="*/ 0 h 100"/>
              <a:gd name="T77" fmla="*/ 214 w 214"/>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 h="100">
                <a:moveTo>
                  <a:pt x="214" y="89"/>
                </a:moveTo>
                <a:lnTo>
                  <a:pt x="214" y="89"/>
                </a:lnTo>
                <a:lnTo>
                  <a:pt x="199" y="87"/>
                </a:lnTo>
                <a:lnTo>
                  <a:pt x="184" y="83"/>
                </a:lnTo>
                <a:lnTo>
                  <a:pt x="168" y="77"/>
                </a:lnTo>
                <a:lnTo>
                  <a:pt x="151" y="72"/>
                </a:lnTo>
                <a:lnTo>
                  <a:pt x="119" y="60"/>
                </a:lnTo>
                <a:lnTo>
                  <a:pt x="89" y="46"/>
                </a:lnTo>
                <a:lnTo>
                  <a:pt x="60" y="33"/>
                </a:lnTo>
                <a:lnTo>
                  <a:pt x="35" y="19"/>
                </a:lnTo>
                <a:lnTo>
                  <a:pt x="18" y="8"/>
                </a:lnTo>
                <a:lnTo>
                  <a:pt x="8" y="0"/>
                </a:lnTo>
                <a:lnTo>
                  <a:pt x="0" y="8"/>
                </a:lnTo>
                <a:lnTo>
                  <a:pt x="12" y="18"/>
                </a:lnTo>
                <a:lnTo>
                  <a:pt x="30" y="29"/>
                </a:lnTo>
                <a:lnTo>
                  <a:pt x="54" y="42"/>
                </a:lnTo>
                <a:lnTo>
                  <a:pt x="83" y="56"/>
                </a:lnTo>
                <a:lnTo>
                  <a:pt x="115" y="71"/>
                </a:lnTo>
                <a:lnTo>
                  <a:pt x="147" y="83"/>
                </a:lnTo>
                <a:lnTo>
                  <a:pt x="165" y="88"/>
                </a:lnTo>
                <a:lnTo>
                  <a:pt x="182" y="93"/>
                </a:lnTo>
                <a:lnTo>
                  <a:pt x="197" y="98"/>
                </a:lnTo>
                <a:lnTo>
                  <a:pt x="213" y="100"/>
                </a:lnTo>
                <a:lnTo>
                  <a:pt x="214" y="89"/>
                </a:lnTo>
                <a:close/>
              </a:path>
            </a:pathLst>
          </a:custGeom>
          <a:solidFill>
            <a:srgbClr val="EF9C9F"/>
          </a:solidFill>
          <a:ln w="9525">
            <a:solidFill>
              <a:schemeClr val="tx1"/>
            </a:solidFill>
            <a:round/>
            <a:headEnd/>
            <a:tailEnd/>
          </a:ln>
        </p:spPr>
        <p:txBody>
          <a:bodyPr/>
          <a:lstStyle/>
          <a:p>
            <a:endParaRPr lang="ja-JP" altLang="en-US"/>
          </a:p>
        </p:txBody>
      </p:sp>
      <p:sp>
        <p:nvSpPr>
          <p:cNvPr id="96276" name="Freeform 20"/>
          <p:cNvSpPr>
            <a:spLocks/>
          </p:cNvSpPr>
          <p:nvPr/>
        </p:nvSpPr>
        <p:spPr bwMode="auto">
          <a:xfrm>
            <a:off x="8077200" y="3778951"/>
            <a:ext cx="234950" cy="50800"/>
          </a:xfrm>
          <a:custGeom>
            <a:avLst/>
            <a:gdLst>
              <a:gd name="T0" fmla="*/ 2147483646 w 223"/>
              <a:gd name="T1" fmla="*/ 2147483646 h 49"/>
              <a:gd name="T2" fmla="*/ 2147483646 w 223"/>
              <a:gd name="T3" fmla="*/ 2147483646 h 49"/>
              <a:gd name="T4" fmla="*/ 2147483646 w 223"/>
              <a:gd name="T5" fmla="*/ 2147483646 h 49"/>
              <a:gd name="T6" fmla="*/ 2147483646 w 223"/>
              <a:gd name="T7" fmla="*/ 2147483646 h 49"/>
              <a:gd name="T8" fmla="*/ 2147483646 w 223"/>
              <a:gd name="T9" fmla="*/ 2147483646 h 49"/>
              <a:gd name="T10" fmla="*/ 2147483646 w 223"/>
              <a:gd name="T11" fmla="*/ 2147483646 h 49"/>
              <a:gd name="T12" fmla="*/ 2147483646 w 223"/>
              <a:gd name="T13" fmla="*/ 2147483646 h 49"/>
              <a:gd name="T14" fmla="*/ 2147483646 w 223"/>
              <a:gd name="T15" fmla="*/ 2147483646 h 49"/>
              <a:gd name="T16" fmla="*/ 2147483646 w 223"/>
              <a:gd name="T17" fmla="*/ 2147483646 h 49"/>
              <a:gd name="T18" fmla="*/ 2147483646 w 223"/>
              <a:gd name="T19" fmla="*/ 0 h 49"/>
              <a:gd name="T20" fmla="*/ 0 w 223"/>
              <a:gd name="T21" fmla="*/ 2147483646 h 49"/>
              <a:gd name="T22" fmla="*/ 2147483646 w 223"/>
              <a:gd name="T23" fmla="*/ 2147483646 h 49"/>
              <a:gd name="T24" fmla="*/ 2147483646 w 223"/>
              <a:gd name="T25" fmla="*/ 2147483646 h 49"/>
              <a:gd name="T26" fmla="*/ 2147483646 w 223"/>
              <a:gd name="T27" fmla="*/ 2147483646 h 49"/>
              <a:gd name="T28" fmla="*/ 2147483646 w 223"/>
              <a:gd name="T29" fmla="*/ 2147483646 h 49"/>
              <a:gd name="T30" fmla="*/ 2147483646 w 223"/>
              <a:gd name="T31" fmla="*/ 2147483646 h 49"/>
              <a:gd name="T32" fmla="*/ 2147483646 w 223"/>
              <a:gd name="T33" fmla="*/ 2147483646 h 49"/>
              <a:gd name="T34" fmla="*/ 2147483646 w 223"/>
              <a:gd name="T35" fmla="*/ 2147483646 h 49"/>
              <a:gd name="T36" fmla="*/ 2147483646 w 223"/>
              <a:gd name="T37" fmla="*/ 2147483646 h 49"/>
              <a:gd name="T38" fmla="*/ 2147483646 w 223"/>
              <a:gd name="T39" fmla="*/ 2147483646 h 49"/>
              <a:gd name="T40" fmla="*/ 2147483646 w 223"/>
              <a:gd name="T41" fmla="*/ 214748364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3"/>
              <a:gd name="T64" fmla="*/ 0 h 49"/>
              <a:gd name="T65" fmla="*/ 223 w 22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3" h="49">
                <a:moveTo>
                  <a:pt x="223" y="37"/>
                </a:moveTo>
                <a:lnTo>
                  <a:pt x="223" y="37"/>
                </a:lnTo>
                <a:lnTo>
                  <a:pt x="202" y="33"/>
                </a:lnTo>
                <a:lnTo>
                  <a:pt x="179" y="29"/>
                </a:lnTo>
                <a:lnTo>
                  <a:pt x="152" y="23"/>
                </a:lnTo>
                <a:lnTo>
                  <a:pt x="123" y="19"/>
                </a:lnTo>
                <a:lnTo>
                  <a:pt x="93" y="14"/>
                </a:lnTo>
                <a:lnTo>
                  <a:pt x="61" y="10"/>
                </a:lnTo>
                <a:lnTo>
                  <a:pt x="31" y="4"/>
                </a:lnTo>
                <a:lnTo>
                  <a:pt x="1" y="0"/>
                </a:lnTo>
                <a:lnTo>
                  <a:pt x="0" y="11"/>
                </a:lnTo>
                <a:lnTo>
                  <a:pt x="29" y="15"/>
                </a:lnTo>
                <a:lnTo>
                  <a:pt x="60" y="21"/>
                </a:lnTo>
                <a:lnTo>
                  <a:pt x="91" y="25"/>
                </a:lnTo>
                <a:lnTo>
                  <a:pt x="122" y="30"/>
                </a:lnTo>
                <a:lnTo>
                  <a:pt x="150" y="34"/>
                </a:lnTo>
                <a:lnTo>
                  <a:pt x="176" y="40"/>
                </a:lnTo>
                <a:lnTo>
                  <a:pt x="199" y="44"/>
                </a:lnTo>
                <a:lnTo>
                  <a:pt x="220" y="49"/>
                </a:lnTo>
                <a:lnTo>
                  <a:pt x="223" y="37"/>
                </a:lnTo>
                <a:close/>
              </a:path>
            </a:pathLst>
          </a:custGeom>
          <a:solidFill>
            <a:srgbClr val="EF9C9F"/>
          </a:solidFill>
          <a:ln w="9525">
            <a:solidFill>
              <a:schemeClr val="tx1"/>
            </a:solidFill>
            <a:round/>
            <a:headEnd/>
            <a:tailEnd/>
          </a:ln>
        </p:spPr>
        <p:txBody>
          <a:bodyPr/>
          <a:lstStyle/>
          <a:p>
            <a:endParaRPr lang="ja-JP" altLang="en-US"/>
          </a:p>
        </p:txBody>
      </p:sp>
      <p:sp>
        <p:nvSpPr>
          <p:cNvPr id="96277" name="Freeform 21"/>
          <p:cNvSpPr>
            <a:spLocks/>
          </p:cNvSpPr>
          <p:nvPr/>
        </p:nvSpPr>
        <p:spPr bwMode="auto">
          <a:xfrm>
            <a:off x="8308976" y="3817051"/>
            <a:ext cx="211137" cy="112712"/>
          </a:xfrm>
          <a:custGeom>
            <a:avLst/>
            <a:gdLst>
              <a:gd name="T0" fmla="*/ 2147483646 w 201"/>
              <a:gd name="T1" fmla="*/ 2147483646 h 107"/>
              <a:gd name="T2" fmla="*/ 2147483646 w 201"/>
              <a:gd name="T3" fmla="*/ 2147483646 h 107"/>
              <a:gd name="T4" fmla="*/ 2147483646 w 201"/>
              <a:gd name="T5" fmla="*/ 2147483646 h 107"/>
              <a:gd name="T6" fmla="*/ 2147483646 w 201"/>
              <a:gd name="T7" fmla="*/ 2147483646 h 107"/>
              <a:gd name="T8" fmla="*/ 2147483646 w 201"/>
              <a:gd name="T9" fmla="*/ 2147483646 h 107"/>
              <a:gd name="T10" fmla="*/ 2147483646 w 201"/>
              <a:gd name="T11" fmla="*/ 2147483646 h 107"/>
              <a:gd name="T12" fmla="*/ 2147483646 w 201"/>
              <a:gd name="T13" fmla="*/ 2147483646 h 107"/>
              <a:gd name="T14" fmla="*/ 2147483646 w 201"/>
              <a:gd name="T15" fmla="*/ 2147483646 h 107"/>
              <a:gd name="T16" fmla="*/ 2147483646 w 201"/>
              <a:gd name="T17" fmla="*/ 2147483646 h 107"/>
              <a:gd name="T18" fmla="*/ 2147483646 w 201"/>
              <a:gd name="T19" fmla="*/ 2147483646 h 107"/>
              <a:gd name="T20" fmla="*/ 2147483646 w 201"/>
              <a:gd name="T21" fmla="*/ 2147483646 h 107"/>
              <a:gd name="T22" fmla="*/ 2147483646 w 201"/>
              <a:gd name="T23" fmla="*/ 2147483646 h 107"/>
              <a:gd name="T24" fmla="*/ 2147483646 w 201"/>
              <a:gd name="T25" fmla="*/ 2147483646 h 107"/>
              <a:gd name="T26" fmla="*/ 2147483646 w 201"/>
              <a:gd name="T27" fmla="*/ 0 h 107"/>
              <a:gd name="T28" fmla="*/ 0 w 201"/>
              <a:gd name="T29" fmla="*/ 2147483646 h 107"/>
              <a:gd name="T30" fmla="*/ 2147483646 w 201"/>
              <a:gd name="T31" fmla="*/ 2147483646 h 107"/>
              <a:gd name="T32" fmla="*/ 2147483646 w 201"/>
              <a:gd name="T33" fmla="*/ 2147483646 h 107"/>
              <a:gd name="T34" fmla="*/ 2147483646 w 201"/>
              <a:gd name="T35" fmla="*/ 2147483646 h 107"/>
              <a:gd name="T36" fmla="*/ 2147483646 w 201"/>
              <a:gd name="T37" fmla="*/ 2147483646 h 107"/>
              <a:gd name="T38" fmla="*/ 2147483646 w 201"/>
              <a:gd name="T39" fmla="*/ 2147483646 h 107"/>
              <a:gd name="T40" fmla="*/ 2147483646 w 201"/>
              <a:gd name="T41" fmla="*/ 2147483646 h 107"/>
              <a:gd name="T42" fmla="*/ 2147483646 w 201"/>
              <a:gd name="T43" fmla="*/ 2147483646 h 107"/>
              <a:gd name="T44" fmla="*/ 2147483646 w 201"/>
              <a:gd name="T45" fmla="*/ 2147483646 h 107"/>
              <a:gd name="T46" fmla="*/ 2147483646 w 201"/>
              <a:gd name="T47" fmla="*/ 2147483646 h 107"/>
              <a:gd name="T48" fmla="*/ 2147483646 w 201"/>
              <a:gd name="T49" fmla="*/ 2147483646 h 107"/>
              <a:gd name="T50" fmla="*/ 2147483646 w 201"/>
              <a:gd name="T51" fmla="*/ 2147483646 h 107"/>
              <a:gd name="T52" fmla="*/ 2147483646 w 201"/>
              <a:gd name="T53" fmla="*/ 2147483646 h 107"/>
              <a:gd name="T54" fmla="*/ 2147483646 w 201"/>
              <a:gd name="T55" fmla="*/ 2147483646 h 107"/>
              <a:gd name="T56" fmla="*/ 2147483646 w 201"/>
              <a:gd name="T57" fmla="*/ 2147483646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07"/>
              <a:gd name="T89" fmla="*/ 201 w 201"/>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07">
                <a:moveTo>
                  <a:pt x="201" y="100"/>
                </a:moveTo>
                <a:lnTo>
                  <a:pt x="201" y="100"/>
                </a:lnTo>
                <a:lnTo>
                  <a:pt x="188" y="84"/>
                </a:lnTo>
                <a:lnTo>
                  <a:pt x="175" y="70"/>
                </a:lnTo>
                <a:lnTo>
                  <a:pt x="161" y="58"/>
                </a:lnTo>
                <a:lnTo>
                  <a:pt x="149" y="49"/>
                </a:lnTo>
                <a:lnTo>
                  <a:pt x="135" y="39"/>
                </a:lnTo>
                <a:lnTo>
                  <a:pt x="121" y="32"/>
                </a:lnTo>
                <a:lnTo>
                  <a:pt x="108" y="26"/>
                </a:lnTo>
                <a:lnTo>
                  <a:pt x="94" y="22"/>
                </a:lnTo>
                <a:lnTo>
                  <a:pt x="68" y="13"/>
                </a:lnTo>
                <a:lnTo>
                  <a:pt x="44" y="8"/>
                </a:lnTo>
                <a:lnTo>
                  <a:pt x="22" y="4"/>
                </a:lnTo>
                <a:lnTo>
                  <a:pt x="3" y="0"/>
                </a:lnTo>
                <a:lnTo>
                  <a:pt x="0" y="12"/>
                </a:lnTo>
                <a:lnTo>
                  <a:pt x="19" y="16"/>
                </a:lnTo>
                <a:lnTo>
                  <a:pt x="41" y="20"/>
                </a:lnTo>
                <a:lnTo>
                  <a:pt x="65" y="24"/>
                </a:lnTo>
                <a:lnTo>
                  <a:pt x="90" y="32"/>
                </a:lnTo>
                <a:lnTo>
                  <a:pt x="102" y="36"/>
                </a:lnTo>
                <a:lnTo>
                  <a:pt x="116" y="42"/>
                </a:lnTo>
                <a:lnTo>
                  <a:pt x="128" y="50"/>
                </a:lnTo>
                <a:lnTo>
                  <a:pt x="142" y="58"/>
                </a:lnTo>
                <a:lnTo>
                  <a:pt x="154" y="67"/>
                </a:lnTo>
                <a:lnTo>
                  <a:pt x="167" y="78"/>
                </a:lnTo>
                <a:lnTo>
                  <a:pt x="180" y="92"/>
                </a:lnTo>
                <a:lnTo>
                  <a:pt x="191" y="107"/>
                </a:lnTo>
                <a:lnTo>
                  <a:pt x="201" y="100"/>
                </a:lnTo>
                <a:close/>
              </a:path>
            </a:pathLst>
          </a:custGeom>
          <a:solidFill>
            <a:srgbClr val="EF9C9F"/>
          </a:solidFill>
          <a:ln w="9525">
            <a:solidFill>
              <a:schemeClr val="tx1"/>
            </a:solidFill>
            <a:round/>
            <a:headEnd/>
            <a:tailEnd/>
          </a:ln>
        </p:spPr>
        <p:txBody>
          <a:bodyPr/>
          <a:lstStyle/>
          <a:p>
            <a:endParaRPr lang="ja-JP" altLang="en-US"/>
          </a:p>
        </p:txBody>
      </p:sp>
      <p:sp>
        <p:nvSpPr>
          <p:cNvPr id="96278" name="Freeform 22"/>
          <p:cNvSpPr>
            <a:spLocks/>
          </p:cNvSpPr>
          <p:nvPr/>
        </p:nvSpPr>
        <p:spPr bwMode="auto">
          <a:xfrm>
            <a:off x="8509000" y="3921826"/>
            <a:ext cx="74612" cy="292100"/>
          </a:xfrm>
          <a:custGeom>
            <a:avLst/>
            <a:gdLst>
              <a:gd name="T0" fmla="*/ 2147483646 w 71"/>
              <a:gd name="T1" fmla="*/ 2147483646 h 277"/>
              <a:gd name="T2" fmla="*/ 2147483646 w 71"/>
              <a:gd name="T3" fmla="*/ 2147483646 h 277"/>
              <a:gd name="T4" fmla="*/ 2147483646 w 71"/>
              <a:gd name="T5" fmla="*/ 2147483646 h 277"/>
              <a:gd name="T6" fmla="*/ 2147483646 w 71"/>
              <a:gd name="T7" fmla="*/ 2147483646 h 277"/>
              <a:gd name="T8" fmla="*/ 2147483646 w 71"/>
              <a:gd name="T9" fmla="*/ 2147483646 h 277"/>
              <a:gd name="T10" fmla="*/ 2147483646 w 71"/>
              <a:gd name="T11" fmla="*/ 2147483646 h 277"/>
              <a:gd name="T12" fmla="*/ 2147483646 w 71"/>
              <a:gd name="T13" fmla="*/ 2147483646 h 277"/>
              <a:gd name="T14" fmla="*/ 2147483646 w 71"/>
              <a:gd name="T15" fmla="*/ 2147483646 h 277"/>
              <a:gd name="T16" fmla="*/ 2147483646 w 71"/>
              <a:gd name="T17" fmla="*/ 2147483646 h 277"/>
              <a:gd name="T18" fmla="*/ 2147483646 w 71"/>
              <a:gd name="T19" fmla="*/ 2147483646 h 277"/>
              <a:gd name="T20" fmla="*/ 2147483646 w 71"/>
              <a:gd name="T21" fmla="*/ 2147483646 h 277"/>
              <a:gd name="T22" fmla="*/ 2147483646 w 71"/>
              <a:gd name="T23" fmla="*/ 2147483646 h 277"/>
              <a:gd name="T24" fmla="*/ 2147483646 w 71"/>
              <a:gd name="T25" fmla="*/ 2147483646 h 277"/>
              <a:gd name="T26" fmla="*/ 2147483646 w 71"/>
              <a:gd name="T27" fmla="*/ 0 h 277"/>
              <a:gd name="T28" fmla="*/ 0 w 71"/>
              <a:gd name="T29" fmla="*/ 2147483646 h 277"/>
              <a:gd name="T30" fmla="*/ 2147483646 w 71"/>
              <a:gd name="T31" fmla="*/ 2147483646 h 277"/>
              <a:gd name="T32" fmla="*/ 2147483646 w 71"/>
              <a:gd name="T33" fmla="*/ 2147483646 h 277"/>
              <a:gd name="T34" fmla="*/ 2147483646 w 71"/>
              <a:gd name="T35" fmla="*/ 2147483646 h 277"/>
              <a:gd name="T36" fmla="*/ 2147483646 w 71"/>
              <a:gd name="T37" fmla="*/ 2147483646 h 277"/>
              <a:gd name="T38" fmla="*/ 2147483646 w 71"/>
              <a:gd name="T39" fmla="*/ 2147483646 h 277"/>
              <a:gd name="T40" fmla="*/ 2147483646 w 71"/>
              <a:gd name="T41" fmla="*/ 2147483646 h 277"/>
              <a:gd name="T42" fmla="*/ 2147483646 w 71"/>
              <a:gd name="T43" fmla="*/ 2147483646 h 277"/>
              <a:gd name="T44" fmla="*/ 2147483646 w 71"/>
              <a:gd name="T45" fmla="*/ 2147483646 h 277"/>
              <a:gd name="T46" fmla="*/ 2147483646 w 71"/>
              <a:gd name="T47" fmla="*/ 2147483646 h 277"/>
              <a:gd name="T48" fmla="*/ 2147483646 w 71"/>
              <a:gd name="T49" fmla="*/ 2147483646 h 277"/>
              <a:gd name="T50" fmla="*/ 2147483646 w 71"/>
              <a:gd name="T51" fmla="*/ 2147483646 h 277"/>
              <a:gd name="T52" fmla="*/ 2147483646 w 71"/>
              <a:gd name="T53" fmla="*/ 2147483646 h 277"/>
              <a:gd name="T54" fmla="*/ 2147483646 w 71"/>
              <a:gd name="T55" fmla="*/ 2147483646 h 277"/>
              <a:gd name="T56" fmla="*/ 2147483646 w 71"/>
              <a:gd name="T57" fmla="*/ 2147483646 h 2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277"/>
              <a:gd name="T89" fmla="*/ 71 w 71"/>
              <a:gd name="T90" fmla="*/ 277 h 2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277">
                <a:moveTo>
                  <a:pt x="70" y="277"/>
                </a:moveTo>
                <a:lnTo>
                  <a:pt x="70" y="277"/>
                </a:lnTo>
                <a:lnTo>
                  <a:pt x="71" y="259"/>
                </a:lnTo>
                <a:lnTo>
                  <a:pt x="71" y="232"/>
                </a:lnTo>
                <a:lnTo>
                  <a:pt x="70" y="198"/>
                </a:lnTo>
                <a:lnTo>
                  <a:pt x="66" y="161"/>
                </a:lnTo>
                <a:lnTo>
                  <a:pt x="63" y="139"/>
                </a:lnTo>
                <a:lnTo>
                  <a:pt x="59" y="119"/>
                </a:lnTo>
                <a:lnTo>
                  <a:pt x="53" y="97"/>
                </a:lnTo>
                <a:lnTo>
                  <a:pt x="48" y="76"/>
                </a:lnTo>
                <a:lnTo>
                  <a:pt x="40" y="55"/>
                </a:lnTo>
                <a:lnTo>
                  <a:pt x="32" y="35"/>
                </a:lnTo>
                <a:lnTo>
                  <a:pt x="22" y="17"/>
                </a:lnTo>
                <a:lnTo>
                  <a:pt x="10" y="0"/>
                </a:lnTo>
                <a:lnTo>
                  <a:pt x="0" y="7"/>
                </a:lnTo>
                <a:lnTo>
                  <a:pt x="12" y="23"/>
                </a:lnTo>
                <a:lnTo>
                  <a:pt x="22" y="40"/>
                </a:lnTo>
                <a:lnTo>
                  <a:pt x="30" y="59"/>
                </a:lnTo>
                <a:lnTo>
                  <a:pt x="37" y="80"/>
                </a:lnTo>
                <a:lnTo>
                  <a:pt x="42" y="100"/>
                </a:lnTo>
                <a:lnTo>
                  <a:pt x="48" y="120"/>
                </a:lnTo>
                <a:lnTo>
                  <a:pt x="52" y="142"/>
                </a:lnTo>
                <a:lnTo>
                  <a:pt x="55" y="161"/>
                </a:lnTo>
                <a:lnTo>
                  <a:pt x="58" y="200"/>
                </a:lnTo>
                <a:lnTo>
                  <a:pt x="59" y="234"/>
                </a:lnTo>
                <a:lnTo>
                  <a:pt x="60" y="259"/>
                </a:lnTo>
                <a:lnTo>
                  <a:pt x="59" y="275"/>
                </a:lnTo>
                <a:lnTo>
                  <a:pt x="70" y="277"/>
                </a:lnTo>
                <a:close/>
              </a:path>
            </a:pathLst>
          </a:custGeom>
          <a:solidFill>
            <a:srgbClr val="EF9C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279" name="Freeform 23"/>
          <p:cNvSpPr>
            <a:spLocks/>
          </p:cNvSpPr>
          <p:nvPr/>
        </p:nvSpPr>
        <p:spPr bwMode="auto">
          <a:xfrm>
            <a:off x="8485187" y="4210752"/>
            <a:ext cx="96838" cy="384175"/>
          </a:xfrm>
          <a:custGeom>
            <a:avLst/>
            <a:gdLst>
              <a:gd name="T0" fmla="*/ 2147483646 w 93"/>
              <a:gd name="T1" fmla="*/ 2147483646 h 365"/>
              <a:gd name="T2" fmla="*/ 2147483646 w 93"/>
              <a:gd name="T3" fmla="*/ 2147483646 h 365"/>
              <a:gd name="T4" fmla="*/ 2147483646 w 93"/>
              <a:gd name="T5" fmla="*/ 2147483646 h 365"/>
              <a:gd name="T6" fmla="*/ 2147483646 w 93"/>
              <a:gd name="T7" fmla="*/ 2147483646 h 365"/>
              <a:gd name="T8" fmla="*/ 2147483646 w 93"/>
              <a:gd name="T9" fmla="*/ 2147483646 h 365"/>
              <a:gd name="T10" fmla="*/ 2147483646 w 93"/>
              <a:gd name="T11" fmla="*/ 2147483646 h 365"/>
              <a:gd name="T12" fmla="*/ 2147483646 w 93"/>
              <a:gd name="T13" fmla="*/ 2147483646 h 365"/>
              <a:gd name="T14" fmla="*/ 2147483646 w 93"/>
              <a:gd name="T15" fmla="*/ 2147483646 h 365"/>
              <a:gd name="T16" fmla="*/ 2147483646 w 93"/>
              <a:gd name="T17" fmla="*/ 2147483646 h 365"/>
              <a:gd name="T18" fmla="*/ 2147483646 w 93"/>
              <a:gd name="T19" fmla="*/ 2147483646 h 365"/>
              <a:gd name="T20" fmla="*/ 2147483646 w 93"/>
              <a:gd name="T21" fmla="*/ 0 h 365"/>
              <a:gd name="T22" fmla="*/ 2147483646 w 93"/>
              <a:gd name="T23" fmla="*/ 2147483646 h 365"/>
              <a:gd name="T24" fmla="*/ 2147483646 w 93"/>
              <a:gd name="T25" fmla="*/ 2147483646 h 365"/>
              <a:gd name="T26" fmla="*/ 2147483646 w 93"/>
              <a:gd name="T27" fmla="*/ 2147483646 h 365"/>
              <a:gd name="T28" fmla="*/ 2147483646 w 93"/>
              <a:gd name="T29" fmla="*/ 2147483646 h 365"/>
              <a:gd name="T30" fmla="*/ 2147483646 w 93"/>
              <a:gd name="T31" fmla="*/ 2147483646 h 365"/>
              <a:gd name="T32" fmla="*/ 2147483646 w 93"/>
              <a:gd name="T33" fmla="*/ 2147483646 h 365"/>
              <a:gd name="T34" fmla="*/ 2147483646 w 93"/>
              <a:gd name="T35" fmla="*/ 2147483646 h 365"/>
              <a:gd name="T36" fmla="*/ 0 w 93"/>
              <a:gd name="T37" fmla="*/ 2147483646 h 365"/>
              <a:gd name="T38" fmla="*/ 0 w 93"/>
              <a:gd name="T39" fmla="*/ 2147483646 h 365"/>
              <a:gd name="T40" fmla="*/ 2147483646 w 93"/>
              <a:gd name="T41" fmla="*/ 2147483646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365"/>
              <a:gd name="T65" fmla="*/ 93 w 93"/>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365">
                <a:moveTo>
                  <a:pt x="11" y="365"/>
                </a:moveTo>
                <a:lnTo>
                  <a:pt x="11" y="365"/>
                </a:lnTo>
                <a:lnTo>
                  <a:pt x="18" y="338"/>
                </a:lnTo>
                <a:lnTo>
                  <a:pt x="30" y="294"/>
                </a:lnTo>
                <a:lnTo>
                  <a:pt x="42" y="238"/>
                </a:lnTo>
                <a:lnTo>
                  <a:pt x="57" y="179"/>
                </a:lnTo>
                <a:lnTo>
                  <a:pt x="71" y="119"/>
                </a:lnTo>
                <a:lnTo>
                  <a:pt x="82" y="65"/>
                </a:lnTo>
                <a:lnTo>
                  <a:pt x="90" y="25"/>
                </a:lnTo>
                <a:lnTo>
                  <a:pt x="93" y="2"/>
                </a:lnTo>
                <a:lnTo>
                  <a:pt x="82" y="0"/>
                </a:lnTo>
                <a:lnTo>
                  <a:pt x="79" y="23"/>
                </a:lnTo>
                <a:lnTo>
                  <a:pt x="71" y="64"/>
                </a:lnTo>
                <a:lnTo>
                  <a:pt x="59" y="117"/>
                </a:lnTo>
                <a:lnTo>
                  <a:pt x="46" y="176"/>
                </a:lnTo>
                <a:lnTo>
                  <a:pt x="31" y="236"/>
                </a:lnTo>
                <a:lnTo>
                  <a:pt x="19" y="291"/>
                </a:lnTo>
                <a:lnTo>
                  <a:pt x="7" y="334"/>
                </a:lnTo>
                <a:lnTo>
                  <a:pt x="0" y="361"/>
                </a:lnTo>
                <a:lnTo>
                  <a:pt x="11" y="365"/>
                </a:lnTo>
                <a:close/>
              </a:path>
            </a:pathLst>
          </a:custGeom>
          <a:solidFill>
            <a:srgbClr val="EF9C9F"/>
          </a:solidFill>
          <a:ln w="9525">
            <a:solidFill>
              <a:schemeClr val="tx1"/>
            </a:solidFill>
            <a:round/>
            <a:headEnd/>
            <a:tailEnd/>
          </a:ln>
        </p:spPr>
        <p:txBody>
          <a:bodyPr/>
          <a:lstStyle/>
          <a:p>
            <a:endParaRPr lang="ja-JP" altLang="en-US"/>
          </a:p>
        </p:txBody>
      </p:sp>
      <p:sp>
        <p:nvSpPr>
          <p:cNvPr id="96280" name="Freeform 24"/>
          <p:cNvSpPr>
            <a:spLocks/>
          </p:cNvSpPr>
          <p:nvPr/>
        </p:nvSpPr>
        <p:spPr bwMode="auto">
          <a:xfrm>
            <a:off x="8391526" y="4590164"/>
            <a:ext cx="104775" cy="258763"/>
          </a:xfrm>
          <a:custGeom>
            <a:avLst/>
            <a:gdLst>
              <a:gd name="T0" fmla="*/ 2147483646 w 100"/>
              <a:gd name="T1" fmla="*/ 2147483646 h 246"/>
              <a:gd name="T2" fmla="*/ 2147483646 w 100"/>
              <a:gd name="T3" fmla="*/ 2147483646 h 246"/>
              <a:gd name="T4" fmla="*/ 2147483646 w 100"/>
              <a:gd name="T5" fmla="*/ 2147483646 h 246"/>
              <a:gd name="T6" fmla="*/ 2147483646 w 100"/>
              <a:gd name="T7" fmla="*/ 2147483646 h 246"/>
              <a:gd name="T8" fmla="*/ 2147483646 w 100"/>
              <a:gd name="T9" fmla="*/ 2147483646 h 246"/>
              <a:gd name="T10" fmla="*/ 2147483646 w 100"/>
              <a:gd name="T11" fmla="*/ 2147483646 h 246"/>
              <a:gd name="T12" fmla="*/ 2147483646 w 100"/>
              <a:gd name="T13" fmla="*/ 2147483646 h 246"/>
              <a:gd name="T14" fmla="*/ 2147483646 w 100"/>
              <a:gd name="T15" fmla="*/ 2147483646 h 246"/>
              <a:gd name="T16" fmla="*/ 2147483646 w 100"/>
              <a:gd name="T17" fmla="*/ 2147483646 h 246"/>
              <a:gd name="T18" fmla="*/ 2147483646 w 100"/>
              <a:gd name="T19" fmla="*/ 2147483646 h 246"/>
              <a:gd name="T20" fmla="*/ 2147483646 w 100"/>
              <a:gd name="T21" fmla="*/ 0 h 246"/>
              <a:gd name="T22" fmla="*/ 2147483646 w 100"/>
              <a:gd name="T23" fmla="*/ 2147483646 h 246"/>
              <a:gd name="T24" fmla="*/ 2147483646 w 100"/>
              <a:gd name="T25" fmla="*/ 2147483646 h 246"/>
              <a:gd name="T26" fmla="*/ 2147483646 w 100"/>
              <a:gd name="T27" fmla="*/ 2147483646 h 246"/>
              <a:gd name="T28" fmla="*/ 2147483646 w 100"/>
              <a:gd name="T29" fmla="*/ 2147483646 h 246"/>
              <a:gd name="T30" fmla="*/ 2147483646 w 100"/>
              <a:gd name="T31" fmla="*/ 2147483646 h 246"/>
              <a:gd name="T32" fmla="*/ 2147483646 w 100"/>
              <a:gd name="T33" fmla="*/ 2147483646 h 246"/>
              <a:gd name="T34" fmla="*/ 2147483646 w 100"/>
              <a:gd name="T35" fmla="*/ 2147483646 h 246"/>
              <a:gd name="T36" fmla="*/ 0 w 100"/>
              <a:gd name="T37" fmla="*/ 2147483646 h 246"/>
              <a:gd name="T38" fmla="*/ 0 w 100"/>
              <a:gd name="T39" fmla="*/ 2147483646 h 246"/>
              <a:gd name="T40" fmla="*/ 2147483646 w 100"/>
              <a:gd name="T41" fmla="*/ 2147483646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46"/>
              <a:gd name="T65" fmla="*/ 100 w 10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46">
                <a:moveTo>
                  <a:pt x="10" y="246"/>
                </a:moveTo>
                <a:lnTo>
                  <a:pt x="10" y="246"/>
                </a:lnTo>
                <a:lnTo>
                  <a:pt x="18" y="227"/>
                </a:lnTo>
                <a:lnTo>
                  <a:pt x="29" y="199"/>
                </a:lnTo>
                <a:lnTo>
                  <a:pt x="41" y="165"/>
                </a:lnTo>
                <a:lnTo>
                  <a:pt x="55" y="129"/>
                </a:lnTo>
                <a:lnTo>
                  <a:pt x="68" y="91"/>
                </a:lnTo>
                <a:lnTo>
                  <a:pt x="81" y="56"/>
                </a:lnTo>
                <a:lnTo>
                  <a:pt x="92" y="26"/>
                </a:lnTo>
                <a:lnTo>
                  <a:pt x="100" y="4"/>
                </a:lnTo>
                <a:lnTo>
                  <a:pt x="89" y="0"/>
                </a:lnTo>
                <a:lnTo>
                  <a:pt x="81" y="22"/>
                </a:lnTo>
                <a:lnTo>
                  <a:pt x="71" y="51"/>
                </a:lnTo>
                <a:lnTo>
                  <a:pt x="57" y="87"/>
                </a:lnTo>
                <a:lnTo>
                  <a:pt x="44" y="124"/>
                </a:lnTo>
                <a:lnTo>
                  <a:pt x="30" y="161"/>
                </a:lnTo>
                <a:lnTo>
                  <a:pt x="18" y="196"/>
                </a:lnTo>
                <a:lnTo>
                  <a:pt x="7" y="223"/>
                </a:lnTo>
                <a:lnTo>
                  <a:pt x="0" y="242"/>
                </a:lnTo>
                <a:lnTo>
                  <a:pt x="10" y="246"/>
                </a:lnTo>
                <a:close/>
              </a:path>
            </a:pathLst>
          </a:custGeom>
          <a:solidFill>
            <a:srgbClr val="EF9C9F"/>
          </a:solidFill>
          <a:ln w="9525">
            <a:solidFill>
              <a:schemeClr val="tx1"/>
            </a:solidFill>
            <a:round/>
            <a:headEnd/>
            <a:tailEnd/>
          </a:ln>
        </p:spPr>
        <p:txBody>
          <a:bodyPr/>
          <a:lstStyle/>
          <a:p>
            <a:endParaRPr lang="ja-JP" altLang="en-US"/>
          </a:p>
        </p:txBody>
      </p:sp>
      <p:sp>
        <p:nvSpPr>
          <p:cNvPr id="96281" name="Freeform 25"/>
          <p:cNvSpPr>
            <a:spLocks/>
          </p:cNvSpPr>
          <p:nvPr/>
        </p:nvSpPr>
        <p:spPr bwMode="auto">
          <a:xfrm>
            <a:off x="8250237" y="4845751"/>
            <a:ext cx="152400" cy="246062"/>
          </a:xfrm>
          <a:custGeom>
            <a:avLst/>
            <a:gdLst>
              <a:gd name="T0" fmla="*/ 2147483646 w 144"/>
              <a:gd name="T1" fmla="*/ 2147483646 h 234"/>
              <a:gd name="T2" fmla="*/ 2147483646 w 144"/>
              <a:gd name="T3" fmla="*/ 2147483646 h 234"/>
              <a:gd name="T4" fmla="*/ 2147483646 w 144"/>
              <a:gd name="T5" fmla="*/ 2147483646 h 234"/>
              <a:gd name="T6" fmla="*/ 2147483646 w 144"/>
              <a:gd name="T7" fmla="*/ 2147483646 h 234"/>
              <a:gd name="T8" fmla="*/ 2147483646 w 144"/>
              <a:gd name="T9" fmla="*/ 2147483646 h 234"/>
              <a:gd name="T10" fmla="*/ 2147483646 w 144"/>
              <a:gd name="T11" fmla="*/ 2147483646 h 234"/>
              <a:gd name="T12" fmla="*/ 2147483646 w 144"/>
              <a:gd name="T13" fmla="*/ 2147483646 h 234"/>
              <a:gd name="T14" fmla="*/ 2147483646 w 144"/>
              <a:gd name="T15" fmla="*/ 2147483646 h 234"/>
              <a:gd name="T16" fmla="*/ 2147483646 w 144"/>
              <a:gd name="T17" fmla="*/ 2147483646 h 234"/>
              <a:gd name="T18" fmla="*/ 2147483646 w 144"/>
              <a:gd name="T19" fmla="*/ 2147483646 h 234"/>
              <a:gd name="T20" fmla="*/ 2147483646 w 144"/>
              <a:gd name="T21" fmla="*/ 0 h 234"/>
              <a:gd name="T22" fmla="*/ 2147483646 w 144"/>
              <a:gd name="T23" fmla="*/ 2147483646 h 234"/>
              <a:gd name="T24" fmla="*/ 2147483646 w 144"/>
              <a:gd name="T25" fmla="*/ 2147483646 h 234"/>
              <a:gd name="T26" fmla="*/ 2147483646 w 144"/>
              <a:gd name="T27" fmla="*/ 2147483646 h 234"/>
              <a:gd name="T28" fmla="*/ 2147483646 w 144"/>
              <a:gd name="T29" fmla="*/ 2147483646 h 234"/>
              <a:gd name="T30" fmla="*/ 2147483646 w 144"/>
              <a:gd name="T31" fmla="*/ 2147483646 h 234"/>
              <a:gd name="T32" fmla="*/ 2147483646 w 144"/>
              <a:gd name="T33" fmla="*/ 2147483646 h 234"/>
              <a:gd name="T34" fmla="*/ 2147483646 w 144"/>
              <a:gd name="T35" fmla="*/ 2147483646 h 234"/>
              <a:gd name="T36" fmla="*/ 0 w 144"/>
              <a:gd name="T37" fmla="*/ 2147483646 h 234"/>
              <a:gd name="T38" fmla="*/ 0 w 144"/>
              <a:gd name="T39" fmla="*/ 2147483646 h 234"/>
              <a:gd name="T40" fmla="*/ 2147483646 w 144"/>
              <a:gd name="T41" fmla="*/ 2147483646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234"/>
              <a:gd name="T65" fmla="*/ 144 w 144"/>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234">
                <a:moveTo>
                  <a:pt x="10" y="232"/>
                </a:moveTo>
                <a:lnTo>
                  <a:pt x="10" y="234"/>
                </a:lnTo>
                <a:lnTo>
                  <a:pt x="15" y="226"/>
                </a:lnTo>
                <a:lnTo>
                  <a:pt x="29" y="203"/>
                </a:lnTo>
                <a:lnTo>
                  <a:pt x="48" y="170"/>
                </a:lnTo>
                <a:lnTo>
                  <a:pt x="71" y="134"/>
                </a:lnTo>
                <a:lnTo>
                  <a:pt x="94" y="93"/>
                </a:lnTo>
                <a:lnTo>
                  <a:pt x="116" y="57"/>
                </a:lnTo>
                <a:lnTo>
                  <a:pt x="134" y="26"/>
                </a:lnTo>
                <a:lnTo>
                  <a:pt x="144" y="4"/>
                </a:lnTo>
                <a:lnTo>
                  <a:pt x="134" y="0"/>
                </a:lnTo>
                <a:lnTo>
                  <a:pt x="123" y="20"/>
                </a:lnTo>
                <a:lnTo>
                  <a:pt x="107" y="51"/>
                </a:lnTo>
                <a:lnTo>
                  <a:pt x="85" y="88"/>
                </a:lnTo>
                <a:lnTo>
                  <a:pt x="62" y="127"/>
                </a:lnTo>
                <a:lnTo>
                  <a:pt x="38" y="165"/>
                </a:lnTo>
                <a:lnTo>
                  <a:pt x="19" y="197"/>
                </a:lnTo>
                <a:lnTo>
                  <a:pt x="6" y="219"/>
                </a:lnTo>
                <a:lnTo>
                  <a:pt x="0" y="227"/>
                </a:lnTo>
                <a:lnTo>
                  <a:pt x="0" y="228"/>
                </a:lnTo>
                <a:lnTo>
                  <a:pt x="10" y="232"/>
                </a:lnTo>
                <a:close/>
              </a:path>
            </a:pathLst>
          </a:custGeom>
          <a:solidFill>
            <a:srgbClr val="EF9C9F"/>
          </a:solidFill>
          <a:ln w="9525">
            <a:solidFill>
              <a:schemeClr val="tx1"/>
            </a:solidFill>
            <a:round/>
            <a:headEnd/>
            <a:tailEnd/>
          </a:ln>
        </p:spPr>
        <p:txBody>
          <a:bodyPr/>
          <a:lstStyle/>
          <a:p>
            <a:endParaRPr lang="ja-JP" altLang="en-US"/>
          </a:p>
        </p:txBody>
      </p:sp>
      <p:sp>
        <p:nvSpPr>
          <p:cNvPr id="96282" name="Freeform 26"/>
          <p:cNvSpPr>
            <a:spLocks/>
          </p:cNvSpPr>
          <p:nvPr/>
        </p:nvSpPr>
        <p:spPr bwMode="auto">
          <a:xfrm>
            <a:off x="8140700" y="5085464"/>
            <a:ext cx="120650" cy="182563"/>
          </a:xfrm>
          <a:custGeom>
            <a:avLst/>
            <a:gdLst>
              <a:gd name="T0" fmla="*/ 0 w 115"/>
              <a:gd name="T1" fmla="*/ 2147483646 h 175"/>
              <a:gd name="T2" fmla="*/ 2147483646 w 115"/>
              <a:gd name="T3" fmla="*/ 2147483646 h 175"/>
              <a:gd name="T4" fmla="*/ 2147483646 w 115"/>
              <a:gd name="T5" fmla="*/ 2147483646 h 175"/>
              <a:gd name="T6" fmla="*/ 2147483646 w 115"/>
              <a:gd name="T7" fmla="*/ 2147483646 h 175"/>
              <a:gd name="T8" fmla="*/ 2147483646 w 115"/>
              <a:gd name="T9" fmla="*/ 2147483646 h 175"/>
              <a:gd name="T10" fmla="*/ 2147483646 w 115"/>
              <a:gd name="T11" fmla="*/ 2147483646 h 175"/>
              <a:gd name="T12" fmla="*/ 2147483646 w 115"/>
              <a:gd name="T13" fmla="*/ 2147483646 h 175"/>
              <a:gd name="T14" fmla="*/ 2147483646 w 115"/>
              <a:gd name="T15" fmla="*/ 2147483646 h 175"/>
              <a:gd name="T16" fmla="*/ 2147483646 w 115"/>
              <a:gd name="T17" fmla="*/ 2147483646 h 175"/>
              <a:gd name="T18" fmla="*/ 2147483646 w 115"/>
              <a:gd name="T19" fmla="*/ 2147483646 h 175"/>
              <a:gd name="T20" fmla="*/ 2147483646 w 115"/>
              <a:gd name="T21" fmla="*/ 0 h 175"/>
              <a:gd name="T22" fmla="*/ 2147483646 w 115"/>
              <a:gd name="T23" fmla="*/ 2147483646 h 175"/>
              <a:gd name="T24" fmla="*/ 2147483646 w 115"/>
              <a:gd name="T25" fmla="*/ 2147483646 h 175"/>
              <a:gd name="T26" fmla="*/ 2147483646 w 115"/>
              <a:gd name="T27" fmla="*/ 2147483646 h 175"/>
              <a:gd name="T28" fmla="*/ 2147483646 w 115"/>
              <a:gd name="T29" fmla="*/ 2147483646 h 175"/>
              <a:gd name="T30" fmla="*/ 2147483646 w 115"/>
              <a:gd name="T31" fmla="*/ 2147483646 h 175"/>
              <a:gd name="T32" fmla="*/ 2147483646 w 115"/>
              <a:gd name="T33" fmla="*/ 2147483646 h 175"/>
              <a:gd name="T34" fmla="*/ 2147483646 w 115"/>
              <a:gd name="T35" fmla="*/ 2147483646 h 175"/>
              <a:gd name="T36" fmla="*/ 0 w 115"/>
              <a:gd name="T37" fmla="*/ 2147483646 h 175"/>
              <a:gd name="T38" fmla="*/ 2147483646 w 115"/>
              <a:gd name="T39" fmla="*/ 2147483646 h 175"/>
              <a:gd name="T40" fmla="*/ 0 w 115"/>
              <a:gd name="T41" fmla="*/ 2147483646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175"/>
              <a:gd name="T65" fmla="*/ 115 w 115"/>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175">
                <a:moveTo>
                  <a:pt x="0" y="172"/>
                </a:moveTo>
                <a:lnTo>
                  <a:pt x="11" y="175"/>
                </a:lnTo>
                <a:lnTo>
                  <a:pt x="22" y="157"/>
                </a:lnTo>
                <a:lnTo>
                  <a:pt x="36" y="138"/>
                </a:lnTo>
                <a:lnTo>
                  <a:pt x="49" y="119"/>
                </a:lnTo>
                <a:lnTo>
                  <a:pt x="63" y="100"/>
                </a:lnTo>
                <a:lnTo>
                  <a:pt x="77" y="80"/>
                </a:lnTo>
                <a:lnTo>
                  <a:pt x="90" y="57"/>
                </a:lnTo>
                <a:lnTo>
                  <a:pt x="104" y="33"/>
                </a:lnTo>
                <a:lnTo>
                  <a:pt x="115" y="4"/>
                </a:lnTo>
                <a:lnTo>
                  <a:pt x="105" y="0"/>
                </a:lnTo>
                <a:lnTo>
                  <a:pt x="93" y="27"/>
                </a:lnTo>
                <a:lnTo>
                  <a:pt x="81" y="52"/>
                </a:lnTo>
                <a:lnTo>
                  <a:pt x="67" y="73"/>
                </a:lnTo>
                <a:lnTo>
                  <a:pt x="53" y="94"/>
                </a:lnTo>
                <a:lnTo>
                  <a:pt x="40" y="112"/>
                </a:lnTo>
                <a:lnTo>
                  <a:pt x="26" y="131"/>
                </a:lnTo>
                <a:lnTo>
                  <a:pt x="12" y="150"/>
                </a:lnTo>
                <a:lnTo>
                  <a:pt x="0" y="169"/>
                </a:lnTo>
                <a:lnTo>
                  <a:pt x="11" y="172"/>
                </a:lnTo>
                <a:lnTo>
                  <a:pt x="0" y="172"/>
                </a:lnTo>
                <a:close/>
              </a:path>
            </a:pathLst>
          </a:custGeom>
          <a:solidFill>
            <a:srgbClr val="EF9C9F"/>
          </a:solidFill>
          <a:ln w="9525">
            <a:solidFill>
              <a:schemeClr val="tx1"/>
            </a:solidFill>
            <a:round/>
            <a:headEnd/>
            <a:tailEnd/>
          </a:ln>
        </p:spPr>
        <p:txBody>
          <a:bodyPr/>
          <a:lstStyle/>
          <a:p>
            <a:endParaRPr lang="ja-JP" altLang="en-US"/>
          </a:p>
        </p:txBody>
      </p:sp>
      <p:sp>
        <p:nvSpPr>
          <p:cNvPr id="96283" name="Freeform 27"/>
          <p:cNvSpPr>
            <a:spLocks/>
          </p:cNvSpPr>
          <p:nvPr/>
        </p:nvSpPr>
        <p:spPr bwMode="auto">
          <a:xfrm>
            <a:off x="8134350" y="5099751"/>
            <a:ext cx="17462" cy="165100"/>
          </a:xfrm>
          <a:custGeom>
            <a:avLst/>
            <a:gdLst>
              <a:gd name="T0" fmla="*/ 0 w 16"/>
              <a:gd name="T1" fmla="*/ 0 h 158"/>
              <a:gd name="T2" fmla="*/ 0 w 16"/>
              <a:gd name="T3" fmla="*/ 0 h 158"/>
              <a:gd name="T4" fmla="*/ 2147483646 w 16"/>
              <a:gd name="T5" fmla="*/ 2147483646 h 158"/>
              <a:gd name="T6" fmla="*/ 2147483646 w 16"/>
              <a:gd name="T7" fmla="*/ 2147483646 h 158"/>
              <a:gd name="T8" fmla="*/ 2147483646 w 16"/>
              <a:gd name="T9" fmla="*/ 0 h 158"/>
              <a:gd name="T10" fmla="*/ 0 w 16"/>
              <a:gd name="T11" fmla="*/ 0 h 158"/>
              <a:gd name="T12" fmla="*/ 0 60000 65536"/>
              <a:gd name="T13" fmla="*/ 0 60000 65536"/>
              <a:gd name="T14" fmla="*/ 0 60000 65536"/>
              <a:gd name="T15" fmla="*/ 0 60000 65536"/>
              <a:gd name="T16" fmla="*/ 0 60000 65536"/>
              <a:gd name="T17" fmla="*/ 0 60000 65536"/>
              <a:gd name="T18" fmla="*/ 0 w 16"/>
              <a:gd name="T19" fmla="*/ 0 h 158"/>
              <a:gd name="T20" fmla="*/ 16 w 16"/>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6" h="158">
                <a:moveTo>
                  <a:pt x="0" y="0"/>
                </a:moveTo>
                <a:lnTo>
                  <a:pt x="0" y="0"/>
                </a:lnTo>
                <a:lnTo>
                  <a:pt x="5" y="158"/>
                </a:lnTo>
                <a:lnTo>
                  <a:pt x="16" y="158"/>
                </a:lnTo>
                <a:lnTo>
                  <a:pt x="12" y="0"/>
                </a:lnTo>
                <a:lnTo>
                  <a:pt x="0" y="0"/>
                </a:lnTo>
                <a:close/>
              </a:path>
            </a:pathLst>
          </a:custGeom>
          <a:solidFill>
            <a:srgbClr val="EF9C9F"/>
          </a:solidFill>
          <a:ln w="9525">
            <a:solidFill>
              <a:schemeClr val="tx1"/>
            </a:solidFill>
            <a:round/>
            <a:headEnd/>
            <a:tailEnd/>
          </a:ln>
        </p:spPr>
        <p:txBody>
          <a:bodyPr/>
          <a:lstStyle/>
          <a:p>
            <a:endParaRPr lang="ja-JP" altLang="en-US"/>
          </a:p>
        </p:txBody>
      </p:sp>
      <p:sp>
        <p:nvSpPr>
          <p:cNvPr id="96284" name="Freeform 28"/>
          <p:cNvSpPr>
            <a:spLocks/>
          </p:cNvSpPr>
          <p:nvPr/>
        </p:nvSpPr>
        <p:spPr bwMode="auto">
          <a:xfrm>
            <a:off x="8134351" y="4956877"/>
            <a:ext cx="28575" cy="142875"/>
          </a:xfrm>
          <a:custGeom>
            <a:avLst/>
            <a:gdLst>
              <a:gd name="T0" fmla="*/ 2147483646 w 27"/>
              <a:gd name="T1" fmla="*/ 0 h 136"/>
              <a:gd name="T2" fmla="*/ 0 w 27"/>
              <a:gd name="T3" fmla="*/ 2147483646 h 136"/>
              <a:gd name="T4" fmla="*/ 2147483646 w 27"/>
              <a:gd name="T5" fmla="*/ 2147483646 h 136"/>
              <a:gd name="T6" fmla="*/ 2147483646 w 27"/>
              <a:gd name="T7" fmla="*/ 2147483646 h 136"/>
              <a:gd name="T8" fmla="*/ 2147483646 w 27"/>
              <a:gd name="T9" fmla="*/ 0 h 136"/>
              <a:gd name="T10" fmla="*/ 0 60000 65536"/>
              <a:gd name="T11" fmla="*/ 0 60000 65536"/>
              <a:gd name="T12" fmla="*/ 0 60000 65536"/>
              <a:gd name="T13" fmla="*/ 0 60000 65536"/>
              <a:gd name="T14" fmla="*/ 0 60000 65536"/>
              <a:gd name="T15" fmla="*/ 0 w 27"/>
              <a:gd name="T16" fmla="*/ 0 h 136"/>
              <a:gd name="T17" fmla="*/ 27 w 27"/>
              <a:gd name="T18" fmla="*/ 136 h 136"/>
            </a:gdLst>
            <a:ahLst/>
            <a:cxnLst>
              <a:cxn ang="T10">
                <a:pos x="T0" y="T1"/>
              </a:cxn>
              <a:cxn ang="T11">
                <a:pos x="T2" y="T3"/>
              </a:cxn>
              <a:cxn ang="T12">
                <a:pos x="T4" y="T5"/>
              </a:cxn>
              <a:cxn ang="T13">
                <a:pos x="T6" y="T7"/>
              </a:cxn>
              <a:cxn ang="T14">
                <a:pos x="T8" y="T9"/>
              </a:cxn>
            </a:cxnLst>
            <a:rect l="T15" t="T16" r="T17" b="T18"/>
            <a:pathLst>
              <a:path w="27" h="136">
                <a:moveTo>
                  <a:pt x="16" y="0"/>
                </a:moveTo>
                <a:lnTo>
                  <a:pt x="0" y="135"/>
                </a:lnTo>
                <a:lnTo>
                  <a:pt x="12" y="136"/>
                </a:lnTo>
                <a:lnTo>
                  <a:pt x="27" y="1"/>
                </a:lnTo>
                <a:lnTo>
                  <a:pt x="16" y="0"/>
                </a:lnTo>
                <a:close/>
              </a:path>
            </a:pathLst>
          </a:custGeom>
          <a:solidFill>
            <a:srgbClr val="EF9C9F"/>
          </a:solidFill>
          <a:ln w="9525">
            <a:solidFill>
              <a:schemeClr val="tx1"/>
            </a:solidFill>
            <a:round/>
            <a:headEnd/>
            <a:tailEnd/>
          </a:ln>
        </p:spPr>
        <p:txBody>
          <a:bodyPr/>
          <a:lstStyle/>
          <a:p>
            <a:endParaRPr lang="ja-JP" altLang="en-US"/>
          </a:p>
        </p:txBody>
      </p:sp>
      <p:sp>
        <p:nvSpPr>
          <p:cNvPr id="96285" name="Freeform 29"/>
          <p:cNvSpPr>
            <a:spLocks/>
          </p:cNvSpPr>
          <p:nvPr/>
        </p:nvSpPr>
        <p:spPr bwMode="auto">
          <a:xfrm>
            <a:off x="8024812" y="2196214"/>
            <a:ext cx="152400" cy="73025"/>
          </a:xfrm>
          <a:custGeom>
            <a:avLst/>
            <a:gdLst>
              <a:gd name="T0" fmla="*/ 0 w 145"/>
              <a:gd name="T1" fmla="*/ 2147483646 h 70"/>
              <a:gd name="T2" fmla="*/ 2147483646 w 145"/>
              <a:gd name="T3" fmla="*/ 2147483646 h 70"/>
              <a:gd name="T4" fmla="*/ 2147483646 w 145"/>
              <a:gd name="T5" fmla="*/ 2147483646 h 70"/>
              <a:gd name="T6" fmla="*/ 2147483646 w 145"/>
              <a:gd name="T7" fmla="*/ 0 h 70"/>
              <a:gd name="T8" fmla="*/ 2147483646 w 145"/>
              <a:gd name="T9" fmla="*/ 2147483646 h 70"/>
              <a:gd name="T10" fmla="*/ 0 w 145"/>
              <a:gd name="T11" fmla="*/ 2147483646 h 70"/>
              <a:gd name="T12" fmla="*/ 2147483646 w 145"/>
              <a:gd name="T13" fmla="*/ 2147483646 h 70"/>
              <a:gd name="T14" fmla="*/ 0 w 145"/>
              <a:gd name="T15" fmla="*/ 2147483646 h 70"/>
              <a:gd name="T16" fmla="*/ 0 w 145"/>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70"/>
              <a:gd name="T29" fmla="*/ 145 w 14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70">
                <a:moveTo>
                  <a:pt x="0" y="66"/>
                </a:moveTo>
                <a:lnTo>
                  <a:pt x="8" y="70"/>
                </a:lnTo>
                <a:lnTo>
                  <a:pt x="145" y="11"/>
                </a:lnTo>
                <a:lnTo>
                  <a:pt x="140" y="0"/>
                </a:lnTo>
                <a:lnTo>
                  <a:pt x="4" y="61"/>
                </a:lnTo>
                <a:lnTo>
                  <a:pt x="0" y="66"/>
                </a:lnTo>
                <a:lnTo>
                  <a:pt x="4" y="61"/>
                </a:lnTo>
                <a:lnTo>
                  <a:pt x="0" y="62"/>
                </a:lnTo>
                <a:lnTo>
                  <a:pt x="0" y="66"/>
                </a:lnTo>
                <a:close/>
              </a:path>
            </a:pathLst>
          </a:custGeom>
          <a:solidFill>
            <a:srgbClr val="EF9C9F"/>
          </a:solidFill>
          <a:ln w="9525">
            <a:solidFill>
              <a:schemeClr val="tx1"/>
            </a:solidFill>
            <a:round/>
            <a:headEnd/>
            <a:tailEnd/>
          </a:ln>
        </p:spPr>
        <p:txBody>
          <a:bodyPr/>
          <a:lstStyle/>
          <a:p>
            <a:endParaRPr lang="ja-JP" altLang="en-US"/>
          </a:p>
        </p:txBody>
      </p:sp>
      <p:sp>
        <p:nvSpPr>
          <p:cNvPr id="96286" name="Freeform 30"/>
          <p:cNvSpPr>
            <a:spLocks/>
          </p:cNvSpPr>
          <p:nvPr/>
        </p:nvSpPr>
        <p:spPr bwMode="auto">
          <a:xfrm>
            <a:off x="8024812" y="2264476"/>
            <a:ext cx="20638" cy="127000"/>
          </a:xfrm>
          <a:custGeom>
            <a:avLst/>
            <a:gdLst>
              <a:gd name="T0" fmla="*/ 2147483646 w 19"/>
              <a:gd name="T1" fmla="*/ 2147483646 h 122"/>
              <a:gd name="T2" fmla="*/ 2147483646 w 19"/>
              <a:gd name="T3" fmla="*/ 2147483646 h 122"/>
              <a:gd name="T4" fmla="*/ 2147483646 w 19"/>
              <a:gd name="T5" fmla="*/ 2147483646 h 122"/>
              <a:gd name="T6" fmla="*/ 2147483646 w 19"/>
              <a:gd name="T7" fmla="*/ 2147483646 h 122"/>
              <a:gd name="T8" fmla="*/ 2147483646 w 19"/>
              <a:gd name="T9" fmla="*/ 2147483646 h 122"/>
              <a:gd name="T10" fmla="*/ 2147483646 w 19"/>
              <a:gd name="T11" fmla="*/ 2147483646 h 122"/>
              <a:gd name="T12" fmla="*/ 2147483646 w 19"/>
              <a:gd name="T13" fmla="*/ 2147483646 h 122"/>
              <a:gd name="T14" fmla="*/ 2147483646 w 19"/>
              <a:gd name="T15" fmla="*/ 2147483646 h 122"/>
              <a:gd name="T16" fmla="*/ 2147483646 w 19"/>
              <a:gd name="T17" fmla="*/ 2147483646 h 122"/>
              <a:gd name="T18" fmla="*/ 2147483646 w 19"/>
              <a:gd name="T19" fmla="*/ 0 h 122"/>
              <a:gd name="T20" fmla="*/ 0 w 19"/>
              <a:gd name="T21" fmla="*/ 2147483646 h 122"/>
              <a:gd name="T22" fmla="*/ 2147483646 w 19"/>
              <a:gd name="T23" fmla="*/ 2147483646 h 122"/>
              <a:gd name="T24" fmla="*/ 2147483646 w 19"/>
              <a:gd name="T25" fmla="*/ 2147483646 h 122"/>
              <a:gd name="T26" fmla="*/ 2147483646 w 19"/>
              <a:gd name="T27" fmla="*/ 2147483646 h 122"/>
              <a:gd name="T28" fmla="*/ 2147483646 w 19"/>
              <a:gd name="T29" fmla="*/ 2147483646 h 122"/>
              <a:gd name="T30" fmla="*/ 2147483646 w 19"/>
              <a:gd name="T31" fmla="*/ 2147483646 h 122"/>
              <a:gd name="T32" fmla="*/ 2147483646 w 19"/>
              <a:gd name="T33" fmla="*/ 2147483646 h 122"/>
              <a:gd name="T34" fmla="*/ 2147483646 w 19"/>
              <a:gd name="T35" fmla="*/ 2147483646 h 122"/>
              <a:gd name="T36" fmla="*/ 2147483646 w 19"/>
              <a:gd name="T37" fmla="*/ 2147483646 h 122"/>
              <a:gd name="T38" fmla="*/ 2147483646 w 19"/>
              <a:gd name="T39" fmla="*/ 2147483646 h 122"/>
              <a:gd name="T40" fmla="*/ 2147483646 w 19"/>
              <a:gd name="T41" fmla="*/ 2147483646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2" y="122"/>
                </a:moveTo>
                <a:lnTo>
                  <a:pt x="12" y="122"/>
                </a:lnTo>
                <a:lnTo>
                  <a:pt x="15" y="109"/>
                </a:lnTo>
                <a:lnTo>
                  <a:pt x="16" y="100"/>
                </a:lnTo>
                <a:lnTo>
                  <a:pt x="18" y="90"/>
                </a:lnTo>
                <a:lnTo>
                  <a:pt x="19" y="80"/>
                </a:lnTo>
                <a:lnTo>
                  <a:pt x="19" y="68"/>
                </a:lnTo>
                <a:lnTo>
                  <a:pt x="18" y="51"/>
                </a:lnTo>
                <a:lnTo>
                  <a:pt x="15" y="30"/>
                </a:lnTo>
                <a:lnTo>
                  <a:pt x="11" y="0"/>
                </a:lnTo>
                <a:lnTo>
                  <a:pt x="0" y="1"/>
                </a:lnTo>
                <a:lnTo>
                  <a:pt x="4" y="31"/>
                </a:lnTo>
                <a:lnTo>
                  <a:pt x="7" y="53"/>
                </a:lnTo>
                <a:lnTo>
                  <a:pt x="7" y="68"/>
                </a:lnTo>
                <a:lnTo>
                  <a:pt x="7" y="80"/>
                </a:lnTo>
                <a:lnTo>
                  <a:pt x="7" y="89"/>
                </a:lnTo>
                <a:lnTo>
                  <a:pt x="5" y="97"/>
                </a:lnTo>
                <a:lnTo>
                  <a:pt x="2" y="107"/>
                </a:lnTo>
                <a:lnTo>
                  <a:pt x="1" y="120"/>
                </a:lnTo>
                <a:lnTo>
                  <a:pt x="1" y="119"/>
                </a:lnTo>
                <a:lnTo>
                  <a:pt x="12" y="122"/>
                </a:lnTo>
                <a:close/>
              </a:path>
            </a:pathLst>
          </a:custGeom>
          <a:solidFill>
            <a:srgbClr val="EF9C9F"/>
          </a:solidFill>
          <a:ln w="9525">
            <a:solidFill>
              <a:schemeClr val="tx1"/>
            </a:solidFill>
            <a:round/>
            <a:headEnd/>
            <a:tailEnd/>
          </a:ln>
        </p:spPr>
        <p:txBody>
          <a:bodyPr/>
          <a:lstStyle/>
          <a:p>
            <a:endParaRPr lang="ja-JP" altLang="en-US"/>
          </a:p>
        </p:txBody>
      </p:sp>
      <p:sp>
        <p:nvSpPr>
          <p:cNvPr id="96287" name="Freeform 31"/>
          <p:cNvSpPr>
            <a:spLocks/>
          </p:cNvSpPr>
          <p:nvPr/>
        </p:nvSpPr>
        <p:spPr bwMode="auto">
          <a:xfrm>
            <a:off x="8026400" y="2381952"/>
            <a:ext cx="150812" cy="15875"/>
          </a:xfrm>
          <a:custGeom>
            <a:avLst/>
            <a:gdLst>
              <a:gd name="T0" fmla="*/ 2147483646 w 144"/>
              <a:gd name="T1" fmla="*/ 2147483646 h 15"/>
              <a:gd name="T2" fmla="*/ 2147483646 w 144"/>
              <a:gd name="T3" fmla="*/ 2147483646 h 15"/>
              <a:gd name="T4" fmla="*/ 2147483646 w 144"/>
              <a:gd name="T5" fmla="*/ 2147483646 h 15"/>
              <a:gd name="T6" fmla="*/ 2147483646 w 144"/>
              <a:gd name="T7" fmla="*/ 0 h 15"/>
              <a:gd name="T8" fmla="*/ 2147483646 w 144"/>
              <a:gd name="T9" fmla="*/ 0 h 15"/>
              <a:gd name="T10" fmla="*/ 2147483646 w 144"/>
              <a:gd name="T11" fmla="*/ 2147483646 h 15"/>
              <a:gd name="T12" fmla="*/ 2147483646 w 144"/>
              <a:gd name="T13" fmla="*/ 2147483646 h 15"/>
              <a:gd name="T14" fmla="*/ 2147483646 w 144"/>
              <a:gd name="T15" fmla="*/ 2147483646 h 15"/>
              <a:gd name="T16" fmla="*/ 2147483646 w 144"/>
              <a:gd name="T17" fmla="*/ 2147483646 h 15"/>
              <a:gd name="T18" fmla="*/ 2147483646 w 144"/>
              <a:gd name="T19" fmla="*/ 2147483646 h 15"/>
              <a:gd name="T20" fmla="*/ 0 w 144"/>
              <a:gd name="T21" fmla="*/ 2147483646 h 15"/>
              <a:gd name="T22" fmla="*/ 2147483646 w 144"/>
              <a:gd name="T23" fmla="*/ 2147483646 h 15"/>
              <a:gd name="T24" fmla="*/ 2147483646 w 144"/>
              <a:gd name="T25" fmla="*/ 2147483646 h 15"/>
              <a:gd name="T26" fmla="*/ 2147483646 w 144"/>
              <a:gd name="T27" fmla="*/ 2147483646 h 15"/>
              <a:gd name="T28" fmla="*/ 2147483646 w 144"/>
              <a:gd name="T29" fmla="*/ 2147483646 h 15"/>
              <a:gd name="T30" fmla="*/ 2147483646 w 144"/>
              <a:gd name="T31" fmla="*/ 2147483646 h 15"/>
              <a:gd name="T32" fmla="*/ 2147483646 w 144"/>
              <a:gd name="T33" fmla="*/ 2147483646 h 15"/>
              <a:gd name="T34" fmla="*/ 2147483646 w 144"/>
              <a:gd name="T35" fmla="*/ 2147483646 h 15"/>
              <a:gd name="T36" fmla="*/ 2147483646 w 144"/>
              <a:gd name="T37" fmla="*/ 2147483646 h 15"/>
              <a:gd name="T38" fmla="*/ 2147483646 w 144"/>
              <a:gd name="T39" fmla="*/ 2147483646 h 15"/>
              <a:gd name="T40" fmla="*/ 2147483646 w 144"/>
              <a:gd name="T41" fmla="*/ 214748364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
              <a:gd name="T65" fmla="*/ 144 w 144"/>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
                <a:moveTo>
                  <a:pt x="144" y="4"/>
                </a:moveTo>
                <a:lnTo>
                  <a:pt x="144" y="4"/>
                </a:lnTo>
                <a:lnTo>
                  <a:pt x="115" y="1"/>
                </a:lnTo>
                <a:lnTo>
                  <a:pt x="88" y="0"/>
                </a:lnTo>
                <a:lnTo>
                  <a:pt x="64" y="0"/>
                </a:lnTo>
                <a:lnTo>
                  <a:pt x="44" y="1"/>
                </a:lnTo>
                <a:lnTo>
                  <a:pt x="27" y="3"/>
                </a:lnTo>
                <a:lnTo>
                  <a:pt x="15" y="4"/>
                </a:lnTo>
                <a:lnTo>
                  <a:pt x="8" y="4"/>
                </a:lnTo>
                <a:lnTo>
                  <a:pt x="11" y="10"/>
                </a:lnTo>
                <a:lnTo>
                  <a:pt x="0" y="7"/>
                </a:lnTo>
                <a:lnTo>
                  <a:pt x="7" y="15"/>
                </a:lnTo>
                <a:lnTo>
                  <a:pt x="15" y="15"/>
                </a:lnTo>
                <a:lnTo>
                  <a:pt x="27" y="14"/>
                </a:lnTo>
                <a:lnTo>
                  <a:pt x="44" y="12"/>
                </a:lnTo>
                <a:lnTo>
                  <a:pt x="64" y="11"/>
                </a:lnTo>
                <a:lnTo>
                  <a:pt x="88" y="11"/>
                </a:lnTo>
                <a:lnTo>
                  <a:pt x="113" y="12"/>
                </a:lnTo>
                <a:lnTo>
                  <a:pt x="142" y="15"/>
                </a:lnTo>
                <a:lnTo>
                  <a:pt x="144" y="4"/>
                </a:lnTo>
                <a:close/>
              </a:path>
            </a:pathLst>
          </a:custGeom>
          <a:solidFill>
            <a:srgbClr val="EF9C9F"/>
          </a:solidFill>
          <a:ln w="9525">
            <a:solidFill>
              <a:schemeClr val="tx1"/>
            </a:solidFill>
            <a:round/>
            <a:headEnd/>
            <a:tailEnd/>
          </a:ln>
        </p:spPr>
        <p:txBody>
          <a:bodyPr/>
          <a:lstStyle/>
          <a:p>
            <a:endParaRPr lang="ja-JP" altLang="en-US"/>
          </a:p>
        </p:txBody>
      </p:sp>
      <p:sp>
        <p:nvSpPr>
          <p:cNvPr id="96288" name="Freeform 32"/>
          <p:cNvSpPr>
            <a:spLocks/>
          </p:cNvSpPr>
          <p:nvPr/>
        </p:nvSpPr>
        <p:spPr bwMode="auto">
          <a:xfrm>
            <a:off x="8175626" y="2386714"/>
            <a:ext cx="65087" cy="60325"/>
          </a:xfrm>
          <a:custGeom>
            <a:avLst/>
            <a:gdLst>
              <a:gd name="T0" fmla="*/ 2147483646 w 62"/>
              <a:gd name="T1" fmla="*/ 2147483646 h 58"/>
              <a:gd name="T2" fmla="*/ 2147483646 w 62"/>
              <a:gd name="T3" fmla="*/ 2147483646 h 58"/>
              <a:gd name="T4" fmla="*/ 2147483646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2147483646 h 58"/>
              <a:gd name="T18" fmla="*/ 2147483646 w 62"/>
              <a:gd name="T19" fmla="*/ 2147483646 h 58"/>
              <a:gd name="T20" fmla="*/ 2147483646 w 62"/>
              <a:gd name="T21" fmla="*/ 2147483646 h 58"/>
              <a:gd name="T22" fmla="*/ 2147483646 w 62"/>
              <a:gd name="T23" fmla="*/ 0 h 58"/>
              <a:gd name="T24" fmla="*/ 0 w 62"/>
              <a:gd name="T25" fmla="*/ 2147483646 h 58"/>
              <a:gd name="T26" fmla="*/ 2147483646 w 62"/>
              <a:gd name="T27" fmla="*/ 2147483646 h 58"/>
              <a:gd name="T28" fmla="*/ 2147483646 w 62"/>
              <a:gd name="T29" fmla="*/ 2147483646 h 58"/>
              <a:gd name="T30" fmla="*/ 2147483646 w 62"/>
              <a:gd name="T31" fmla="*/ 2147483646 h 58"/>
              <a:gd name="T32" fmla="*/ 2147483646 w 62"/>
              <a:gd name="T33" fmla="*/ 2147483646 h 58"/>
              <a:gd name="T34" fmla="*/ 2147483646 w 62"/>
              <a:gd name="T35" fmla="*/ 2147483646 h 58"/>
              <a:gd name="T36" fmla="*/ 2147483646 w 62"/>
              <a:gd name="T37" fmla="*/ 2147483646 h 58"/>
              <a:gd name="T38" fmla="*/ 2147483646 w 62"/>
              <a:gd name="T39" fmla="*/ 2147483646 h 58"/>
              <a:gd name="T40" fmla="*/ 2147483646 w 62"/>
              <a:gd name="T41" fmla="*/ 2147483646 h 58"/>
              <a:gd name="T42" fmla="*/ 2147483646 w 62"/>
              <a:gd name="T43" fmla="*/ 2147483646 h 58"/>
              <a:gd name="T44" fmla="*/ 2147483646 w 62"/>
              <a:gd name="T45" fmla="*/ 2147483646 h 58"/>
              <a:gd name="T46" fmla="*/ 2147483646 w 62"/>
              <a:gd name="T47" fmla="*/ 2147483646 h 58"/>
              <a:gd name="T48" fmla="*/ 2147483646 w 62"/>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62" y="46"/>
                </a:moveTo>
                <a:lnTo>
                  <a:pt x="62" y="46"/>
                </a:lnTo>
                <a:lnTo>
                  <a:pt x="59" y="46"/>
                </a:lnTo>
                <a:lnTo>
                  <a:pt x="56" y="45"/>
                </a:lnTo>
                <a:lnTo>
                  <a:pt x="53" y="43"/>
                </a:lnTo>
                <a:lnTo>
                  <a:pt x="49" y="41"/>
                </a:lnTo>
                <a:lnTo>
                  <a:pt x="43" y="34"/>
                </a:lnTo>
                <a:lnTo>
                  <a:pt x="36" y="26"/>
                </a:lnTo>
                <a:lnTo>
                  <a:pt x="28" y="18"/>
                </a:lnTo>
                <a:lnTo>
                  <a:pt x="21" y="11"/>
                </a:lnTo>
                <a:lnTo>
                  <a:pt x="11" y="4"/>
                </a:lnTo>
                <a:lnTo>
                  <a:pt x="2" y="0"/>
                </a:lnTo>
                <a:lnTo>
                  <a:pt x="0" y="11"/>
                </a:lnTo>
                <a:lnTo>
                  <a:pt x="6" y="14"/>
                </a:lnTo>
                <a:lnTo>
                  <a:pt x="12" y="19"/>
                </a:lnTo>
                <a:lnTo>
                  <a:pt x="19" y="26"/>
                </a:lnTo>
                <a:lnTo>
                  <a:pt x="28" y="34"/>
                </a:lnTo>
                <a:lnTo>
                  <a:pt x="34" y="42"/>
                </a:lnTo>
                <a:lnTo>
                  <a:pt x="43" y="49"/>
                </a:lnTo>
                <a:lnTo>
                  <a:pt x="47" y="53"/>
                </a:lnTo>
                <a:lnTo>
                  <a:pt x="52" y="56"/>
                </a:lnTo>
                <a:lnTo>
                  <a:pt x="56" y="57"/>
                </a:lnTo>
                <a:lnTo>
                  <a:pt x="62" y="58"/>
                </a:lnTo>
                <a:lnTo>
                  <a:pt x="62" y="46"/>
                </a:lnTo>
                <a:close/>
              </a:path>
            </a:pathLst>
          </a:custGeom>
          <a:solidFill>
            <a:srgbClr val="EF9C9F"/>
          </a:solidFill>
          <a:ln w="9525">
            <a:solidFill>
              <a:schemeClr val="tx1"/>
            </a:solidFill>
            <a:round/>
            <a:headEnd/>
            <a:tailEnd/>
          </a:ln>
        </p:spPr>
        <p:txBody>
          <a:bodyPr/>
          <a:lstStyle/>
          <a:p>
            <a:endParaRPr lang="ja-JP" altLang="en-US"/>
          </a:p>
        </p:txBody>
      </p:sp>
      <p:sp>
        <p:nvSpPr>
          <p:cNvPr id="96289" name="Freeform 33"/>
          <p:cNvSpPr>
            <a:spLocks/>
          </p:cNvSpPr>
          <p:nvPr/>
        </p:nvSpPr>
        <p:spPr bwMode="auto">
          <a:xfrm>
            <a:off x="8240712" y="2383538"/>
            <a:ext cx="312738" cy="63500"/>
          </a:xfrm>
          <a:custGeom>
            <a:avLst/>
            <a:gdLst>
              <a:gd name="T0" fmla="*/ 2147483646 w 297"/>
              <a:gd name="T1" fmla="*/ 2147483646 h 61"/>
              <a:gd name="T2" fmla="*/ 2147483646 w 297"/>
              <a:gd name="T3" fmla="*/ 2147483646 h 61"/>
              <a:gd name="T4" fmla="*/ 2147483646 w 297"/>
              <a:gd name="T5" fmla="*/ 0 h 61"/>
              <a:gd name="T6" fmla="*/ 2147483646 w 297"/>
              <a:gd name="T7" fmla="*/ 2147483646 h 61"/>
              <a:gd name="T8" fmla="*/ 2147483646 w 297"/>
              <a:gd name="T9" fmla="*/ 2147483646 h 61"/>
              <a:gd name="T10" fmla="*/ 2147483646 w 297"/>
              <a:gd name="T11" fmla="*/ 2147483646 h 61"/>
              <a:gd name="T12" fmla="*/ 2147483646 w 297"/>
              <a:gd name="T13" fmla="*/ 2147483646 h 61"/>
              <a:gd name="T14" fmla="*/ 2147483646 w 297"/>
              <a:gd name="T15" fmla="*/ 2147483646 h 61"/>
              <a:gd name="T16" fmla="*/ 2147483646 w 297"/>
              <a:gd name="T17" fmla="*/ 2147483646 h 61"/>
              <a:gd name="T18" fmla="*/ 2147483646 w 297"/>
              <a:gd name="T19" fmla="*/ 2147483646 h 61"/>
              <a:gd name="T20" fmla="*/ 2147483646 w 297"/>
              <a:gd name="T21" fmla="*/ 2147483646 h 61"/>
              <a:gd name="T22" fmla="*/ 0 w 297"/>
              <a:gd name="T23" fmla="*/ 2147483646 h 61"/>
              <a:gd name="T24" fmla="*/ 0 w 297"/>
              <a:gd name="T25" fmla="*/ 2147483646 h 61"/>
              <a:gd name="T26" fmla="*/ 2147483646 w 297"/>
              <a:gd name="T27" fmla="*/ 2147483646 h 61"/>
              <a:gd name="T28" fmla="*/ 2147483646 w 297"/>
              <a:gd name="T29" fmla="*/ 2147483646 h 61"/>
              <a:gd name="T30" fmla="*/ 2147483646 w 297"/>
              <a:gd name="T31" fmla="*/ 2147483646 h 61"/>
              <a:gd name="T32" fmla="*/ 2147483646 w 297"/>
              <a:gd name="T33" fmla="*/ 2147483646 h 61"/>
              <a:gd name="T34" fmla="*/ 2147483646 w 297"/>
              <a:gd name="T35" fmla="*/ 2147483646 h 61"/>
              <a:gd name="T36" fmla="*/ 2147483646 w 297"/>
              <a:gd name="T37" fmla="*/ 2147483646 h 61"/>
              <a:gd name="T38" fmla="*/ 2147483646 w 297"/>
              <a:gd name="T39" fmla="*/ 2147483646 h 61"/>
              <a:gd name="T40" fmla="*/ 2147483646 w 297"/>
              <a:gd name="T41" fmla="*/ 2147483646 h 61"/>
              <a:gd name="T42" fmla="*/ 2147483646 w 297"/>
              <a:gd name="T43" fmla="*/ 2147483646 h 61"/>
              <a:gd name="T44" fmla="*/ 2147483646 w 297"/>
              <a:gd name="T45" fmla="*/ 2147483646 h 61"/>
              <a:gd name="T46" fmla="*/ 2147483646 w 297"/>
              <a:gd name="T47" fmla="*/ 2147483646 h 61"/>
              <a:gd name="T48" fmla="*/ 2147483646 w 297"/>
              <a:gd name="T49" fmla="*/ 214748364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61"/>
              <a:gd name="T77" fmla="*/ 297 w 297"/>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61">
                <a:moveTo>
                  <a:pt x="297" y="9"/>
                </a:moveTo>
                <a:lnTo>
                  <a:pt x="297" y="9"/>
                </a:lnTo>
                <a:lnTo>
                  <a:pt x="284" y="0"/>
                </a:lnTo>
                <a:lnTo>
                  <a:pt x="259" y="5"/>
                </a:lnTo>
                <a:lnTo>
                  <a:pt x="222" y="13"/>
                </a:lnTo>
                <a:lnTo>
                  <a:pt x="177" y="22"/>
                </a:lnTo>
                <a:lnTo>
                  <a:pt x="128" y="33"/>
                </a:lnTo>
                <a:lnTo>
                  <a:pt x="79" y="41"/>
                </a:lnTo>
                <a:lnTo>
                  <a:pt x="56" y="45"/>
                </a:lnTo>
                <a:lnTo>
                  <a:pt x="35" y="48"/>
                </a:lnTo>
                <a:lnTo>
                  <a:pt x="16" y="49"/>
                </a:lnTo>
                <a:lnTo>
                  <a:pt x="0" y="49"/>
                </a:lnTo>
                <a:lnTo>
                  <a:pt x="0" y="61"/>
                </a:lnTo>
                <a:lnTo>
                  <a:pt x="16" y="60"/>
                </a:lnTo>
                <a:lnTo>
                  <a:pt x="37" y="59"/>
                </a:lnTo>
                <a:lnTo>
                  <a:pt x="57" y="56"/>
                </a:lnTo>
                <a:lnTo>
                  <a:pt x="80" y="53"/>
                </a:lnTo>
                <a:lnTo>
                  <a:pt x="129" y="44"/>
                </a:lnTo>
                <a:lnTo>
                  <a:pt x="179" y="34"/>
                </a:lnTo>
                <a:lnTo>
                  <a:pt x="224" y="23"/>
                </a:lnTo>
                <a:lnTo>
                  <a:pt x="262" y="15"/>
                </a:lnTo>
                <a:lnTo>
                  <a:pt x="285" y="11"/>
                </a:lnTo>
                <a:lnTo>
                  <a:pt x="288" y="3"/>
                </a:lnTo>
                <a:lnTo>
                  <a:pt x="297" y="9"/>
                </a:lnTo>
                <a:close/>
              </a:path>
            </a:pathLst>
          </a:custGeom>
          <a:solidFill>
            <a:srgbClr val="EF9C9F"/>
          </a:solidFill>
          <a:ln w="9525">
            <a:solidFill>
              <a:schemeClr val="tx1"/>
            </a:solidFill>
            <a:round/>
            <a:headEnd/>
            <a:tailEnd/>
          </a:ln>
        </p:spPr>
        <p:txBody>
          <a:bodyPr/>
          <a:lstStyle/>
          <a:p>
            <a:endParaRPr lang="ja-JP" altLang="en-US"/>
          </a:p>
        </p:txBody>
      </p:sp>
      <p:sp>
        <p:nvSpPr>
          <p:cNvPr id="96290" name="Freeform 34"/>
          <p:cNvSpPr>
            <a:spLocks/>
          </p:cNvSpPr>
          <p:nvPr/>
        </p:nvSpPr>
        <p:spPr bwMode="auto">
          <a:xfrm>
            <a:off x="8224838" y="2386713"/>
            <a:ext cx="328613" cy="82550"/>
          </a:xfrm>
          <a:custGeom>
            <a:avLst/>
            <a:gdLst>
              <a:gd name="T0" fmla="*/ 2147483646 w 312"/>
              <a:gd name="T1" fmla="*/ 2147483646 h 80"/>
              <a:gd name="T2" fmla="*/ 2147483646 w 312"/>
              <a:gd name="T3" fmla="*/ 2147483646 h 80"/>
              <a:gd name="T4" fmla="*/ 2147483646 w 312"/>
              <a:gd name="T5" fmla="*/ 2147483646 h 80"/>
              <a:gd name="T6" fmla="*/ 2147483646 w 312"/>
              <a:gd name="T7" fmla="*/ 2147483646 h 80"/>
              <a:gd name="T8" fmla="*/ 2147483646 w 312"/>
              <a:gd name="T9" fmla="*/ 2147483646 h 80"/>
              <a:gd name="T10" fmla="*/ 2147483646 w 312"/>
              <a:gd name="T11" fmla="*/ 2147483646 h 80"/>
              <a:gd name="T12" fmla="*/ 2147483646 w 312"/>
              <a:gd name="T13" fmla="*/ 2147483646 h 80"/>
              <a:gd name="T14" fmla="*/ 2147483646 w 312"/>
              <a:gd name="T15" fmla="*/ 2147483646 h 80"/>
              <a:gd name="T16" fmla="*/ 2147483646 w 312"/>
              <a:gd name="T17" fmla="*/ 2147483646 h 80"/>
              <a:gd name="T18" fmla="*/ 2147483646 w 312"/>
              <a:gd name="T19" fmla="*/ 2147483646 h 80"/>
              <a:gd name="T20" fmla="*/ 2147483646 w 312"/>
              <a:gd name="T21" fmla="*/ 0 h 80"/>
              <a:gd name="T22" fmla="*/ 2147483646 w 312"/>
              <a:gd name="T23" fmla="*/ 2147483646 h 80"/>
              <a:gd name="T24" fmla="*/ 2147483646 w 312"/>
              <a:gd name="T25" fmla="*/ 2147483646 h 80"/>
              <a:gd name="T26" fmla="*/ 2147483646 w 312"/>
              <a:gd name="T27" fmla="*/ 2147483646 h 80"/>
              <a:gd name="T28" fmla="*/ 2147483646 w 312"/>
              <a:gd name="T29" fmla="*/ 2147483646 h 80"/>
              <a:gd name="T30" fmla="*/ 2147483646 w 312"/>
              <a:gd name="T31" fmla="*/ 2147483646 h 80"/>
              <a:gd name="T32" fmla="*/ 2147483646 w 312"/>
              <a:gd name="T33" fmla="*/ 2147483646 h 80"/>
              <a:gd name="T34" fmla="*/ 2147483646 w 312"/>
              <a:gd name="T35" fmla="*/ 2147483646 h 80"/>
              <a:gd name="T36" fmla="*/ 0 w 312"/>
              <a:gd name="T37" fmla="*/ 2147483646 h 80"/>
              <a:gd name="T38" fmla="*/ 0 w 312"/>
              <a:gd name="T39" fmla="*/ 2147483646 h 80"/>
              <a:gd name="T40" fmla="*/ 2147483646 w 312"/>
              <a:gd name="T41" fmla="*/ 2147483646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80"/>
              <a:gd name="T65" fmla="*/ 312 w 31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80">
                <a:moveTo>
                  <a:pt x="1" y="80"/>
                </a:moveTo>
                <a:lnTo>
                  <a:pt x="1" y="80"/>
                </a:lnTo>
                <a:lnTo>
                  <a:pt x="46" y="73"/>
                </a:lnTo>
                <a:lnTo>
                  <a:pt x="95" y="64"/>
                </a:lnTo>
                <a:lnTo>
                  <a:pt x="146" y="53"/>
                </a:lnTo>
                <a:lnTo>
                  <a:pt x="195" y="42"/>
                </a:lnTo>
                <a:lnTo>
                  <a:pt x="239" y="30"/>
                </a:lnTo>
                <a:lnTo>
                  <a:pt x="276" y="20"/>
                </a:lnTo>
                <a:lnTo>
                  <a:pt x="300" y="12"/>
                </a:lnTo>
                <a:lnTo>
                  <a:pt x="312" y="6"/>
                </a:lnTo>
                <a:lnTo>
                  <a:pt x="303" y="0"/>
                </a:lnTo>
                <a:lnTo>
                  <a:pt x="296" y="2"/>
                </a:lnTo>
                <a:lnTo>
                  <a:pt x="272" y="10"/>
                </a:lnTo>
                <a:lnTo>
                  <a:pt x="236" y="19"/>
                </a:lnTo>
                <a:lnTo>
                  <a:pt x="192" y="31"/>
                </a:lnTo>
                <a:lnTo>
                  <a:pt x="143" y="42"/>
                </a:lnTo>
                <a:lnTo>
                  <a:pt x="93" y="53"/>
                </a:lnTo>
                <a:lnTo>
                  <a:pt x="43" y="62"/>
                </a:lnTo>
                <a:lnTo>
                  <a:pt x="0" y="69"/>
                </a:lnTo>
                <a:lnTo>
                  <a:pt x="1" y="80"/>
                </a:lnTo>
                <a:close/>
              </a:path>
            </a:pathLst>
          </a:custGeom>
          <a:solidFill>
            <a:srgbClr val="EF9C9F"/>
          </a:solidFill>
          <a:ln w="9525">
            <a:solidFill>
              <a:schemeClr val="tx1"/>
            </a:solidFill>
            <a:round/>
            <a:headEnd/>
            <a:tailEnd/>
          </a:ln>
        </p:spPr>
        <p:txBody>
          <a:bodyPr/>
          <a:lstStyle/>
          <a:p>
            <a:endParaRPr lang="ja-JP" altLang="en-US"/>
          </a:p>
        </p:txBody>
      </p:sp>
      <p:sp>
        <p:nvSpPr>
          <p:cNvPr id="96291" name="Freeform 35"/>
          <p:cNvSpPr>
            <a:spLocks/>
          </p:cNvSpPr>
          <p:nvPr/>
        </p:nvSpPr>
        <p:spPr bwMode="auto">
          <a:xfrm>
            <a:off x="8151813" y="2429577"/>
            <a:ext cx="74613" cy="39687"/>
          </a:xfrm>
          <a:custGeom>
            <a:avLst/>
            <a:gdLst>
              <a:gd name="T0" fmla="*/ 0 w 71"/>
              <a:gd name="T1" fmla="*/ 2147483646 h 39"/>
              <a:gd name="T2" fmla="*/ 0 w 71"/>
              <a:gd name="T3" fmla="*/ 2147483646 h 39"/>
              <a:gd name="T4" fmla="*/ 2147483646 w 71"/>
              <a:gd name="T5" fmla="*/ 2147483646 h 39"/>
              <a:gd name="T6" fmla="*/ 2147483646 w 71"/>
              <a:gd name="T7" fmla="*/ 2147483646 h 39"/>
              <a:gd name="T8" fmla="*/ 2147483646 w 71"/>
              <a:gd name="T9" fmla="*/ 2147483646 h 39"/>
              <a:gd name="T10" fmla="*/ 2147483646 w 71"/>
              <a:gd name="T11" fmla="*/ 2147483646 h 39"/>
              <a:gd name="T12" fmla="*/ 2147483646 w 71"/>
              <a:gd name="T13" fmla="*/ 2147483646 h 39"/>
              <a:gd name="T14" fmla="*/ 2147483646 w 71"/>
              <a:gd name="T15" fmla="*/ 2147483646 h 39"/>
              <a:gd name="T16" fmla="*/ 2147483646 w 71"/>
              <a:gd name="T17" fmla="*/ 2147483646 h 39"/>
              <a:gd name="T18" fmla="*/ 2147483646 w 71"/>
              <a:gd name="T19" fmla="*/ 2147483646 h 39"/>
              <a:gd name="T20" fmla="*/ 2147483646 w 71"/>
              <a:gd name="T21" fmla="*/ 2147483646 h 39"/>
              <a:gd name="T22" fmla="*/ 2147483646 w 71"/>
              <a:gd name="T23" fmla="*/ 2147483646 h 39"/>
              <a:gd name="T24" fmla="*/ 2147483646 w 71"/>
              <a:gd name="T25" fmla="*/ 2147483646 h 39"/>
              <a:gd name="T26" fmla="*/ 2147483646 w 71"/>
              <a:gd name="T27" fmla="*/ 2147483646 h 39"/>
              <a:gd name="T28" fmla="*/ 2147483646 w 71"/>
              <a:gd name="T29" fmla="*/ 2147483646 h 39"/>
              <a:gd name="T30" fmla="*/ 2147483646 w 71"/>
              <a:gd name="T31" fmla="*/ 2147483646 h 39"/>
              <a:gd name="T32" fmla="*/ 2147483646 w 71"/>
              <a:gd name="T33" fmla="*/ 2147483646 h 39"/>
              <a:gd name="T34" fmla="*/ 2147483646 w 71"/>
              <a:gd name="T35" fmla="*/ 2147483646 h 39"/>
              <a:gd name="T36" fmla="*/ 2147483646 w 71"/>
              <a:gd name="T37" fmla="*/ 0 h 39"/>
              <a:gd name="T38" fmla="*/ 2147483646 w 71"/>
              <a:gd name="T39" fmla="*/ 0 h 39"/>
              <a:gd name="T40" fmla="*/ 0 w 71"/>
              <a:gd name="T41" fmla="*/ 2147483646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39"/>
              <a:gd name="T65" fmla="*/ 71 w 7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39">
                <a:moveTo>
                  <a:pt x="0" y="10"/>
                </a:moveTo>
                <a:lnTo>
                  <a:pt x="0" y="10"/>
                </a:lnTo>
                <a:lnTo>
                  <a:pt x="8" y="15"/>
                </a:lnTo>
                <a:lnTo>
                  <a:pt x="16" y="19"/>
                </a:lnTo>
                <a:lnTo>
                  <a:pt x="23" y="23"/>
                </a:lnTo>
                <a:lnTo>
                  <a:pt x="33" y="28"/>
                </a:lnTo>
                <a:lnTo>
                  <a:pt x="41" y="33"/>
                </a:lnTo>
                <a:lnTo>
                  <a:pt x="51" y="36"/>
                </a:lnTo>
                <a:lnTo>
                  <a:pt x="60" y="39"/>
                </a:lnTo>
                <a:lnTo>
                  <a:pt x="71" y="39"/>
                </a:lnTo>
                <a:lnTo>
                  <a:pt x="70" y="28"/>
                </a:lnTo>
                <a:lnTo>
                  <a:pt x="61" y="28"/>
                </a:lnTo>
                <a:lnTo>
                  <a:pt x="55" y="27"/>
                </a:lnTo>
                <a:lnTo>
                  <a:pt x="46" y="23"/>
                </a:lnTo>
                <a:lnTo>
                  <a:pt x="38" y="19"/>
                </a:lnTo>
                <a:lnTo>
                  <a:pt x="30" y="13"/>
                </a:lnTo>
                <a:lnTo>
                  <a:pt x="22" y="9"/>
                </a:lnTo>
                <a:lnTo>
                  <a:pt x="12" y="4"/>
                </a:lnTo>
                <a:lnTo>
                  <a:pt x="4" y="0"/>
                </a:lnTo>
                <a:lnTo>
                  <a:pt x="0" y="10"/>
                </a:lnTo>
                <a:close/>
              </a:path>
            </a:pathLst>
          </a:custGeom>
          <a:solidFill>
            <a:srgbClr val="EF9C9F"/>
          </a:solidFill>
          <a:ln w="9525">
            <a:solidFill>
              <a:schemeClr val="tx1"/>
            </a:solidFill>
            <a:round/>
            <a:headEnd/>
            <a:tailEnd/>
          </a:ln>
        </p:spPr>
        <p:txBody>
          <a:bodyPr/>
          <a:lstStyle/>
          <a:p>
            <a:endParaRPr lang="ja-JP" altLang="en-US"/>
          </a:p>
        </p:txBody>
      </p:sp>
      <p:sp>
        <p:nvSpPr>
          <p:cNvPr id="96292" name="Freeform 36"/>
          <p:cNvSpPr>
            <a:spLocks/>
          </p:cNvSpPr>
          <p:nvPr/>
        </p:nvSpPr>
        <p:spPr bwMode="auto">
          <a:xfrm>
            <a:off x="8015287" y="2418463"/>
            <a:ext cx="141288" cy="20638"/>
          </a:xfrm>
          <a:custGeom>
            <a:avLst/>
            <a:gdLst>
              <a:gd name="T0" fmla="*/ 2147483646 w 134"/>
              <a:gd name="T1" fmla="*/ 2147483646 h 20"/>
              <a:gd name="T2" fmla="*/ 2147483646 w 134"/>
              <a:gd name="T3" fmla="*/ 2147483646 h 20"/>
              <a:gd name="T4" fmla="*/ 2147483646 w 134"/>
              <a:gd name="T5" fmla="*/ 2147483646 h 20"/>
              <a:gd name="T6" fmla="*/ 2147483646 w 134"/>
              <a:gd name="T7" fmla="*/ 2147483646 h 20"/>
              <a:gd name="T8" fmla="*/ 2147483646 w 134"/>
              <a:gd name="T9" fmla="*/ 2147483646 h 20"/>
              <a:gd name="T10" fmla="*/ 2147483646 w 134"/>
              <a:gd name="T11" fmla="*/ 2147483646 h 20"/>
              <a:gd name="T12" fmla="*/ 2147483646 w 134"/>
              <a:gd name="T13" fmla="*/ 2147483646 h 20"/>
              <a:gd name="T14" fmla="*/ 2147483646 w 134"/>
              <a:gd name="T15" fmla="*/ 2147483646 h 20"/>
              <a:gd name="T16" fmla="*/ 2147483646 w 134"/>
              <a:gd name="T17" fmla="*/ 2147483646 h 20"/>
              <a:gd name="T18" fmla="*/ 2147483646 w 134"/>
              <a:gd name="T19" fmla="*/ 2147483646 h 20"/>
              <a:gd name="T20" fmla="*/ 2147483646 w 134"/>
              <a:gd name="T21" fmla="*/ 2147483646 h 20"/>
              <a:gd name="T22" fmla="*/ 2147483646 w 134"/>
              <a:gd name="T23" fmla="*/ 2147483646 h 20"/>
              <a:gd name="T24" fmla="*/ 2147483646 w 134"/>
              <a:gd name="T25" fmla="*/ 2147483646 h 20"/>
              <a:gd name="T26" fmla="*/ 2147483646 w 134"/>
              <a:gd name="T27" fmla="*/ 0 h 20"/>
              <a:gd name="T28" fmla="*/ 2147483646 w 134"/>
              <a:gd name="T29" fmla="*/ 2147483646 h 20"/>
              <a:gd name="T30" fmla="*/ 2147483646 w 134"/>
              <a:gd name="T31" fmla="*/ 2147483646 h 20"/>
              <a:gd name="T32" fmla="*/ 2147483646 w 134"/>
              <a:gd name="T33" fmla="*/ 2147483646 h 20"/>
              <a:gd name="T34" fmla="*/ 2147483646 w 134"/>
              <a:gd name="T35" fmla="*/ 2147483646 h 20"/>
              <a:gd name="T36" fmla="*/ 2147483646 w 134"/>
              <a:gd name="T37" fmla="*/ 2147483646 h 20"/>
              <a:gd name="T38" fmla="*/ 0 w 134"/>
              <a:gd name="T39" fmla="*/ 2147483646 h 20"/>
              <a:gd name="T40" fmla="*/ 2147483646 w 134"/>
              <a:gd name="T41" fmla="*/ 2147483646 h 20"/>
              <a:gd name="T42" fmla="*/ 2147483646 w 134"/>
              <a:gd name="T43" fmla="*/ 2147483646 h 20"/>
              <a:gd name="T44" fmla="*/ 0 w 134"/>
              <a:gd name="T45" fmla="*/ 2147483646 h 20"/>
              <a:gd name="T46" fmla="*/ 2147483646 w 134"/>
              <a:gd name="T47" fmla="*/ 2147483646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20"/>
              <a:gd name="T74" fmla="*/ 134 w 134"/>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20">
                <a:moveTo>
                  <a:pt x="10" y="16"/>
                </a:moveTo>
                <a:lnTo>
                  <a:pt x="4" y="19"/>
                </a:lnTo>
                <a:lnTo>
                  <a:pt x="18" y="18"/>
                </a:lnTo>
                <a:lnTo>
                  <a:pt x="32" y="16"/>
                </a:lnTo>
                <a:lnTo>
                  <a:pt x="45" y="15"/>
                </a:lnTo>
                <a:lnTo>
                  <a:pt x="59" y="12"/>
                </a:lnTo>
                <a:lnTo>
                  <a:pt x="74" y="12"/>
                </a:lnTo>
                <a:lnTo>
                  <a:pt x="92" y="12"/>
                </a:lnTo>
                <a:lnTo>
                  <a:pt x="109" y="15"/>
                </a:lnTo>
                <a:lnTo>
                  <a:pt x="130" y="20"/>
                </a:lnTo>
                <a:lnTo>
                  <a:pt x="134" y="10"/>
                </a:lnTo>
                <a:lnTo>
                  <a:pt x="112" y="4"/>
                </a:lnTo>
                <a:lnTo>
                  <a:pt x="92" y="2"/>
                </a:lnTo>
                <a:lnTo>
                  <a:pt x="74" y="0"/>
                </a:lnTo>
                <a:lnTo>
                  <a:pt x="59" y="2"/>
                </a:lnTo>
                <a:lnTo>
                  <a:pt x="44" y="3"/>
                </a:lnTo>
                <a:lnTo>
                  <a:pt x="30" y="6"/>
                </a:lnTo>
                <a:lnTo>
                  <a:pt x="17" y="7"/>
                </a:lnTo>
                <a:lnTo>
                  <a:pt x="6" y="7"/>
                </a:lnTo>
                <a:lnTo>
                  <a:pt x="0" y="10"/>
                </a:lnTo>
                <a:lnTo>
                  <a:pt x="6" y="7"/>
                </a:lnTo>
                <a:lnTo>
                  <a:pt x="2" y="7"/>
                </a:lnTo>
                <a:lnTo>
                  <a:pt x="0" y="10"/>
                </a:lnTo>
                <a:lnTo>
                  <a:pt x="10" y="16"/>
                </a:lnTo>
                <a:close/>
              </a:path>
            </a:pathLst>
          </a:custGeom>
          <a:solidFill>
            <a:srgbClr val="EF9C9F"/>
          </a:solidFill>
          <a:ln w="9525">
            <a:solidFill>
              <a:schemeClr val="tx1"/>
            </a:solidFill>
            <a:round/>
            <a:headEnd/>
            <a:tailEnd/>
          </a:ln>
        </p:spPr>
        <p:txBody>
          <a:bodyPr/>
          <a:lstStyle/>
          <a:p>
            <a:endParaRPr lang="ja-JP" altLang="en-US"/>
          </a:p>
        </p:txBody>
      </p:sp>
      <p:sp>
        <p:nvSpPr>
          <p:cNvPr id="96293" name="Freeform 37"/>
          <p:cNvSpPr>
            <a:spLocks/>
          </p:cNvSpPr>
          <p:nvPr/>
        </p:nvSpPr>
        <p:spPr bwMode="auto">
          <a:xfrm>
            <a:off x="7956550" y="2429577"/>
            <a:ext cx="68262" cy="109537"/>
          </a:xfrm>
          <a:custGeom>
            <a:avLst/>
            <a:gdLst>
              <a:gd name="T0" fmla="*/ 2147483646 w 66"/>
              <a:gd name="T1" fmla="*/ 2147483646 h 105"/>
              <a:gd name="T2" fmla="*/ 2147483646 w 66"/>
              <a:gd name="T3" fmla="*/ 2147483646 h 105"/>
              <a:gd name="T4" fmla="*/ 2147483646 w 66"/>
              <a:gd name="T5" fmla="*/ 2147483646 h 105"/>
              <a:gd name="T6" fmla="*/ 2147483646 w 66"/>
              <a:gd name="T7" fmla="*/ 2147483646 h 105"/>
              <a:gd name="T8" fmla="*/ 2147483646 w 66"/>
              <a:gd name="T9" fmla="*/ 2147483646 h 105"/>
              <a:gd name="T10" fmla="*/ 2147483646 w 66"/>
              <a:gd name="T11" fmla="*/ 2147483646 h 105"/>
              <a:gd name="T12" fmla="*/ 2147483646 w 66"/>
              <a:gd name="T13" fmla="*/ 2147483646 h 105"/>
              <a:gd name="T14" fmla="*/ 2147483646 w 66"/>
              <a:gd name="T15" fmla="*/ 2147483646 h 105"/>
              <a:gd name="T16" fmla="*/ 2147483646 w 66"/>
              <a:gd name="T17" fmla="*/ 2147483646 h 105"/>
              <a:gd name="T18" fmla="*/ 2147483646 w 66"/>
              <a:gd name="T19" fmla="*/ 2147483646 h 105"/>
              <a:gd name="T20" fmla="*/ 2147483646 w 66"/>
              <a:gd name="T21" fmla="*/ 0 h 105"/>
              <a:gd name="T22" fmla="*/ 2147483646 w 66"/>
              <a:gd name="T23" fmla="*/ 2147483646 h 105"/>
              <a:gd name="T24" fmla="*/ 2147483646 w 66"/>
              <a:gd name="T25" fmla="*/ 2147483646 h 105"/>
              <a:gd name="T26" fmla="*/ 2147483646 w 66"/>
              <a:gd name="T27" fmla="*/ 2147483646 h 105"/>
              <a:gd name="T28" fmla="*/ 2147483646 w 66"/>
              <a:gd name="T29" fmla="*/ 2147483646 h 105"/>
              <a:gd name="T30" fmla="*/ 2147483646 w 66"/>
              <a:gd name="T31" fmla="*/ 2147483646 h 105"/>
              <a:gd name="T32" fmla="*/ 2147483646 w 66"/>
              <a:gd name="T33" fmla="*/ 2147483646 h 105"/>
              <a:gd name="T34" fmla="*/ 0 w 66"/>
              <a:gd name="T35" fmla="*/ 2147483646 h 105"/>
              <a:gd name="T36" fmla="*/ 2147483646 w 66"/>
              <a:gd name="T37" fmla="*/ 2147483646 h 105"/>
              <a:gd name="T38" fmla="*/ 2147483646 w 66"/>
              <a:gd name="T39" fmla="*/ 2147483646 h 105"/>
              <a:gd name="T40" fmla="*/ 2147483646 w 66"/>
              <a:gd name="T41" fmla="*/ 2147483646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05"/>
              <a:gd name="T65" fmla="*/ 66 w 6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05">
                <a:moveTo>
                  <a:pt x="10" y="96"/>
                </a:moveTo>
                <a:lnTo>
                  <a:pt x="11" y="97"/>
                </a:lnTo>
                <a:lnTo>
                  <a:pt x="12" y="98"/>
                </a:lnTo>
                <a:lnTo>
                  <a:pt x="14" y="94"/>
                </a:lnTo>
                <a:lnTo>
                  <a:pt x="17" y="86"/>
                </a:lnTo>
                <a:lnTo>
                  <a:pt x="23" y="77"/>
                </a:lnTo>
                <a:lnTo>
                  <a:pt x="30" y="63"/>
                </a:lnTo>
                <a:lnTo>
                  <a:pt x="41" y="47"/>
                </a:lnTo>
                <a:lnTo>
                  <a:pt x="52" y="28"/>
                </a:lnTo>
                <a:lnTo>
                  <a:pt x="66" y="6"/>
                </a:lnTo>
                <a:lnTo>
                  <a:pt x="56" y="0"/>
                </a:lnTo>
                <a:lnTo>
                  <a:pt x="43" y="21"/>
                </a:lnTo>
                <a:lnTo>
                  <a:pt x="32" y="40"/>
                </a:lnTo>
                <a:lnTo>
                  <a:pt x="21" y="56"/>
                </a:lnTo>
                <a:lnTo>
                  <a:pt x="12" y="70"/>
                </a:lnTo>
                <a:lnTo>
                  <a:pt x="7" y="82"/>
                </a:lnTo>
                <a:lnTo>
                  <a:pt x="3" y="90"/>
                </a:lnTo>
                <a:lnTo>
                  <a:pt x="0" y="97"/>
                </a:lnTo>
                <a:lnTo>
                  <a:pt x="3" y="105"/>
                </a:lnTo>
                <a:lnTo>
                  <a:pt x="4" y="105"/>
                </a:lnTo>
                <a:lnTo>
                  <a:pt x="10" y="96"/>
                </a:lnTo>
                <a:close/>
              </a:path>
            </a:pathLst>
          </a:custGeom>
          <a:solidFill>
            <a:srgbClr val="EF9C9F"/>
          </a:solidFill>
          <a:ln w="9525">
            <a:solidFill>
              <a:schemeClr val="tx1"/>
            </a:solidFill>
            <a:round/>
            <a:headEnd/>
            <a:tailEnd/>
          </a:ln>
        </p:spPr>
        <p:txBody>
          <a:bodyPr/>
          <a:lstStyle/>
          <a:p>
            <a:endParaRPr lang="ja-JP" altLang="en-US"/>
          </a:p>
        </p:txBody>
      </p:sp>
      <p:sp>
        <p:nvSpPr>
          <p:cNvPr id="96294" name="Freeform 38"/>
          <p:cNvSpPr>
            <a:spLocks/>
          </p:cNvSpPr>
          <p:nvPr/>
        </p:nvSpPr>
        <p:spPr bwMode="auto">
          <a:xfrm>
            <a:off x="7959726" y="2529589"/>
            <a:ext cx="498475" cy="74613"/>
          </a:xfrm>
          <a:custGeom>
            <a:avLst/>
            <a:gdLst>
              <a:gd name="T0" fmla="*/ 2147483646 w 474"/>
              <a:gd name="T1" fmla="*/ 2147483646 h 70"/>
              <a:gd name="T2" fmla="*/ 2147483646 w 474"/>
              <a:gd name="T3" fmla="*/ 2147483646 h 70"/>
              <a:gd name="T4" fmla="*/ 2147483646 w 474"/>
              <a:gd name="T5" fmla="*/ 2147483646 h 70"/>
              <a:gd name="T6" fmla="*/ 2147483646 w 474"/>
              <a:gd name="T7" fmla="*/ 2147483646 h 70"/>
              <a:gd name="T8" fmla="*/ 2147483646 w 474"/>
              <a:gd name="T9" fmla="*/ 2147483646 h 70"/>
              <a:gd name="T10" fmla="*/ 2147483646 w 474"/>
              <a:gd name="T11" fmla="*/ 2147483646 h 70"/>
              <a:gd name="T12" fmla="*/ 2147483646 w 474"/>
              <a:gd name="T13" fmla="*/ 2147483646 h 70"/>
              <a:gd name="T14" fmla="*/ 2147483646 w 474"/>
              <a:gd name="T15" fmla="*/ 2147483646 h 70"/>
              <a:gd name="T16" fmla="*/ 2147483646 w 474"/>
              <a:gd name="T17" fmla="*/ 2147483646 h 70"/>
              <a:gd name="T18" fmla="*/ 2147483646 w 474"/>
              <a:gd name="T19" fmla="*/ 2147483646 h 70"/>
              <a:gd name="T20" fmla="*/ 2147483646 w 474"/>
              <a:gd name="T21" fmla="*/ 2147483646 h 70"/>
              <a:gd name="T22" fmla="*/ 2147483646 w 474"/>
              <a:gd name="T23" fmla="*/ 2147483646 h 70"/>
              <a:gd name="T24" fmla="*/ 2147483646 w 474"/>
              <a:gd name="T25" fmla="*/ 2147483646 h 70"/>
              <a:gd name="T26" fmla="*/ 2147483646 w 474"/>
              <a:gd name="T27" fmla="*/ 2147483646 h 70"/>
              <a:gd name="T28" fmla="*/ 2147483646 w 474"/>
              <a:gd name="T29" fmla="*/ 2147483646 h 70"/>
              <a:gd name="T30" fmla="*/ 2147483646 w 474"/>
              <a:gd name="T31" fmla="*/ 2147483646 h 70"/>
              <a:gd name="T32" fmla="*/ 2147483646 w 474"/>
              <a:gd name="T33" fmla="*/ 2147483646 h 70"/>
              <a:gd name="T34" fmla="*/ 2147483646 w 474"/>
              <a:gd name="T35" fmla="*/ 2147483646 h 70"/>
              <a:gd name="T36" fmla="*/ 2147483646 w 474"/>
              <a:gd name="T37" fmla="*/ 2147483646 h 70"/>
              <a:gd name="T38" fmla="*/ 2147483646 w 474"/>
              <a:gd name="T39" fmla="*/ 0 h 70"/>
              <a:gd name="T40" fmla="*/ 0 w 474"/>
              <a:gd name="T41" fmla="*/ 2147483646 h 70"/>
              <a:gd name="T42" fmla="*/ 2147483646 w 474"/>
              <a:gd name="T43" fmla="*/ 2147483646 h 70"/>
              <a:gd name="T44" fmla="*/ 2147483646 w 474"/>
              <a:gd name="T45" fmla="*/ 2147483646 h 70"/>
              <a:gd name="T46" fmla="*/ 2147483646 w 474"/>
              <a:gd name="T47" fmla="*/ 2147483646 h 70"/>
              <a:gd name="T48" fmla="*/ 2147483646 w 474"/>
              <a:gd name="T49" fmla="*/ 2147483646 h 70"/>
              <a:gd name="T50" fmla="*/ 2147483646 w 474"/>
              <a:gd name="T51" fmla="*/ 2147483646 h 70"/>
              <a:gd name="T52" fmla="*/ 2147483646 w 474"/>
              <a:gd name="T53" fmla="*/ 2147483646 h 70"/>
              <a:gd name="T54" fmla="*/ 2147483646 w 474"/>
              <a:gd name="T55" fmla="*/ 2147483646 h 70"/>
              <a:gd name="T56" fmla="*/ 2147483646 w 474"/>
              <a:gd name="T57" fmla="*/ 2147483646 h 70"/>
              <a:gd name="T58" fmla="*/ 2147483646 w 474"/>
              <a:gd name="T59" fmla="*/ 2147483646 h 70"/>
              <a:gd name="T60" fmla="*/ 2147483646 w 474"/>
              <a:gd name="T61" fmla="*/ 2147483646 h 70"/>
              <a:gd name="T62" fmla="*/ 2147483646 w 474"/>
              <a:gd name="T63" fmla="*/ 2147483646 h 70"/>
              <a:gd name="T64" fmla="*/ 2147483646 w 474"/>
              <a:gd name="T65" fmla="*/ 2147483646 h 70"/>
              <a:gd name="T66" fmla="*/ 2147483646 w 474"/>
              <a:gd name="T67" fmla="*/ 2147483646 h 70"/>
              <a:gd name="T68" fmla="*/ 2147483646 w 474"/>
              <a:gd name="T69" fmla="*/ 2147483646 h 70"/>
              <a:gd name="T70" fmla="*/ 2147483646 w 474"/>
              <a:gd name="T71" fmla="*/ 2147483646 h 70"/>
              <a:gd name="T72" fmla="*/ 2147483646 w 474"/>
              <a:gd name="T73" fmla="*/ 2147483646 h 70"/>
              <a:gd name="T74" fmla="*/ 2147483646 w 474"/>
              <a:gd name="T75" fmla="*/ 2147483646 h 70"/>
              <a:gd name="T76" fmla="*/ 2147483646 w 474"/>
              <a:gd name="T77" fmla="*/ 2147483646 h 70"/>
              <a:gd name="T78" fmla="*/ 2147483646 w 474"/>
              <a:gd name="T79" fmla="*/ 2147483646 h 70"/>
              <a:gd name="T80" fmla="*/ 2147483646 w 474"/>
              <a:gd name="T81" fmla="*/ 2147483646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70"/>
              <a:gd name="T125" fmla="*/ 474 w 474"/>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70">
                <a:moveTo>
                  <a:pt x="474" y="70"/>
                </a:moveTo>
                <a:lnTo>
                  <a:pt x="474" y="70"/>
                </a:lnTo>
                <a:lnTo>
                  <a:pt x="474" y="62"/>
                </a:lnTo>
                <a:lnTo>
                  <a:pt x="469" y="59"/>
                </a:lnTo>
                <a:lnTo>
                  <a:pt x="465" y="58"/>
                </a:lnTo>
                <a:lnTo>
                  <a:pt x="457" y="56"/>
                </a:lnTo>
                <a:lnTo>
                  <a:pt x="439" y="54"/>
                </a:lnTo>
                <a:lnTo>
                  <a:pt x="414" y="52"/>
                </a:lnTo>
                <a:lnTo>
                  <a:pt x="350" y="48"/>
                </a:lnTo>
                <a:lnTo>
                  <a:pt x="272" y="43"/>
                </a:lnTo>
                <a:lnTo>
                  <a:pt x="233" y="40"/>
                </a:lnTo>
                <a:lnTo>
                  <a:pt x="192" y="37"/>
                </a:lnTo>
                <a:lnTo>
                  <a:pt x="152" y="33"/>
                </a:lnTo>
                <a:lnTo>
                  <a:pt x="114" y="28"/>
                </a:lnTo>
                <a:lnTo>
                  <a:pt x="80" y="23"/>
                </a:lnTo>
                <a:lnTo>
                  <a:pt x="49" y="16"/>
                </a:lnTo>
                <a:lnTo>
                  <a:pt x="36" y="12"/>
                </a:lnTo>
                <a:lnTo>
                  <a:pt x="25" y="9"/>
                </a:lnTo>
                <a:lnTo>
                  <a:pt x="14" y="5"/>
                </a:lnTo>
                <a:lnTo>
                  <a:pt x="6" y="0"/>
                </a:lnTo>
                <a:lnTo>
                  <a:pt x="0" y="9"/>
                </a:lnTo>
                <a:lnTo>
                  <a:pt x="10" y="14"/>
                </a:lnTo>
                <a:lnTo>
                  <a:pt x="21" y="19"/>
                </a:lnTo>
                <a:lnTo>
                  <a:pt x="33" y="23"/>
                </a:lnTo>
                <a:lnTo>
                  <a:pt x="47" y="27"/>
                </a:lnTo>
                <a:lnTo>
                  <a:pt x="78" y="33"/>
                </a:lnTo>
                <a:lnTo>
                  <a:pt x="112" y="40"/>
                </a:lnTo>
                <a:lnTo>
                  <a:pt x="151" y="44"/>
                </a:lnTo>
                <a:lnTo>
                  <a:pt x="190" y="48"/>
                </a:lnTo>
                <a:lnTo>
                  <a:pt x="231" y="52"/>
                </a:lnTo>
                <a:lnTo>
                  <a:pt x="272" y="55"/>
                </a:lnTo>
                <a:lnTo>
                  <a:pt x="349" y="59"/>
                </a:lnTo>
                <a:lnTo>
                  <a:pt x="413" y="63"/>
                </a:lnTo>
                <a:lnTo>
                  <a:pt x="437" y="66"/>
                </a:lnTo>
                <a:lnTo>
                  <a:pt x="455" y="67"/>
                </a:lnTo>
                <a:lnTo>
                  <a:pt x="462" y="68"/>
                </a:lnTo>
                <a:lnTo>
                  <a:pt x="465" y="70"/>
                </a:lnTo>
                <a:lnTo>
                  <a:pt x="466" y="70"/>
                </a:lnTo>
                <a:lnTo>
                  <a:pt x="465" y="64"/>
                </a:lnTo>
                <a:lnTo>
                  <a:pt x="474" y="70"/>
                </a:lnTo>
                <a:close/>
              </a:path>
            </a:pathLst>
          </a:custGeom>
          <a:solidFill>
            <a:srgbClr val="EF9C9F"/>
          </a:solidFill>
          <a:ln w="9525">
            <a:solidFill>
              <a:schemeClr val="tx1"/>
            </a:solidFill>
            <a:round/>
            <a:headEnd/>
            <a:tailEnd/>
          </a:ln>
        </p:spPr>
        <p:txBody>
          <a:bodyPr/>
          <a:lstStyle/>
          <a:p>
            <a:endParaRPr lang="ja-JP" altLang="en-US"/>
          </a:p>
        </p:txBody>
      </p:sp>
      <p:sp>
        <p:nvSpPr>
          <p:cNvPr id="96295" name="Freeform 39"/>
          <p:cNvSpPr>
            <a:spLocks/>
          </p:cNvSpPr>
          <p:nvPr/>
        </p:nvSpPr>
        <p:spPr bwMode="auto">
          <a:xfrm>
            <a:off x="7931150" y="2556576"/>
            <a:ext cx="527050" cy="55562"/>
          </a:xfrm>
          <a:custGeom>
            <a:avLst/>
            <a:gdLst>
              <a:gd name="T0" fmla="*/ 2147483646 w 502"/>
              <a:gd name="T1" fmla="*/ 2147483646 h 53"/>
              <a:gd name="T2" fmla="*/ 2147483646 w 502"/>
              <a:gd name="T3" fmla="*/ 2147483646 h 53"/>
              <a:gd name="T4" fmla="*/ 2147483646 w 502"/>
              <a:gd name="T5" fmla="*/ 2147483646 h 53"/>
              <a:gd name="T6" fmla="*/ 2147483646 w 502"/>
              <a:gd name="T7" fmla="*/ 2147483646 h 53"/>
              <a:gd name="T8" fmla="*/ 2147483646 w 502"/>
              <a:gd name="T9" fmla="*/ 2147483646 h 53"/>
              <a:gd name="T10" fmla="*/ 2147483646 w 502"/>
              <a:gd name="T11" fmla="*/ 2147483646 h 53"/>
              <a:gd name="T12" fmla="*/ 2147483646 w 502"/>
              <a:gd name="T13" fmla="*/ 2147483646 h 53"/>
              <a:gd name="T14" fmla="*/ 2147483646 w 502"/>
              <a:gd name="T15" fmla="*/ 2147483646 h 53"/>
              <a:gd name="T16" fmla="*/ 2147483646 w 502"/>
              <a:gd name="T17" fmla="*/ 2147483646 h 53"/>
              <a:gd name="T18" fmla="*/ 2147483646 w 502"/>
              <a:gd name="T19" fmla="*/ 2147483646 h 53"/>
              <a:gd name="T20" fmla="*/ 2147483646 w 502"/>
              <a:gd name="T21" fmla="*/ 2147483646 h 53"/>
              <a:gd name="T22" fmla="*/ 2147483646 w 502"/>
              <a:gd name="T23" fmla="*/ 2147483646 h 53"/>
              <a:gd name="T24" fmla="*/ 2147483646 w 502"/>
              <a:gd name="T25" fmla="*/ 2147483646 h 53"/>
              <a:gd name="T26" fmla="*/ 2147483646 w 502"/>
              <a:gd name="T27" fmla="*/ 2147483646 h 53"/>
              <a:gd name="T28" fmla="*/ 2147483646 w 502"/>
              <a:gd name="T29" fmla="*/ 2147483646 h 53"/>
              <a:gd name="T30" fmla="*/ 2147483646 w 502"/>
              <a:gd name="T31" fmla="*/ 2147483646 h 53"/>
              <a:gd name="T32" fmla="*/ 2147483646 w 502"/>
              <a:gd name="T33" fmla="*/ 2147483646 h 53"/>
              <a:gd name="T34" fmla="*/ 2147483646 w 502"/>
              <a:gd name="T35" fmla="*/ 2147483646 h 53"/>
              <a:gd name="T36" fmla="*/ 2147483646 w 502"/>
              <a:gd name="T37" fmla="*/ 2147483646 h 53"/>
              <a:gd name="T38" fmla="*/ 2147483646 w 502"/>
              <a:gd name="T39" fmla="*/ 2147483646 h 53"/>
              <a:gd name="T40" fmla="*/ 2147483646 w 502"/>
              <a:gd name="T41" fmla="*/ 2147483646 h 53"/>
              <a:gd name="T42" fmla="*/ 2147483646 w 502"/>
              <a:gd name="T43" fmla="*/ 2147483646 h 53"/>
              <a:gd name="T44" fmla="*/ 2147483646 w 502"/>
              <a:gd name="T45" fmla="*/ 2147483646 h 53"/>
              <a:gd name="T46" fmla="*/ 2147483646 w 502"/>
              <a:gd name="T47" fmla="*/ 2147483646 h 53"/>
              <a:gd name="T48" fmla="*/ 2147483646 w 502"/>
              <a:gd name="T49" fmla="*/ 2147483646 h 53"/>
              <a:gd name="T50" fmla="*/ 2147483646 w 502"/>
              <a:gd name="T51" fmla="*/ 2147483646 h 53"/>
              <a:gd name="T52" fmla="*/ 2147483646 w 502"/>
              <a:gd name="T53" fmla="*/ 2147483646 h 53"/>
              <a:gd name="T54" fmla="*/ 0 w 502"/>
              <a:gd name="T55" fmla="*/ 2147483646 h 53"/>
              <a:gd name="T56" fmla="*/ 2147483646 w 502"/>
              <a:gd name="T57" fmla="*/ 2147483646 h 53"/>
              <a:gd name="T58" fmla="*/ 2147483646 w 502"/>
              <a:gd name="T59" fmla="*/ 0 h 53"/>
              <a:gd name="T60" fmla="*/ 0 w 502"/>
              <a:gd name="T61" fmla="*/ 2147483646 h 53"/>
              <a:gd name="T62" fmla="*/ 2147483646 w 502"/>
              <a:gd name="T63" fmla="*/ 2147483646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53"/>
              <a:gd name="T98" fmla="*/ 502 w 502"/>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53">
                <a:moveTo>
                  <a:pt x="9" y="10"/>
                </a:moveTo>
                <a:lnTo>
                  <a:pt x="1" y="12"/>
                </a:lnTo>
                <a:lnTo>
                  <a:pt x="26" y="16"/>
                </a:lnTo>
                <a:lnTo>
                  <a:pt x="82" y="23"/>
                </a:lnTo>
                <a:lnTo>
                  <a:pt x="158" y="31"/>
                </a:lnTo>
                <a:lnTo>
                  <a:pt x="248" y="39"/>
                </a:lnTo>
                <a:lnTo>
                  <a:pt x="337" y="48"/>
                </a:lnTo>
                <a:lnTo>
                  <a:pt x="416" y="52"/>
                </a:lnTo>
                <a:lnTo>
                  <a:pt x="448" y="53"/>
                </a:lnTo>
                <a:lnTo>
                  <a:pt x="474" y="53"/>
                </a:lnTo>
                <a:lnTo>
                  <a:pt x="483" y="52"/>
                </a:lnTo>
                <a:lnTo>
                  <a:pt x="491" y="52"/>
                </a:lnTo>
                <a:lnTo>
                  <a:pt x="498" y="49"/>
                </a:lnTo>
                <a:lnTo>
                  <a:pt x="502" y="45"/>
                </a:lnTo>
                <a:lnTo>
                  <a:pt x="493" y="39"/>
                </a:lnTo>
                <a:lnTo>
                  <a:pt x="489" y="39"/>
                </a:lnTo>
                <a:lnTo>
                  <a:pt x="482" y="41"/>
                </a:lnTo>
                <a:lnTo>
                  <a:pt x="474" y="41"/>
                </a:lnTo>
                <a:lnTo>
                  <a:pt x="448" y="42"/>
                </a:lnTo>
                <a:lnTo>
                  <a:pt x="416" y="41"/>
                </a:lnTo>
                <a:lnTo>
                  <a:pt x="338" y="35"/>
                </a:lnTo>
                <a:lnTo>
                  <a:pt x="248" y="29"/>
                </a:lnTo>
                <a:lnTo>
                  <a:pt x="159" y="19"/>
                </a:lnTo>
                <a:lnTo>
                  <a:pt x="83" y="11"/>
                </a:lnTo>
                <a:lnTo>
                  <a:pt x="27" y="6"/>
                </a:lnTo>
                <a:lnTo>
                  <a:pt x="6" y="3"/>
                </a:lnTo>
                <a:lnTo>
                  <a:pt x="0" y="6"/>
                </a:lnTo>
                <a:lnTo>
                  <a:pt x="6" y="3"/>
                </a:lnTo>
                <a:lnTo>
                  <a:pt x="2" y="0"/>
                </a:lnTo>
                <a:lnTo>
                  <a:pt x="0" y="6"/>
                </a:lnTo>
                <a:lnTo>
                  <a:pt x="9" y="10"/>
                </a:lnTo>
                <a:close/>
              </a:path>
            </a:pathLst>
          </a:custGeom>
          <a:solidFill>
            <a:srgbClr val="EF9C9F"/>
          </a:solidFill>
          <a:ln w="9525">
            <a:solidFill>
              <a:schemeClr val="tx1"/>
            </a:solidFill>
            <a:round/>
            <a:headEnd/>
            <a:tailEnd/>
          </a:ln>
        </p:spPr>
        <p:txBody>
          <a:bodyPr/>
          <a:lstStyle/>
          <a:p>
            <a:endParaRPr lang="ja-JP" altLang="en-US"/>
          </a:p>
        </p:txBody>
      </p:sp>
      <p:sp>
        <p:nvSpPr>
          <p:cNvPr id="96296" name="Freeform 40"/>
          <p:cNvSpPr>
            <a:spLocks/>
          </p:cNvSpPr>
          <p:nvPr/>
        </p:nvSpPr>
        <p:spPr bwMode="auto">
          <a:xfrm>
            <a:off x="7767637" y="2562926"/>
            <a:ext cx="173038" cy="158750"/>
          </a:xfrm>
          <a:custGeom>
            <a:avLst/>
            <a:gdLst>
              <a:gd name="T0" fmla="*/ 2147483646 w 165"/>
              <a:gd name="T1" fmla="*/ 2147483646 h 151"/>
              <a:gd name="T2" fmla="*/ 2147483646 w 165"/>
              <a:gd name="T3" fmla="*/ 2147483646 h 151"/>
              <a:gd name="T4" fmla="*/ 2147483646 w 165"/>
              <a:gd name="T5" fmla="*/ 2147483646 h 151"/>
              <a:gd name="T6" fmla="*/ 2147483646 w 165"/>
              <a:gd name="T7" fmla="*/ 2147483646 h 151"/>
              <a:gd name="T8" fmla="*/ 2147483646 w 165"/>
              <a:gd name="T9" fmla="*/ 2147483646 h 151"/>
              <a:gd name="T10" fmla="*/ 2147483646 w 165"/>
              <a:gd name="T11" fmla="*/ 2147483646 h 151"/>
              <a:gd name="T12" fmla="*/ 2147483646 w 165"/>
              <a:gd name="T13" fmla="*/ 2147483646 h 151"/>
              <a:gd name="T14" fmla="*/ 2147483646 w 165"/>
              <a:gd name="T15" fmla="*/ 2147483646 h 151"/>
              <a:gd name="T16" fmla="*/ 2147483646 w 165"/>
              <a:gd name="T17" fmla="*/ 2147483646 h 151"/>
              <a:gd name="T18" fmla="*/ 2147483646 w 165"/>
              <a:gd name="T19" fmla="*/ 2147483646 h 151"/>
              <a:gd name="T20" fmla="*/ 2147483646 w 165"/>
              <a:gd name="T21" fmla="*/ 2147483646 h 151"/>
              <a:gd name="T22" fmla="*/ 2147483646 w 165"/>
              <a:gd name="T23" fmla="*/ 2147483646 h 151"/>
              <a:gd name="T24" fmla="*/ 2147483646 w 165"/>
              <a:gd name="T25" fmla="*/ 2147483646 h 151"/>
              <a:gd name="T26" fmla="*/ 2147483646 w 165"/>
              <a:gd name="T27" fmla="*/ 2147483646 h 151"/>
              <a:gd name="T28" fmla="*/ 2147483646 w 165"/>
              <a:gd name="T29" fmla="*/ 0 h 151"/>
              <a:gd name="T30" fmla="*/ 2147483646 w 165"/>
              <a:gd name="T31" fmla="*/ 2147483646 h 151"/>
              <a:gd name="T32" fmla="*/ 2147483646 w 165"/>
              <a:gd name="T33" fmla="*/ 2147483646 h 151"/>
              <a:gd name="T34" fmla="*/ 2147483646 w 165"/>
              <a:gd name="T35" fmla="*/ 2147483646 h 151"/>
              <a:gd name="T36" fmla="*/ 2147483646 w 165"/>
              <a:gd name="T37" fmla="*/ 2147483646 h 151"/>
              <a:gd name="T38" fmla="*/ 2147483646 w 165"/>
              <a:gd name="T39" fmla="*/ 2147483646 h 151"/>
              <a:gd name="T40" fmla="*/ 2147483646 w 165"/>
              <a:gd name="T41" fmla="*/ 2147483646 h 151"/>
              <a:gd name="T42" fmla="*/ 2147483646 w 165"/>
              <a:gd name="T43" fmla="*/ 2147483646 h 151"/>
              <a:gd name="T44" fmla="*/ 2147483646 w 165"/>
              <a:gd name="T45" fmla="*/ 2147483646 h 151"/>
              <a:gd name="T46" fmla="*/ 2147483646 w 165"/>
              <a:gd name="T47" fmla="*/ 2147483646 h 151"/>
              <a:gd name="T48" fmla="*/ 2147483646 w 165"/>
              <a:gd name="T49" fmla="*/ 2147483646 h 151"/>
              <a:gd name="T50" fmla="*/ 2147483646 w 165"/>
              <a:gd name="T51" fmla="*/ 2147483646 h 151"/>
              <a:gd name="T52" fmla="*/ 0 w 165"/>
              <a:gd name="T53" fmla="*/ 2147483646 h 151"/>
              <a:gd name="T54" fmla="*/ 0 w 165"/>
              <a:gd name="T55" fmla="*/ 2147483646 h 151"/>
              <a:gd name="T56" fmla="*/ 2147483646 w 165"/>
              <a:gd name="T57" fmla="*/ 2147483646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
              <a:gd name="T88" fmla="*/ 0 h 151"/>
              <a:gd name="T89" fmla="*/ 165 w 165"/>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 h="151">
                <a:moveTo>
                  <a:pt x="5" y="151"/>
                </a:moveTo>
                <a:lnTo>
                  <a:pt x="5" y="151"/>
                </a:lnTo>
                <a:lnTo>
                  <a:pt x="24" y="140"/>
                </a:lnTo>
                <a:lnTo>
                  <a:pt x="45" y="128"/>
                </a:lnTo>
                <a:lnTo>
                  <a:pt x="67" y="116"/>
                </a:lnTo>
                <a:lnTo>
                  <a:pt x="87" y="100"/>
                </a:lnTo>
                <a:lnTo>
                  <a:pt x="98" y="92"/>
                </a:lnTo>
                <a:lnTo>
                  <a:pt x="108" y="82"/>
                </a:lnTo>
                <a:lnTo>
                  <a:pt x="119" y="71"/>
                </a:lnTo>
                <a:lnTo>
                  <a:pt x="128" y="59"/>
                </a:lnTo>
                <a:lnTo>
                  <a:pt x="138" y="47"/>
                </a:lnTo>
                <a:lnTo>
                  <a:pt x="147" y="35"/>
                </a:lnTo>
                <a:lnTo>
                  <a:pt x="157" y="20"/>
                </a:lnTo>
                <a:lnTo>
                  <a:pt x="165" y="4"/>
                </a:lnTo>
                <a:lnTo>
                  <a:pt x="156" y="0"/>
                </a:lnTo>
                <a:lnTo>
                  <a:pt x="147" y="15"/>
                </a:lnTo>
                <a:lnTo>
                  <a:pt x="138" y="28"/>
                </a:lnTo>
                <a:lnTo>
                  <a:pt x="130" y="40"/>
                </a:lnTo>
                <a:lnTo>
                  <a:pt x="120" y="52"/>
                </a:lnTo>
                <a:lnTo>
                  <a:pt x="110" y="63"/>
                </a:lnTo>
                <a:lnTo>
                  <a:pt x="101" y="74"/>
                </a:lnTo>
                <a:lnTo>
                  <a:pt x="90" y="82"/>
                </a:lnTo>
                <a:lnTo>
                  <a:pt x="80" y="92"/>
                </a:lnTo>
                <a:lnTo>
                  <a:pt x="60" y="106"/>
                </a:lnTo>
                <a:lnTo>
                  <a:pt x="39" y="119"/>
                </a:lnTo>
                <a:lnTo>
                  <a:pt x="19" y="131"/>
                </a:lnTo>
                <a:lnTo>
                  <a:pt x="0" y="142"/>
                </a:lnTo>
                <a:lnTo>
                  <a:pt x="5" y="151"/>
                </a:lnTo>
                <a:close/>
              </a:path>
            </a:pathLst>
          </a:custGeom>
          <a:solidFill>
            <a:srgbClr val="EF9C9F"/>
          </a:solidFill>
          <a:ln w="9525">
            <a:solidFill>
              <a:schemeClr val="tx1"/>
            </a:solidFill>
            <a:round/>
            <a:headEnd/>
            <a:tailEnd/>
          </a:ln>
        </p:spPr>
        <p:txBody>
          <a:bodyPr/>
          <a:lstStyle/>
          <a:p>
            <a:endParaRPr lang="ja-JP" altLang="en-US"/>
          </a:p>
        </p:txBody>
      </p:sp>
      <p:sp>
        <p:nvSpPr>
          <p:cNvPr id="96297" name="Freeform 41"/>
          <p:cNvSpPr>
            <a:spLocks/>
          </p:cNvSpPr>
          <p:nvPr/>
        </p:nvSpPr>
        <p:spPr bwMode="auto">
          <a:xfrm>
            <a:off x="7572376" y="2712151"/>
            <a:ext cx="200025" cy="87312"/>
          </a:xfrm>
          <a:custGeom>
            <a:avLst/>
            <a:gdLst>
              <a:gd name="T0" fmla="*/ 2147483646 w 190"/>
              <a:gd name="T1" fmla="*/ 2147483646 h 83"/>
              <a:gd name="T2" fmla="*/ 2147483646 w 190"/>
              <a:gd name="T3" fmla="*/ 2147483646 h 83"/>
              <a:gd name="T4" fmla="*/ 2147483646 w 190"/>
              <a:gd name="T5" fmla="*/ 2147483646 h 83"/>
              <a:gd name="T6" fmla="*/ 2147483646 w 190"/>
              <a:gd name="T7" fmla="*/ 2147483646 h 83"/>
              <a:gd name="T8" fmla="*/ 2147483646 w 190"/>
              <a:gd name="T9" fmla="*/ 2147483646 h 83"/>
              <a:gd name="T10" fmla="*/ 2147483646 w 190"/>
              <a:gd name="T11" fmla="*/ 2147483646 h 83"/>
              <a:gd name="T12" fmla="*/ 2147483646 w 190"/>
              <a:gd name="T13" fmla="*/ 2147483646 h 83"/>
              <a:gd name="T14" fmla="*/ 2147483646 w 190"/>
              <a:gd name="T15" fmla="*/ 2147483646 h 83"/>
              <a:gd name="T16" fmla="*/ 2147483646 w 190"/>
              <a:gd name="T17" fmla="*/ 2147483646 h 83"/>
              <a:gd name="T18" fmla="*/ 2147483646 w 190"/>
              <a:gd name="T19" fmla="*/ 2147483646 h 83"/>
              <a:gd name="T20" fmla="*/ 2147483646 w 190"/>
              <a:gd name="T21" fmla="*/ 0 h 83"/>
              <a:gd name="T22" fmla="*/ 2147483646 w 190"/>
              <a:gd name="T23" fmla="*/ 2147483646 h 83"/>
              <a:gd name="T24" fmla="*/ 2147483646 w 190"/>
              <a:gd name="T25" fmla="*/ 2147483646 h 83"/>
              <a:gd name="T26" fmla="*/ 2147483646 w 190"/>
              <a:gd name="T27" fmla="*/ 2147483646 h 83"/>
              <a:gd name="T28" fmla="*/ 2147483646 w 190"/>
              <a:gd name="T29" fmla="*/ 2147483646 h 83"/>
              <a:gd name="T30" fmla="*/ 2147483646 w 190"/>
              <a:gd name="T31" fmla="*/ 2147483646 h 83"/>
              <a:gd name="T32" fmla="*/ 2147483646 w 190"/>
              <a:gd name="T33" fmla="*/ 2147483646 h 83"/>
              <a:gd name="T34" fmla="*/ 2147483646 w 190"/>
              <a:gd name="T35" fmla="*/ 2147483646 h 83"/>
              <a:gd name="T36" fmla="*/ 0 w 190"/>
              <a:gd name="T37" fmla="*/ 2147483646 h 83"/>
              <a:gd name="T38" fmla="*/ 0 w 190"/>
              <a:gd name="T39" fmla="*/ 2147483646 h 83"/>
              <a:gd name="T40" fmla="*/ 2147483646 w 190"/>
              <a:gd name="T41" fmla="*/ 214748364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83"/>
              <a:gd name="T65" fmla="*/ 190 w 190"/>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83">
                <a:moveTo>
                  <a:pt x="6" y="83"/>
                </a:moveTo>
                <a:lnTo>
                  <a:pt x="6" y="83"/>
                </a:lnTo>
                <a:lnTo>
                  <a:pt x="17" y="79"/>
                </a:lnTo>
                <a:lnTo>
                  <a:pt x="28" y="75"/>
                </a:lnTo>
                <a:lnTo>
                  <a:pt x="41" y="72"/>
                </a:lnTo>
                <a:lnTo>
                  <a:pt x="59" y="67"/>
                </a:lnTo>
                <a:lnTo>
                  <a:pt x="82" y="60"/>
                </a:lnTo>
                <a:lnTo>
                  <a:pt x="110" y="48"/>
                </a:lnTo>
                <a:lnTo>
                  <a:pt x="145" y="32"/>
                </a:lnTo>
                <a:lnTo>
                  <a:pt x="190" y="9"/>
                </a:lnTo>
                <a:lnTo>
                  <a:pt x="185" y="0"/>
                </a:lnTo>
                <a:lnTo>
                  <a:pt x="141" y="21"/>
                </a:lnTo>
                <a:lnTo>
                  <a:pt x="106" y="39"/>
                </a:lnTo>
                <a:lnTo>
                  <a:pt x="78" y="50"/>
                </a:lnTo>
                <a:lnTo>
                  <a:pt x="56" y="56"/>
                </a:lnTo>
                <a:lnTo>
                  <a:pt x="39" y="62"/>
                </a:lnTo>
                <a:lnTo>
                  <a:pt x="25" y="64"/>
                </a:lnTo>
                <a:lnTo>
                  <a:pt x="13" y="68"/>
                </a:lnTo>
                <a:lnTo>
                  <a:pt x="0" y="74"/>
                </a:lnTo>
                <a:lnTo>
                  <a:pt x="6" y="83"/>
                </a:lnTo>
                <a:close/>
              </a:path>
            </a:pathLst>
          </a:custGeom>
          <a:solidFill>
            <a:srgbClr val="EF9C9F"/>
          </a:solidFill>
          <a:ln w="9525">
            <a:solidFill>
              <a:schemeClr val="tx1"/>
            </a:solidFill>
            <a:round/>
            <a:headEnd/>
            <a:tailEnd/>
          </a:ln>
        </p:spPr>
        <p:txBody>
          <a:bodyPr/>
          <a:lstStyle/>
          <a:p>
            <a:endParaRPr lang="ja-JP" altLang="en-US"/>
          </a:p>
        </p:txBody>
      </p:sp>
      <p:sp>
        <p:nvSpPr>
          <p:cNvPr id="96298" name="Freeform 42"/>
          <p:cNvSpPr>
            <a:spLocks/>
          </p:cNvSpPr>
          <p:nvPr/>
        </p:nvSpPr>
        <p:spPr bwMode="auto">
          <a:xfrm>
            <a:off x="7396163" y="2789939"/>
            <a:ext cx="182563" cy="201613"/>
          </a:xfrm>
          <a:custGeom>
            <a:avLst/>
            <a:gdLst>
              <a:gd name="T0" fmla="*/ 2147483646 w 174"/>
              <a:gd name="T1" fmla="*/ 2147483646 h 193"/>
              <a:gd name="T2" fmla="*/ 2147483646 w 174"/>
              <a:gd name="T3" fmla="*/ 2147483646 h 193"/>
              <a:gd name="T4" fmla="*/ 2147483646 w 174"/>
              <a:gd name="T5" fmla="*/ 2147483646 h 193"/>
              <a:gd name="T6" fmla="*/ 2147483646 w 174"/>
              <a:gd name="T7" fmla="*/ 2147483646 h 193"/>
              <a:gd name="T8" fmla="*/ 2147483646 w 174"/>
              <a:gd name="T9" fmla="*/ 2147483646 h 193"/>
              <a:gd name="T10" fmla="*/ 2147483646 w 174"/>
              <a:gd name="T11" fmla="*/ 2147483646 h 193"/>
              <a:gd name="T12" fmla="*/ 2147483646 w 174"/>
              <a:gd name="T13" fmla="*/ 2147483646 h 193"/>
              <a:gd name="T14" fmla="*/ 2147483646 w 174"/>
              <a:gd name="T15" fmla="*/ 2147483646 h 193"/>
              <a:gd name="T16" fmla="*/ 2147483646 w 174"/>
              <a:gd name="T17" fmla="*/ 2147483646 h 193"/>
              <a:gd name="T18" fmla="*/ 2147483646 w 174"/>
              <a:gd name="T19" fmla="*/ 2147483646 h 193"/>
              <a:gd name="T20" fmla="*/ 2147483646 w 174"/>
              <a:gd name="T21" fmla="*/ 2147483646 h 193"/>
              <a:gd name="T22" fmla="*/ 2147483646 w 174"/>
              <a:gd name="T23" fmla="*/ 2147483646 h 193"/>
              <a:gd name="T24" fmla="*/ 2147483646 w 174"/>
              <a:gd name="T25" fmla="*/ 2147483646 h 193"/>
              <a:gd name="T26" fmla="*/ 2147483646 w 174"/>
              <a:gd name="T27" fmla="*/ 2147483646 h 193"/>
              <a:gd name="T28" fmla="*/ 2147483646 w 174"/>
              <a:gd name="T29" fmla="*/ 2147483646 h 193"/>
              <a:gd name="T30" fmla="*/ 2147483646 w 174"/>
              <a:gd name="T31" fmla="*/ 2147483646 h 193"/>
              <a:gd name="T32" fmla="*/ 2147483646 w 174"/>
              <a:gd name="T33" fmla="*/ 2147483646 h 193"/>
              <a:gd name="T34" fmla="*/ 2147483646 w 174"/>
              <a:gd name="T35" fmla="*/ 2147483646 h 193"/>
              <a:gd name="T36" fmla="*/ 2147483646 w 174"/>
              <a:gd name="T37" fmla="*/ 0 h 193"/>
              <a:gd name="T38" fmla="*/ 2147483646 w 174"/>
              <a:gd name="T39" fmla="*/ 2147483646 h 193"/>
              <a:gd name="T40" fmla="*/ 2147483646 w 174"/>
              <a:gd name="T41" fmla="*/ 2147483646 h 193"/>
              <a:gd name="T42" fmla="*/ 2147483646 w 174"/>
              <a:gd name="T43" fmla="*/ 2147483646 h 193"/>
              <a:gd name="T44" fmla="*/ 2147483646 w 174"/>
              <a:gd name="T45" fmla="*/ 2147483646 h 193"/>
              <a:gd name="T46" fmla="*/ 2147483646 w 174"/>
              <a:gd name="T47" fmla="*/ 2147483646 h 193"/>
              <a:gd name="T48" fmla="*/ 2147483646 w 174"/>
              <a:gd name="T49" fmla="*/ 2147483646 h 193"/>
              <a:gd name="T50" fmla="*/ 2147483646 w 174"/>
              <a:gd name="T51" fmla="*/ 2147483646 h 193"/>
              <a:gd name="T52" fmla="*/ 2147483646 w 174"/>
              <a:gd name="T53" fmla="*/ 2147483646 h 193"/>
              <a:gd name="T54" fmla="*/ 2147483646 w 174"/>
              <a:gd name="T55" fmla="*/ 2147483646 h 193"/>
              <a:gd name="T56" fmla="*/ 2147483646 w 174"/>
              <a:gd name="T57" fmla="*/ 2147483646 h 193"/>
              <a:gd name="T58" fmla="*/ 2147483646 w 174"/>
              <a:gd name="T59" fmla="*/ 2147483646 h 193"/>
              <a:gd name="T60" fmla="*/ 2147483646 w 174"/>
              <a:gd name="T61" fmla="*/ 2147483646 h 193"/>
              <a:gd name="T62" fmla="*/ 2147483646 w 174"/>
              <a:gd name="T63" fmla="*/ 2147483646 h 193"/>
              <a:gd name="T64" fmla="*/ 0 w 174"/>
              <a:gd name="T65" fmla="*/ 2147483646 h 193"/>
              <a:gd name="T66" fmla="*/ 0 w 174"/>
              <a:gd name="T67" fmla="*/ 2147483646 h 193"/>
              <a:gd name="T68" fmla="*/ 0 w 174"/>
              <a:gd name="T69" fmla="*/ 2147483646 h 193"/>
              <a:gd name="T70" fmla="*/ 0 w 174"/>
              <a:gd name="T71" fmla="*/ 2147483646 h 193"/>
              <a:gd name="T72" fmla="*/ 2147483646 w 174"/>
              <a:gd name="T73" fmla="*/ 2147483646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193"/>
              <a:gd name="T113" fmla="*/ 174 w 174"/>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193">
                <a:moveTo>
                  <a:pt x="11" y="192"/>
                </a:moveTo>
                <a:lnTo>
                  <a:pt x="11" y="192"/>
                </a:lnTo>
                <a:lnTo>
                  <a:pt x="11" y="182"/>
                </a:lnTo>
                <a:lnTo>
                  <a:pt x="11" y="173"/>
                </a:lnTo>
                <a:lnTo>
                  <a:pt x="13" y="163"/>
                </a:lnTo>
                <a:lnTo>
                  <a:pt x="15" y="154"/>
                </a:lnTo>
                <a:lnTo>
                  <a:pt x="19" y="143"/>
                </a:lnTo>
                <a:lnTo>
                  <a:pt x="24" y="132"/>
                </a:lnTo>
                <a:lnTo>
                  <a:pt x="29" y="121"/>
                </a:lnTo>
                <a:lnTo>
                  <a:pt x="37" y="111"/>
                </a:lnTo>
                <a:lnTo>
                  <a:pt x="47" y="100"/>
                </a:lnTo>
                <a:lnTo>
                  <a:pt x="58" y="88"/>
                </a:lnTo>
                <a:lnTo>
                  <a:pt x="71" y="75"/>
                </a:lnTo>
                <a:lnTo>
                  <a:pt x="86" y="63"/>
                </a:lnTo>
                <a:lnTo>
                  <a:pt x="104" y="51"/>
                </a:lnTo>
                <a:lnTo>
                  <a:pt x="125" y="38"/>
                </a:lnTo>
                <a:lnTo>
                  <a:pt x="148" y="24"/>
                </a:lnTo>
                <a:lnTo>
                  <a:pt x="174" y="9"/>
                </a:lnTo>
                <a:lnTo>
                  <a:pt x="168" y="0"/>
                </a:lnTo>
                <a:lnTo>
                  <a:pt x="142" y="15"/>
                </a:lnTo>
                <a:lnTo>
                  <a:pt x="119" y="28"/>
                </a:lnTo>
                <a:lnTo>
                  <a:pt x="99" y="42"/>
                </a:lnTo>
                <a:lnTo>
                  <a:pt x="80" y="55"/>
                </a:lnTo>
                <a:lnTo>
                  <a:pt x="63" y="67"/>
                </a:lnTo>
                <a:lnTo>
                  <a:pt x="50" y="80"/>
                </a:lnTo>
                <a:lnTo>
                  <a:pt x="39" y="92"/>
                </a:lnTo>
                <a:lnTo>
                  <a:pt x="28" y="104"/>
                </a:lnTo>
                <a:lnTo>
                  <a:pt x="19" y="116"/>
                </a:lnTo>
                <a:lnTo>
                  <a:pt x="14" y="128"/>
                </a:lnTo>
                <a:lnTo>
                  <a:pt x="9" y="139"/>
                </a:lnTo>
                <a:lnTo>
                  <a:pt x="4" y="150"/>
                </a:lnTo>
                <a:lnTo>
                  <a:pt x="2" y="161"/>
                </a:lnTo>
                <a:lnTo>
                  <a:pt x="0" y="171"/>
                </a:lnTo>
                <a:lnTo>
                  <a:pt x="0" y="182"/>
                </a:lnTo>
                <a:lnTo>
                  <a:pt x="0" y="193"/>
                </a:lnTo>
                <a:lnTo>
                  <a:pt x="11" y="192"/>
                </a:lnTo>
                <a:close/>
              </a:path>
            </a:pathLst>
          </a:custGeom>
          <a:solidFill>
            <a:srgbClr val="EF9C9F"/>
          </a:solidFill>
          <a:ln w="9525">
            <a:solidFill>
              <a:schemeClr val="tx1"/>
            </a:solidFill>
            <a:round/>
            <a:headEnd/>
            <a:tailEnd/>
          </a:ln>
        </p:spPr>
        <p:txBody>
          <a:bodyPr/>
          <a:lstStyle/>
          <a:p>
            <a:endParaRPr lang="ja-JP" altLang="en-US"/>
          </a:p>
        </p:txBody>
      </p:sp>
      <p:sp>
        <p:nvSpPr>
          <p:cNvPr id="96299" name="Freeform 43"/>
          <p:cNvSpPr>
            <a:spLocks/>
          </p:cNvSpPr>
          <p:nvPr/>
        </p:nvSpPr>
        <p:spPr bwMode="auto">
          <a:xfrm>
            <a:off x="7396162" y="2991552"/>
            <a:ext cx="184150" cy="96837"/>
          </a:xfrm>
          <a:custGeom>
            <a:avLst/>
            <a:gdLst>
              <a:gd name="T0" fmla="*/ 2147483646 w 175"/>
              <a:gd name="T1" fmla="*/ 2147483646 h 93"/>
              <a:gd name="T2" fmla="*/ 2147483646 w 175"/>
              <a:gd name="T3" fmla="*/ 2147483646 h 93"/>
              <a:gd name="T4" fmla="*/ 2147483646 w 175"/>
              <a:gd name="T5" fmla="*/ 2147483646 h 93"/>
              <a:gd name="T6" fmla="*/ 2147483646 w 175"/>
              <a:gd name="T7" fmla="*/ 2147483646 h 93"/>
              <a:gd name="T8" fmla="*/ 2147483646 w 175"/>
              <a:gd name="T9" fmla="*/ 2147483646 h 93"/>
              <a:gd name="T10" fmla="*/ 2147483646 w 175"/>
              <a:gd name="T11" fmla="*/ 2147483646 h 93"/>
              <a:gd name="T12" fmla="*/ 2147483646 w 175"/>
              <a:gd name="T13" fmla="*/ 2147483646 h 93"/>
              <a:gd name="T14" fmla="*/ 2147483646 w 175"/>
              <a:gd name="T15" fmla="*/ 2147483646 h 93"/>
              <a:gd name="T16" fmla="*/ 2147483646 w 175"/>
              <a:gd name="T17" fmla="*/ 2147483646 h 93"/>
              <a:gd name="T18" fmla="*/ 2147483646 w 175"/>
              <a:gd name="T19" fmla="*/ 2147483646 h 93"/>
              <a:gd name="T20" fmla="*/ 2147483646 w 175"/>
              <a:gd name="T21" fmla="*/ 2147483646 h 93"/>
              <a:gd name="T22" fmla="*/ 2147483646 w 175"/>
              <a:gd name="T23" fmla="*/ 2147483646 h 93"/>
              <a:gd name="T24" fmla="*/ 2147483646 w 175"/>
              <a:gd name="T25" fmla="*/ 2147483646 h 93"/>
              <a:gd name="T26" fmla="*/ 2147483646 w 175"/>
              <a:gd name="T27" fmla="*/ 0 h 93"/>
              <a:gd name="T28" fmla="*/ 0 w 175"/>
              <a:gd name="T29" fmla="*/ 2147483646 h 93"/>
              <a:gd name="T30" fmla="*/ 2147483646 w 175"/>
              <a:gd name="T31" fmla="*/ 2147483646 h 93"/>
              <a:gd name="T32" fmla="*/ 2147483646 w 175"/>
              <a:gd name="T33" fmla="*/ 2147483646 h 93"/>
              <a:gd name="T34" fmla="*/ 2147483646 w 175"/>
              <a:gd name="T35" fmla="*/ 2147483646 h 93"/>
              <a:gd name="T36" fmla="*/ 2147483646 w 175"/>
              <a:gd name="T37" fmla="*/ 2147483646 h 93"/>
              <a:gd name="T38" fmla="*/ 2147483646 w 175"/>
              <a:gd name="T39" fmla="*/ 2147483646 h 93"/>
              <a:gd name="T40" fmla="*/ 2147483646 w 175"/>
              <a:gd name="T41" fmla="*/ 2147483646 h 93"/>
              <a:gd name="T42" fmla="*/ 2147483646 w 175"/>
              <a:gd name="T43" fmla="*/ 2147483646 h 93"/>
              <a:gd name="T44" fmla="*/ 2147483646 w 175"/>
              <a:gd name="T45" fmla="*/ 2147483646 h 93"/>
              <a:gd name="T46" fmla="*/ 2147483646 w 175"/>
              <a:gd name="T47" fmla="*/ 2147483646 h 93"/>
              <a:gd name="T48" fmla="*/ 2147483646 w 175"/>
              <a:gd name="T49" fmla="*/ 2147483646 h 93"/>
              <a:gd name="T50" fmla="*/ 2147483646 w 175"/>
              <a:gd name="T51" fmla="*/ 2147483646 h 93"/>
              <a:gd name="T52" fmla="*/ 2147483646 w 175"/>
              <a:gd name="T53" fmla="*/ 2147483646 h 93"/>
              <a:gd name="T54" fmla="*/ 2147483646 w 175"/>
              <a:gd name="T55" fmla="*/ 2147483646 h 93"/>
              <a:gd name="T56" fmla="*/ 2147483646 w 175"/>
              <a:gd name="T57" fmla="*/ 2147483646 h 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93"/>
              <a:gd name="T89" fmla="*/ 175 w 175"/>
              <a:gd name="T90" fmla="*/ 93 h 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93">
                <a:moveTo>
                  <a:pt x="175" y="82"/>
                </a:moveTo>
                <a:lnTo>
                  <a:pt x="174" y="82"/>
                </a:lnTo>
                <a:lnTo>
                  <a:pt x="149" y="77"/>
                </a:lnTo>
                <a:lnTo>
                  <a:pt x="122" y="71"/>
                </a:lnTo>
                <a:lnTo>
                  <a:pt x="95" y="66"/>
                </a:lnTo>
                <a:lnTo>
                  <a:pt x="69" y="59"/>
                </a:lnTo>
                <a:lnTo>
                  <a:pt x="58" y="55"/>
                </a:lnTo>
                <a:lnTo>
                  <a:pt x="47" y="50"/>
                </a:lnTo>
                <a:lnTo>
                  <a:pt x="37" y="44"/>
                </a:lnTo>
                <a:lnTo>
                  <a:pt x="29" y="37"/>
                </a:lnTo>
                <a:lnTo>
                  <a:pt x="22" y="31"/>
                </a:lnTo>
                <a:lnTo>
                  <a:pt x="17" y="21"/>
                </a:lnTo>
                <a:lnTo>
                  <a:pt x="13" y="12"/>
                </a:lnTo>
                <a:lnTo>
                  <a:pt x="11" y="0"/>
                </a:lnTo>
                <a:lnTo>
                  <a:pt x="0" y="1"/>
                </a:lnTo>
                <a:lnTo>
                  <a:pt x="2" y="15"/>
                </a:lnTo>
                <a:lnTo>
                  <a:pt x="6" y="27"/>
                </a:lnTo>
                <a:lnTo>
                  <a:pt x="13" y="37"/>
                </a:lnTo>
                <a:lnTo>
                  <a:pt x="21" y="46"/>
                </a:lnTo>
                <a:lnTo>
                  <a:pt x="30" y="54"/>
                </a:lnTo>
                <a:lnTo>
                  <a:pt x="41" y="60"/>
                </a:lnTo>
                <a:lnTo>
                  <a:pt x="54" y="66"/>
                </a:lnTo>
                <a:lnTo>
                  <a:pt x="66" y="70"/>
                </a:lnTo>
                <a:lnTo>
                  <a:pt x="93" y="78"/>
                </a:lnTo>
                <a:lnTo>
                  <a:pt x="121" y="83"/>
                </a:lnTo>
                <a:lnTo>
                  <a:pt x="147" y="87"/>
                </a:lnTo>
                <a:lnTo>
                  <a:pt x="171" y="93"/>
                </a:lnTo>
                <a:lnTo>
                  <a:pt x="175" y="82"/>
                </a:lnTo>
                <a:close/>
              </a:path>
            </a:pathLst>
          </a:custGeom>
          <a:solidFill>
            <a:srgbClr val="EF9C9F"/>
          </a:solidFill>
          <a:ln w="9525">
            <a:solidFill>
              <a:schemeClr val="tx1"/>
            </a:solidFill>
            <a:round/>
            <a:headEnd/>
            <a:tailEnd/>
          </a:ln>
        </p:spPr>
        <p:txBody>
          <a:bodyPr/>
          <a:lstStyle/>
          <a:p>
            <a:endParaRPr lang="ja-JP" altLang="en-US"/>
          </a:p>
        </p:txBody>
      </p:sp>
      <p:sp>
        <p:nvSpPr>
          <p:cNvPr id="96300" name="Freeform 44"/>
          <p:cNvSpPr>
            <a:spLocks/>
          </p:cNvSpPr>
          <p:nvPr/>
        </p:nvSpPr>
        <p:spPr bwMode="auto">
          <a:xfrm>
            <a:off x="7575550" y="3077276"/>
            <a:ext cx="171450" cy="69850"/>
          </a:xfrm>
          <a:custGeom>
            <a:avLst/>
            <a:gdLst>
              <a:gd name="T0" fmla="*/ 2147483646 w 163"/>
              <a:gd name="T1" fmla="*/ 2147483646 h 66"/>
              <a:gd name="T2" fmla="*/ 2147483646 w 163"/>
              <a:gd name="T3" fmla="*/ 2147483646 h 66"/>
              <a:gd name="T4" fmla="*/ 2147483646 w 163"/>
              <a:gd name="T5" fmla="*/ 2147483646 h 66"/>
              <a:gd name="T6" fmla="*/ 2147483646 w 163"/>
              <a:gd name="T7" fmla="*/ 2147483646 h 66"/>
              <a:gd name="T8" fmla="*/ 2147483646 w 163"/>
              <a:gd name="T9" fmla="*/ 2147483646 h 66"/>
              <a:gd name="T10" fmla="*/ 2147483646 w 163"/>
              <a:gd name="T11" fmla="*/ 2147483646 h 66"/>
              <a:gd name="T12" fmla="*/ 2147483646 w 163"/>
              <a:gd name="T13" fmla="*/ 2147483646 h 66"/>
              <a:gd name="T14" fmla="*/ 2147483646 w 163"/>
              <a:gd name="T15" fmla="*/ 2147483646 h 66"/>
              <a:gd name="T16" fmla="*/ 2147483646 w 163"/>
              <a:gd name="T17" fmla="*/ 2147483646 h 66"/>
              <a:gd name="T18" fmla="*/ 2147483646 w 163"/>
              <a:gd name="T19" fmla="*/ 0 h 66"/>
              <a:gd name="T20" fmla="*/ 0 w 163"/>
              <a:gd name="T21" fmla="*/ 2147483646 h 66"/>
              <a:gd name="T22" fmla="*/ 2147483646 w 163"/>
              <a:gd name="T23" fmla="*/ 2147483646 h 66"/>
              <a:gd name="T24" fmla="*/ 2147483646 w 163"/>
              <a:gd name="T25" fmla="*/ 2147483646 h 66"/>
              <a:gd name="T26" fmla="*/ 2147483646 w 163"/>
              <a:gd name="T27" fmla="*/ 2147483646 h 66"/>
              <a:gd name="T28" fmla="*/ 2147483646 w 163"/>
              <a:gd name="T29" fmla="*/ 2147483646 h 66"/>
              <a:gd name="T30" fmla="*/ 2147483646 w 163"/>
              <a:gd name="T31" fmla="*/ 2147483646 h 66"/>
              <a:gd name="T32" fmla="*/ 2147483646 w 163"/>
              <a:gd name="T33" fmla="*/ 2147483646 h 66"/>
              <a:gd name="T34" fmla="*/ 2147483646 w 163"/>
              <a:gd name="T35" fmla="*/ 2147483646 h 66"/>
              <a:gd name="T36" fmla="*/ 2147483646 w 163"/>
              <a:gd name="T37" fmla="*/ 2147483646 h 66"/>
              <a:gd name="T38" fmla="*/ 2147483646 w 163"/>
              <a:gd name="T39" fmla="*/ 2147483646 h 66"/>
              <a:gd name="T40" fmla="*/ 2147483646 w 16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66"/>
              <a:gd name="T65" fmla="*/ 163 w 163"/>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66">
                <a:moveTo>
                  <a:pt x="163" y="57"/>
                </a:moveTo>
                <a:lnTo>
                  <a:pt x="163" y="57"/>
                </a:lnTo>
                <a:lnTo>
                  <a:pt x="142" y="49"/>
                </a:lnTo>
                <a:lnTo>
                  <a:pt x="123" y="42"/>
                </a:lnTo>
                <a:lnTo>
                  <a:pt x="103" y="35"/>
                </a:lnTo>
                <a:lnTo>
                  <a:pt x="83" y="28"/>
                </a:lnTo>
                <a:lnTo>
                  <a:pt x="63" y="22"/>
                </a:lnTo>
                <a:lnTo>
                  <a:pt x="44" y="14"/>
                </a:lnTo>
                <a:lnTo>
                  <a:pt x="23" y="7"/>
                </a:lnTo>
                <a:lnTo>
                  <a:pt x="4" y="0"/>
                </a:lnTo>
                <a:lnTo>
                  <a:pt x="0" y="11"/>
                </a:lnTo>
                <a:lnTo>
                  <a:pt x="19" y="18"/>
                </a:lnTo>
                <a:lnTo>
                  <a:pt x="40" y="24"/>
                </a:lnTo>
                <a:lnTo>
                  <a:pt x="59" y="31"/>
                </a:lnTo>
                <a:lnTo>
                  <a:pt x="79" y="39"/>
                </a:lnTo>
                <a:lnTo>
                  <a:pt x="98" y="46"/>
                </a:lnTo>
                <a:lnTo>
                  <a:pt x="119" y="53"/>
                </a:lnTo>
                <a:lnTo>
                  <a:pt x="138" y="60"/>
                </a:lnTo>
                <a:lnTo>
                  <a:pt x="159" y="66"/>
                </a:lnTo>
                <a:lnTo>
                  <a:pt x="163" y="57"/>
                </a:lnTo>
                <a:close/>
              </a:path>
            </a:pathLst>
          </a:custGeom>
          <a:solidFill>
            <a:srgbClr val="EF9C9F"/>
          </a:solidFill>
          <a:ln w="9525">
            <a:solidFill>
              <a:schemeClr val="tx1"/>
            </a:solidFill>
            <a:round/>
            <a:headEnd/>
            <a:tailEnd/>
          </a:ln>
        </p:spPr>
        <p:txBody>
          <a:bodyPr/>
          <a:lstStyle/>
          <a:p>
            <a:endParaRPr lang="ja-JP" altLang="en-US"/>
          </a:p>
        </p:txBody>
      </p:sp>
      <p:sp>
        <p:nvSpPr>
          <p:cNvPr id="96301" name="Freeform 45"/>
          <p:cNvSpPr>
            <a:spLocks/>
          </p:cNvSpPr>
          <p:nvPr/>
        </p:nvSpPr>
        <p:spPr bwMode="auto">
          <a:xfrm>
            <a:off x="7742237" y="3137602"/>
            <a:ext cx="120650" cy="53975"/>
          </a:xfrm>
          <a:custGeom>
            <a:avLst/>
            <a:gdLst>
              <a:gd name="T0" fmla="*/ 2147483646 w 114"/>
              <a:gd name="T1" fmla="*/ 2147483646 h 51"/>
              <a:gd name="T2" fmla="*/ 2147483646 w 114"/>
              <a:gd name="T3" fmla="*/ 2147483646 h 51"/>
              <a:gd name="T4" fmla="*/ 2147483646 w 114"/>
              <a:gd name="T5" fmla="*/ 2147483646 h 51"/>
              <a:gd name="T6" fmla="*/ 2147483646 w 114"/>
              <a:gd name="T7" fmla="*/ 2147483646 h 51"/>
              <a:gd name="T8" fmla="*/ 2147483646 w 114"/>
              <a:gd name="T9" fmla="*/ 2147483646 h 51"/>
              <a:gd name="T10" fmla="*/ 2147483646 w 114"/>
              <a:gd name="T11" fmla="*/ 2147483646 h 51"/>
              <a:gd name="T12" fmla="*/ 2147483646 w 114"/>
              <a:gd name="T13" fmla="*/ 2147483646 h 51"/>
              <a:gd name="T14" fmla="*/ 2147483646 w 114"/>
              <a:gd name="T15" fmla="*/ 2147483646 h 51"/>
              <a:gd name="T16" fmla="*/ 2147483646 w 114"/>
              <a:gd name="T17" fmla="*/ 2147483646 h 51"/>
              <a:gd name="T18" fmla="*/ 2147483646 w 114"/>
              <a:gd name="T19" fmla="*/ 0 h 51"/>
              <a:gd name="T20" fmla="*/ 0 w 114"/>
              <a:gd name="T21" fmla="*/ 2147483646 h 51"/>
              <a:gd name="T22" fmla="*/ 2147483646 w 114"/>
              <a:gd name="T23" fmla="*/ 2147483646 h 51"/>
              <a:gd name="T24" fmla="*/ 2147483646 w 114"/>
              <a:gd name="T25" fmla="*/ 2147483646 h 51"/>
              <a:gd name="T26" fmla="*/ 2147483646 w 114"/>
              <a:gd name="T27" fmla="*/ 2147483646 h 51"/>
              <a:gd name="T28" fmla="*/ 2147483646 w 114"/>
              <a:gd name="T29" fmla="*/ 2147483646 h 51"/>
              <a:gd name="T30" fmla="*/ 2147483646 w 114"/>
              <a:gd name="T31" fmla="*/ 2147483646 h 51"/>
              <a:gd name="T32" fmla="*/ 2147483646 w 114"/>
              <a:gd name="T33" fmla="*/ 2147483646 h 51"/>
              <a:gd name="T34" fmla="*/ 2147483646 w 114"/>
              <a:gd name="T35" fmla="*/ 2147483646 h 51"/>
              <a:gd name="T36" fmla="*/ 2147483646 w 114"/>
              <a:gd name="T37" fmla="*/ 2147483646 h 51"/>
              <a:gd name="T38" fmla="*/ 2147483646 w 114"/>
              <a:gd name="T39" fmla="*/ 2147483646 h 51"/>
              <a:gd name="T40" fmla="*/ 2147483646 w 114"/>
              <a:gd name="T41" fmla="*/ 214748364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51"/>
              <a:gd name="T65" fmla="*/ 114 w 11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51">
                <a:moveTo>
                  <a:pt x="114" y="42"/>
                </a:moveTo>
                <a:lnTo>
                  <a:pt x="113" y="40"/>
                </a:lnTo>
                <a:lnTo>
                  <a:pt x="98" y="35"/>
                </a:lnTo>
                <a:lnTo>
                  <a:pt x="84" y="30"/>
                </a:lnTo>
                <a:lnTo>
                  <a:pt x="71" y="24"/>
                </a:lnTo>
                <a:lnTo>
                  <a:pt x="58" y="19"/>
                </a:lnTo>
                <a:lnTo>
                  <a:pt x="45" y="13"/>
                </a:lnTo>
                <a:lnTo>
                  <a:pt x="31" y="9"/>
                </a:lnTo>
                <a:lnTo>
                  <a:pt x="17" y="4"/>
                </a:lnTo>
                <a:lnTo>
                  <a:pt x="4" y="0"/>
                </a:lnTo>
                <a:lnTo>
                  <a:pt x="0" y="9"/>
                </a:lnTo>
                <a:lnTo>
                  <a:pt x="13" y="15"/>
                </a:lnTo>
                <a:lnTo>
                  <a:pt x="27" y="20"/>
                </a:lnTo>
                <a:lnTo>
                  <a:pt x="41" y="24"/>
                </a:lnTo>
                <a:lnTo>
                  <a:pt x="54" y="30"/>
                </a:lnTo>
                <a:lnTo>
                  <a:pt x="67" y="35"/>
                </a:lnTo>
                <a:lnTo>
                  <a:pt x="80" y="40"/>
                </a:lnTo>
                <a:lnTo>
                  <a:pt x="94" y="46"/>
                </a:lnTo>
                <a:lnTo>
                  <a:pt x="108" y="51"/>
                </a:lnTo>
                <a:lnTo>
                  <a:pt x="106" y="50"/>
                </a:lnTo>
                <a:lnTo>
                  <a:pt x="114" y="42"/>
                </a:lnTo>
                <a:close/>
              </a:path>
            </a:pathLst>
          </a:custGeom>
          <a:solidFill>
            <a:srgbClr val="EF9C9F"/>
          </a:solidFill>
          <a:ln w="9525">
            <a:solidFill>
              <a:schemeClr val="tx1"/>
            </a:solidFill>
            <a:round/>
            <a:headEnd/>
            <a:tailEnd/>
          </a:ln>
        </p:spPr>
        <p:txBody>
          <a:bodyPr/>
          <a:lstStyle/>
          <a:p>
            <a:endParaRPr lang="ja-JP" altLang="en-US"/>
          </a:p>
        </p:txBody>
      </p:sp>
      <p:sp>
        <p:nvSpPr>
          <p:cNvPr id="96302" name="Freeform 46"/>
          <p:cNvSpPr>
            <a:spLocks/>
          </p:cNvSpPr>
          <p:nvPr/>
        </p:nvSpPr>
        <p:spPr bwMode="auto">
          <a:xfrm>
            <a:off x="7854950" y="3182051"/>
            <a:ext cx="112712" cy="139700"/>
          </a:xfrm>
          <a:custGeom>
            <a:avLst/>
            <a:gdLst>
              <a:gd name="T0" fmla="*/ 2147483646 w 108"/>
              <a:gd name="T1" fmla="*/ 2147483646 h 133"/>
              <a:gd name="T2" fmla="*/ 2147483646 w 108"/>
              <a:gd name="T3" fmla="*/ 2147483646 h 133"/>
              <a:gd name="T4" fmla="*/ 2147483646 w 108"/>
              <a:gd name="T5" fmla="*/ 2147483646 h 133"/>
              <a:gd name="T6" fmla="*/ 2147483646 w 108"/>
              <a:gd name="T7" fmla="*/ 2147483646 h 133"/>
              <a:gd name="T8" fmla="*/ 2147483646 w 108"/>
              <a:gd name="T9" fmla="*/ 2147483646 h 133"/>
              <a:gd name="T10" fmla="*/ 2147483646 w 108"/>
              <a:gd name="T11" fmla="*/ 2147483646 h 133"/>
              <a:gd name="T12" fmla="*/ 2147483646 w 108"/>
              <a:gd name="T13" fmla="*/ 2147483646 h 133"/>
              <a:gd name="T14" fmla="*/ 2147483646 w 108"/>
              <a:gd name="T15" fmla="*/ 2147483646 h 133"/>
              <a:gd name="T16" fmla="*/ 2147483646 w 108"/>
              <a:gd name="T17" fmla="*/ 2147483646 h 133"/>
              <a:gd name="T18" fmla="*/ 2147483646 w 108"/>
              <a:gd name="T19" fmla="*/ 0 h 133"/>
              <a:gd name="T20" fmla="*/ 0 w 108"/>
              <a:gd name="T21" fmla="*/ 2147483646 h 133"/>
              <a:gd name="T22" fmla="*/ 2147483646 w 108"/>
              <a:gd name="T23" fmla="*/ 2147483646 h 133"/>
              <a:gd name="T24" fmla="*/ 2147483646 w 108"/>
              <a:gd name="T25" fmla="*/ 2147483646 h 133"/>
              <a:gd name="T26" fmla="*/ 2147483646 w 108"/>
              <a:gd name="T27" fmla="*/ 2147483646 h 133"/>
              <a:gd name="T28" fmla="*/ 2147483646 w 108"/>
              <a:gd name="T29" fmla="*/ 2147483646 h 133"/>
              <a:gd name="T30" fmla="*/ 2147483646 w 108"/>
              <a:gd name="T31" fmla="*/ 2147483646 h 133"/>
              <a:gd name="T32" fmla="*/ 2147483646 w 108"/>
              <a:gd name="T33" fmla="*/ 2147483646 h 133"/>
              <a:gd name="T34" fmla="*/ 2147483646 w 108"/>
              <a:gd name="T35" fmla="*/ 2147483646 h 133"/>
              <a:gd name="T36" fmla="*/ 2147483646 w 108"/>
              <a:gd name="T37" fmla="*/ 2147483646 h 133"/>
              <a:gd name="T38" fmla="*/ 2147483646 w 108"/>
              <a:gd name="T39" fmla="*/ 2147483646 h 133"/>
              <a:gd name="T40" fmla="*/ 2147483646 w 108"/>
              <a:gd name="T41" fmla="*/ 2147483646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133"/>
              <a:gd name="T65" fmla="*/ 108 w 10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133">
                <a:moveTo>
                  <a:pt x="108" y="129"/>
                </a:moveTo>
                <a:lnTo>
                  <a:pt x="107" y="127"/>
                </a:lnTo>
                <a:lnTo>
                  <a:pt x="94" y="108"/>
                </a:lnTo>
                <a:lnTo>
                  <a:pt x="81" y="89"/>
                </a:lnTo>
                <a:lnTo>
                  <a:pt x="67" y="70"/>
                </a:lnTo>
                <a:lnTo>
                  <a:pt x="55" y="54"/>
                </a:lnTo>
                <a:lnTo>
                  <a:pt x="41" y="38"/>
                </a:lnTo>
                <a:lnTo>
                  <a:pt x="29" y="23"/>
                </a:lnTo>
                <a:lnTo>
                  <a:pt x="18" y="10"/>
                </a:lnTo>
                <a:lnTo>
                  <a:pt x="8" y="0"/>
                </a:lnTo>
                <a:lnTo>
                  <a:pt x="0" y="8"/>
                </a:lnTo>
                <a:lnTo>
                  <a:pt x="10" y="19"/>
                </a:lnTo>
                <a:lnTo>
                  <a:pt x="21" y="31"/>
                </a:lnTo>
                <a:lnTo>
                  <a:pt x="33" y="44"/>
                </a:lnTo>
                <a:lnTo>
                  <a:pt x="45" y="60"/>
                </a:lnTo>
                <a:lnTo>
                  <a:pt x="59" y="77"/>
                </a:lnTo>
                <a:lnTo>
                  <a:pt x="71" y="96"/>
                </a:lnTo>
                <a:lnTo>
                  <a:pt x="85" y="113"/>
                </a:lnTo>
                <a:lnTo>
                  <a:pt x="97" y="133"/>
                </a:lnTo>
                <a:lnTo>
                  <a:pt x="96" y="131"/>
                </a:lnTo>
                <a:lnTo>
                  <a:pt x="108" y="129"/>
                </a:lnTo>
                <a:close/>
              </a:path>
            </a:pathLst>
          </a:custGeom>
          <a:solidFill>
            <a:srgbClr val="EF9C9F"/>
          </a:solidFill>
          <a:ln w="9525">
            <a:solidFill>
              <a:schemeClr val="tx1"/>
            </a:solidFill>
            <a:round/>
            <a:headEnd/>
            <a:tailEnd/>
          </a:ln>
        </p:spPr>
        <p:txBody>
          <a:bodyPr/>
          <a:lstStyle/>
          <a:p>
            <a:endParaRPr lang="ja-JP" altLang="en-US"/>
          </a:p>
        </p:txBody>
      </p:sp>
      <p:sp>
        <p:nvSpPr>
          <p:cNvPr id="96303" name="Freeform 47"/>
          <p:cNvSpPr>
            <a:spLocks/>
          </p:cNvSpPr>
          <p:nvPr/>
        </p:nvSpPr>
        <p:spPr bwMode="auto">
          <a:xfrm>
            <a:off x="7954962" y="3316989"/>
            <a:ext cx="52388" cy="157163"/>
          </a:xfrm>
          <a:custGeom>
            <a:avLst/>
            <a:gdLst>
              <a:gd name="T0" fmla="*/ 2147483646 w 49"/>
              <a:gd name="T1" fmla="*/ 2147483646 h 150"/>
              <a:gd name="T2" fmla="*/ 2147483646 w 49"/>
              <a:gd name="T3" fmla="*/ 2147483646 h 150"/>
              <a:gd name="T4" fmla="*/ 2147483646 w 49"/>
              <a:gd name="T5" fmla="*/ 2147483646 h 150"/>
              <a:gd name="T6" fmla="*/ 2147483646 w 49"/>
              <a:gd name="T7" fmla="*/ 2147483646 h 150"/>
              <a:gd name="T8" fmla="*/ 2147483646 w 49"/>
              <a:gd name="T9" fmla="*/ 2147483646 h 150"/>
              <a:gd name="T10" fmla="*/ 2147483646 w 49"/>
              <a:gd name="T11" fmla="*/ 2147483646 h 150"/>
              <a:gd name="T12" fmla="*/ 2147483646 w 49"/>
              <a:gd name="T13" fmla="*/ 2147483646 h 150"/>
              <a:gd name="T14" fmla="*/ 2147483646 w 49"/>
              <a:gd name="T15" fmla="*/ 2147483646 h 150"/>
              <a:gd name="T16" fmla="*/ 2147483646 w 49"/>
              <a:gd name="T17" fmla="*/ 2147483646 h 150"/>
              <a:gd name="T18" fmla="*/ 2147483646 w 49"/>
              <a:gd name="T19" fmla="*/ 0 h 150"/>
              <a:gd name="T20" fmla="*/ 0 w 49"/>
              <a:gd name="T21" fmla="*/ 2147483646 h 150"/>
              <a:gd name="T22" fmla="*/ 2147483646 w 49"/>
              <a:gd name="T23" fmla="*/ 2147483646 h 150"/>
              <a:gd name="T24" fmla="*/ 2147483646 w 49"/>
              <a:gd name="T25" fmla="*/ 2147483646 h 150"/>
              <a:gd name="T26" fmla="*/ 2147483646 w 49"/>
              <a:gd name="T27" fmla="*/ 2147483646 h 150"/>
              <a:gd name="T28" fmla="*/ 2147483646 w 49"/>
              <a:gd name="T29" fmla="*/ 2147483646 h 150"/>
              <a:gd name="T30" fmla="*/ 2147483646 w 49"/>
              <a:gd name="T31" fmla="*/ 2147483646 h 150"/>
              <a:gd name="T32" fmla="*/ 2147483646 w 49"/>
              <a:gd name="T33" fmla="*/ 2147483646 h 150"/>
              <a:gd name="T34" fmla="*/ 2147483646 w 49"/>
              <a:gd name="T35" fmla="*/ 2147483646 h 150"/>
              <a:gd name="T36" fmla="*/ 2147483646 w 49"/>
              <a:gd name="T37" fmla="*/ 2147483646 h 150"/>
              <a:gd name="T38" fmla="*/ 2147483646 w 49"/>
              <a:gd name="T39" fmla="*/ 2147483646 h 150"/>
              <a:gd name="T40" fmla="*/ 2147483646 w 49"/>
              <a:gd name="T41" fmla="*/ 2147483646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50"/>
              <a:gd name="T65" fmla="*/ 49 w 49"/>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50">
                <a:moveTo>
                  <a:pt x="48" y="142"/>
                </a:moveTo>
                <a:lnTo>
                  <a:pt x="49" y="146"/>
                </a:lnTo>
                <a:lnTo>
                  <a:pt x="45" y="126"/>
                </a:lnTo>
                <a:lnTo>
                  <a:pt x="39" y="107"/>
                </a:lnTo>
                <a:lnTo>
                  <a:pt x="34" y="90"/>
                </a:lnTo>
                <a:lnTo>
                  <a:pt x="28" y="72"/>
                </a:lnTo>
                <a:lnTo>
                  <a:pt x="23" y="54"/>
                </a:lnTo>
                <a:lnTo>
                  <a:pt x="19" y="38"/>
                </a:lnTo>
                <a:lnTo>
                  <a:pt x="15" y="19"/>
                </a:lnTo>
                <a:lnTo>
                  <a:pt x="12" y="0"/>
                </a:lnTo>
                <a:lnTo>
                  <a:pt x="0" y="2"/>
                </a:lnTo>
                <a:lnTo>
                  <a:pt x="4" y="22"/>
                </a:lnTo>
                <a:lnTo>
                  <a:pt x="8" y="41"/>
                </a:lnTo>
                <a:lnTo>
                  <a:pt x="12" y="58"/>
                </a:lnTo>
                <a:lnTo>
                  <a:pt x="18" y="76"/>
                </a:lnTo>
                <a:lnTo>
                  <a:pt x="23" y="92"/>
                </a:lnTo>
                <a:lnTo>
                  <a:pt x="28" y="110"/>
                </a:lnTo>
                <a:lnTo>
                  <a:pt x="34" y="129"/>
                </a:lnTo>
                <a:lnTo>
                  <a:pt x="38" y="148"/>
                </a:lnTo>
                <a:lnTo>
                  <a:pt x="39" y="150"/>
                </a:lnTo>
                <a:lnTo>
                  <a:pt x="48" y="142"/>
                </a:lnTo>
                <a:close/>
              </a:path>
            </a:pathLst>
          </a:custGeom>
          <a:solidFill>
            <a:srgbClr val="EF9C9F"/>
          </a:solidFill>
          <a:ln w="9525">
            <a:solidFill>
              <a:schemeClr val="tx1"/>
            </a:solidFill>
            <a:round/>
            <a:headEnd/>
            <a:tailEnd/>
          </a:ln>
        </p:spPr>
        <p:txBody>
          <a:bodyPr/>
          <a:lstStyle/>
          <a:p>
            <a:endParaRPr lang="ja-JP" altLang="en-US"/>
          </a:p>
        </p:txBody>
      </p:sp>
      <p:sp>
        <p:nvSpPr>
          <p:cNvPr id="96304" name="Freeform 48"/>
          <p:cNvSpPr>
            <a:spLocks/>
          </p:cNvSpPr>
          <p:nvPr/>
        </p:nvSpPr>
        <p:spPr bwMode="auto">
          <a:xfrm>
            <a:off x="7996237" y="3466214"/>
            <a:ext cx="190500" cy="85725"/>
          </a:xfrm>
          <a:custGeom>
            <a:avLst/>
            <a:gdLst>
              <a:gd name="T0" fmla="*/ 2147483646 w 182"/>
              <a:gd name="T1" fmla="*/ 2147483646 h 81"/>
              <a:gd name="T2" fmla="*/ 2147483646 w 182"/>
              <a:gd name="T3" fmla="*/ 2147483646 h 81"/>
              <a:gd name="T4" fmla="*/ 2147483646 w 182"/>
              <a:gd name="T5" fmla="*/ 2147483646 h 81"/>
              <a:gd name="T6" fmla="*/ 2147483646 w 182"/>
              <a:gd name="T7" fmla="*/ 2147483646 h 81"/>
              <a:gd name="T8" fmla="*/ 2147483646 w 182"/>
              <a:gd name="T9" fmla="*/ 2147483646 h 81"/>
              <a:gd name="T10" fmla="*/ 2147483646 w 182"/>
              <a:gd name="T11" fmla="*/ 2147483646 h 81"/>
              <a:gd name="T12" fmla="*/ 2147483646 w 182"/>
              <a:gd name="T13" fmla="*/ 2147483646 h 81"/>
              <a:gd name="T14" fmla="*/ 2147483646 w 182"/>
              <a:gd name="T15" fmla="*/ 2147483646 h 81"/>
              <a:gd name="T16" fmla="*/ 2147483646 w 182"/>
              <a:gd name="T17" fmla="*/ 2147483646 h 81"/>
              <a:gd name="T18" fmla="*/ 2147483646 w 182"/>
              <a:gd name="T19" fmla="*/ 2147483646 h 81"/>
              <a:gd name="T20" fmla="*/ 2147483646 w 182"/>
              <a:gd name="T21" fmla="*/ 2147483646 h 81"/>
              <a:gd name="T22" fmla="*/ 2147483646 w 182"/>
              <a:gd name="T23" fmla="*/ 2147483646 h 81"/>
              <a:gd name="T24" fmla="*/ 2147483646 w 182"/>
              <a:gd name="T25" fmla="*/ 2147483646 h 81"/>
              <a:gd name="T26" fmla="*/ 2147483646 w 182"/>
              <a:gd name="T27" fmla="*/ 0 h 81"/>
              <a:gd name="T28" fmla="*/ 0 w 182"/>
              <a:gd name="T29" fmla="*/ 2147483646 h 81"/>
              <a:gd name="T30" fmla="*/ 2147483646 w 182"/>
              <a:gd name="T31" fmla="*/ 2147483646 h 81"/>
              <a:gd name="T32" fmla="*/ 2147483646 w 182"/>
              <a:gd name="T33" fmla="*/ 2147483646 h 81"/>
              <a:gd name="T34" fmla="*/ 2147483646 w 182"/>
              <a:gd name="T35" fmla="*/ 2147483646 h 81"/>
              <a:gd name="T36" fmla="*/ 2147483646 w 182"/>
              <a:gd name="T37" fmla="*/ 2147483646 h 81"/>
              <a:gd name="T38" fmla="*/ 2147483646 w 182"/>
              <a:gd name="T39" fmla="*/ 2147483646 h 81"/>
              <a:gd name="T40" fmla="*/ 2147483646 w 182"/>
              <a:gd name="T41" fmla="*/ 2147483646 h 81"/>
              <a:gd name="T42" fmla="*/ 2147483646 w 182"/>
              <a:gd name="T43" fmla="*/ 2147483646 h 81"/>
              <a:gd name="T44" fmla="*/ 2147483646 w 182"/>
              <a:gd name="T45" fmla="*/ 2147483646 h 81"/>
              <a:gd name="T46" fmla="*/ 2147483646 w 182"/>
              <a:gd name="T47" fmla="*/ 2147483646 h 81"/>
              <a:gd name="T48" fmla="*/ 2147483646 w 182"/>
              <a:gd name="T49" fmla="*/ 2147483646 h 81"/>
              <a:gd name="T50" fmla="*/ 2147483646 w 182"/>
              <a:gd name="T51" fmla="*/ 2147483646 h 81"/>
              <a:gd name="T52" fmla="*/ 2147483646 w 182"/>
              <a:gd name="T53" fmla="*/ 2147483646 h 81"/>
              <a:gd name="T54" fmla="*/ 2147483646 w 182"/>
              <a:gd name="T55" fmla="*/ 2147483646 h 81"/>
              <a:gd name="T56" fmla="*/ 2147483646 w 182"/>
              <a:gd name="T57" fmla="*/ 2147483646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
              <a:gd name="T88" fmla="*/ 0 h 81"/>
              <a:gd name="T89" fmla="*/ 182 w 182"/>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 h="81">
                <a:moveTo>
                  <a:pt x="182" y="69"/>
                </a:moveTo>
                <a:lnTo>
                  <a:pt x="181" y="69"/>
                </a:lnTo>
                <a:lnTo>
                  <a:pt x="167" y="70"/>
                </a:lnTo>
                <a:lnTo>
                  <a:pt x="155" y="70"/>
                </a:lnTo>
                <a:lnTo>
                  <a:pt x="141" y="69"/>
                </a:lnTo>
                <a:lnTo>
                  <a:pt x="129" y="68"/>
                </a:lnTo>
                <a:lnTo>
                  <a:pt x="117" y="65"/>
                </a:lnTo>
                <a:lnTo>
                  <a:pt x="104" y="62"/>
                </a:lnTo>
                <a:lnTo>
                  <a:pt x="93" y="58"/>
                </a:lnTo>
                <a:lnTo>
                  <a:pt x="82" y="54"/>
                </a:lnTo>
                <a:lnTo>
                  <a:pt x="61" y="43"/>
                </a:lnTo>
                <a:lnTo>
                  <a:pt x="41" y="30"/>
                </a:lnTo>
                <a:lnTo>
                  <a:pt x="24" y="16"/>
                </a:lnTo>
                <a:lnTo>
                  <a:pt x="9" y="0"/>
                </a:lnTo>
                <a:lnTo>
                  <a:pt x="0" y="8"/>
                </a:lnTo>
                <a:lnTo>
                  <a:pt x="17" y="25"/>
                </a:lnTo>
                <a:lnTo>
                  <a:pt x="35" y="39"/>
                </a:lnTo>
                <a:lnTo>
                  <a:pt x="55" y="53"/>
                </a:lnTo>
                <a:lnTo>
                  <a:pt x="77" y="64"/>
                </a:lnTo>
                <a:lnTo>
                  <a:pt x="89" y="69"/>
                </a:lnTo>
                <a:lnTo>
                  <a:pt x="102" y="73"/>
                </a:lnTo>
                <a:lnTo>
                  <a:pt x="114" y="76"/>
                </a:lnTo>
                <a:lnTo>
                  <a:pt x="127" y="79"/>
                </a:lnTo>
                <a:lnTo>
                  <a:pt x="140" y="81"/>
                </a:lnTo>
                <a:lnTo>
                  <a:pt x="153" y="81"/>
                </a:lnTo>
                <a:lnTo>
                  <a:pt x="168" y="81"/>
                </a:lnTo>
                <a:lnTo>
                  <a:pt x="182" y="80"/>
                </a:lnTo>
                <a:lnTo>
                  <a:pt x="181" y="80"/>
                </a:lnTo>
                <a:lnTo>
                  <a:pt x="182" y="69"/>
                </a:lnTo>
                <a:close/>
              </a:path>
            </a:pathLst>
          </a:custGeom>
          <a:solidFill>
            <a:srgbClr val="EF9C9F"/>
          </a:solidFill>
          <a:ln w="9525">
            <a:solidFill>
              <a:schemeClr val="tx1"/>
            </a:solidFill>
            <a:round/>
            <a:headEnd/>
            <a:tailEnd/>
          </a:ln>
        </p:spPr>
        <p:txBody>
          <a:bodyPr/>
          <a:lstStyle/>
          <a:p>
            <a:endParaRPr lang="ja-JP" altLang="en-US"/>
          </a:p>
        </p:txBody>
      </p:sp>
      <p:sp>
        <p:nvSpPr>
          <p:cNvPr id="96305" name="Freeform 49"/>
          <p:cNvSpPr>
            <a:spLocks/>
          </p:cNvSpPr>
          <p:nvPr/>
        </p:nvSpPr>
        <p:spPr bwMode="auto">
          <a:xfrm>
            <a:off x="8186737" y="3539238"/>
            <a:ext cx="298450" cy="71438"/>
          </a:xfrm>
          <a:custGeom>
            <a:avLst/>
            <a:gdLst>
              <a:gd name="T0" fmla="*/ 2147483646 w 284"/>
              <a:gd name="T1" fmla="*/ 2147483646 h 69"/>
              <a:gd name="T2" fmla="*/ 2147483646 w 284"/>
              <a:gd name="T3" fmla="*/ 2147483646 h 69"/>
              <a:gd name="T4" fmla="*/ 2147483646 w 284"/>
              <a:gd name="T5" fmla="*/ 2147483646 h 69"/>
              <a:gd name="T6" fmla="*/ 2147483646 w 284"/>
              <a:gd name="T7" fmla="*/ 2147483646 h 69"/>
              <a:gd name="T8" fmla="*/ 2147483646 w 284"/>
              <a:gd name="T9" fmla="*/ 2147483646 h 69"/>
              <a:gd name="T10" fmla="*/ 2147483646 w 284"/>
              <a:gd name="T11" fmla="*/ 2147483646 h 69"/>
              <a:gd name="T12" fmla="*/ 2147483646 w 284"/>
              <a:gd name="T13" fmla="*/ 2147483646 h 69"/>
              <a:gd name="T14" fmla="*/ 2147483646 w 284"/>
              <a:gd name="T15" fmla="*/ 2147483646 h 69"/>
              <a:gd name="T16" fmla="*/ 2147483646 w 284"/>
              <a:gd name="T17" fmla="*/ 2147483646 h 69"/>
              <a:gd name="T18" fmla="*/ 2147483646 w 284"/>
              <a:gd name="T19" fmla="*/ 0 h 69"/>
              <a:gd name="T20" fmla="*/ 0 w 284"/>
              <a:gd name="T21" fmla="*/ 2147483646 h 69"/>
              <a:gd name="T22" fmla="*/ 2147483646 w 284"/>
              <a:gd name="T23" fmla="*/ 2147483646 h 69"/>
              <a:gd name="T24" fmla="*/ 2147483646 w 284"/>
              <a:gd name="T25" fmla="*/ 2147483646 h 69"/>
              <a:gd name="T26" fmla="*/ 2147483646 w 284"/>
              <a:gd name="T27" fmla="*/ 2147483646 h 69"/>
              <a:gd name="T28" fmla="*/ 2147483646 w 284"/>
              <a:gd name="T29" fmla="*/ 2147483646 h 69"/>
              <a:gd name="T30" fmla="*/ 2147483646 w 284"/>
              <a:gd name="T31" fmla="*/ 2147483646 h 69"/>
              <a:gd name="T32" fmla="*/ 2147483646 w 284"/>
              <a:gd name="T33" fmla="*/ 2147483646 h 69"/>
              <a:gd name="T34" fmla="*/ 2147483646 w 284"/>
              <a:gd name="T35" fmla="*/ 2147483646 h 69"/>
              <a:gd name="T36" fmla="*/ 2147483646 w 284"/>
              <a:gd name="T37" fmla="*/ 2147483646 h 69"/>
              <a:gd name="T38" fmla="*/ 2147483646 w 284"/>
              <a:gd name="T39" fmla="*/ 2147483646 h 69"/>
              <a:gd name="T40" fmla="*/ 2147483646 w 284"/>
              <a:gd name="T41" fmla="*/ 2147483646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4"/>
              <a:gd name="T64" fmla="*/ 0 h 69"/>
              <a:gd name="T65" fmla="*/ 284 w 284"/>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4" h="69">
                <a:moveTo>
                  <a:pt x="284" y="58"/>
                </a:moveTo>
                <a:lnTo>
                  <a:pt x="281" y="58"/>
                </a:lnTo>
                <a:lnTo>
                  <a:pt x="247" y="50"/>
                </a:lnTo>
                <a:lnTo>
                  <a:pt x="212" y="43"/>
                </a:lnTo>
                <a:lnTo>
                  <a:pt x="176" y="37"/>
                </a:lnTo>
                <a:lnTo>
                  <a:pt x="142" y="28"/>
                </a:lnTo>
                <a:lnTo>
                  <a:pt x="106" y="22"/>
                </a:lnTo>
                <a:lnTo>
                  <a:pt x="72" y="15"/>
                </a:lnTo>
                <a:lnTo>
                  <a:pt x="37" y="7"/>
                </a:lnTo>
                <a:lnTo>
                  <a:pt x="1" y="0"/>
                </a:lnTo>
                <a:lnTo>
                  <a:pt x="0" y="11"/>
                </a:lnTo>
                <a:lnTo>
                  <a:pt x="34" y="19"/>
                </a:lnTo>
                <a:lnTo>
                  <a:pt x="69" y="26"/>
                </a:lnTo>
                <a:lnTo>
                  <a:pt x="105" y="33"/>
                </a:lnTo>
                <a:lnTo>
                  <a:pt x="139" y="39"/>
                </a:lnTo>
                <a:lnTo>
                  <a:pt x="175" y="47"/>
                </a:lnTo>
                <a:lnTo>
                  <a:pt x="209" y="54"/>
                </a:lnTo>
                <a:lnTo>
                  <a:pt x="244" y="61"/>
                </a:lnTo>
                <a:lnTo>
                  <a:pt x="280" y="69"/>
                </a:lnTo>
                <a:lnTo>
                  <a:pt x="277" y="68"/>
                </a:lnTo>
                <a:lnTo>
                  <a:pt x="284" y="58"/>
                </a:lnTo>
                <a:close/>
              </a:path>
            </a:pathLst>
          </a:custGeom>
          <a:solidFill>
            <a:srgbClr val="EF9C9F"/>
          </a:solidFill>
          <a:ln w="9525">
            <a:solidFill>
              <a:schemeClr val="tx1"/>
            </a:solidFill>
            <a:round/>
            <a:headEnd/>
            <a:tailEnd/>
          </a:ln>
        </p:spPr>
        <p:txBody>
          <a:bodyPr/>
          <a:lstStyle/>
          <a:p>
            <a:endParaRPr lang="ja-JP" altLang="en-US"/>
          </a:p>
        </p:txBody>
      </p:sp>
      <p:sp>
        <p:nvSpPr>
          <p:cNvPr id="96306" name="Freeform 50"/>
          <p:cNvSpPr>
            <a:spLocks/>
          </p:cNvSpPr>
          <p:nvPr/>
        </p:nvSpPr>
        <p:spPr bwMode="auto">
          <a:xfrm>
            <a:off x="8477250" y="3599563"/>
            <a:ext cx="273050" cy="160338"/>
          </a:xfrm>
          <a:custGeom>
            <a:avLst/>
            <a:gdLst>
              <a:gd name="T0" fmla="*/ 2147483646 w 260"/>
              <a:gd name="T1" fmla="*/ 2147483646 h 152"/>
              <a:gd name="T2" fmla="*/ 2147483646 w 260"/>
              <a:gd name="T3" fmla="*/ 2147483646 h 152"/>
              <a:gd name="T4" fmla="*/ 2147483646 w 260"/>
              <a:gd name="T5" fmla="*/ 2147483646 h 152"/>
              <a:gd name="T6" fmla="*/ 2147483646 w 260"/>
              <a:gd name="T7" fmla="*/ 2147483646 h 152"/>
              <a:gd name="T8" fmla="*/ 2147483646 w 260"/>
              <a:gd name="T9" fmla="*/ 2147483646 h 152"/>
              <a:gd name="T10" fmla="*/ 2147483646 w 260"/>
              <a:gd name="T11" fmla="*/ 2147483646 h 152"/>
              <a:gd name="T12" fmla="*/ 2147483646 w 260"/>
              <a:gd name="T13" fmla="*/ 2147483646 h 152"/>
              <a:gd name="T14" fmla="*/ 2147483646 w 260"/>
              <a:gd name="T15" fmla="*/ 2147483646 h 152"/>
              <a:gd name="T16" fmla="*/ 2147483646 w 260"/>
              <a:gd name="T17" fmla="*/ 2147483646 h 152"/>
              <a:gd name="T18" fmla="*/ 2147483646 w 260"/>
              <a:gd name="T19" fmla="*/ 2147483646 h 152"/>
              <a:gd name="T20" fmla="*/ 2147483646 w 260"/>
              <a:gd name="T21" fmla="*/ 2147483646 h 152"/>
              <a:gd name="T22" fmla="*/ 2147483646 w 260"/>
              <a:gd name="T23" fmla="*/ 2147483646 h 152"/>
              <a:gd name="T24" fmla="*/ 2147483646 w 260"/>
              <a:gd name="T25" fmla="*/ 2147483646 h 152"/>
              <a:gd name="T26" fmla="*/ 2147483646 w 260"/>
              <a:gd name="T27" fmla="*/ 0 h 152"/>
              <a:gd name="T28" fmla="*/ 0 w 260"/>
              <a:gd name="T29" fmla="*/ 2147483646 h 152"/>
              <a:gd name="T30" fmla="*/ 2147483646 w 260"/>
              <a:gd name="T31" fmla="*/ 2147483646 h 152"/>
              <a:gd name="T32" fmla="*/ 2147483646 w 260"/>
              <a:gd name="T33" fmla="*/ 2147483646 h 152"/>
              <a:gd name="T34" fmla="*/ 2147483646 w 260"/>
              <a:gd name="T35" fmla="*/ 2147483646 h 152"/>
              <a:gd name="T36" fmla="*/ 2147483646 w 260"/>
              <a:gd name="T37" fmla="*/ 2147483646 h 152"/>
              <a:gd name="T38" fmla="*/ 2147483646 w 260"/>
              <a:gd name="T39" fmla="*/ 2147483646 h 152"/>
              <a:gd name="T40" fmla="*/ 2147483646 w 260"/>
              <a:gd name="T41" fmla="*/ 2147483646 h 152"/>
              <a:gd name="T42" fmla="*/ 2147483646 w 260"/>
              <a:gd name="T43" fmla="*/ 2147483646 h 152"/>
              <a:gd name="T44" fmla="*/ 2147483646 w 260"/>
              <a:gd name="T45" fmla="*/ 2147483646 h 152"/>
              <a:gd name="T46" fmla="*/ 2147483646 w 260"/>
              <a:gd name="T47" fmla="*/ 2147483646 h 152"/>
              <a:gd name="T48" fmla="*/ 2147483646 w 260"/>
              <a:gd name="T49" fmla="*/ 2147483646 h 152"/>
              <a:gd name="T50" fmla="*/ 2147483646 w 260"/>
              <a:gd name="T51" fmla="*/ 2147483646 h 152"/>
              <a:gd name="T52" fmla="*/ 2147483646 w 260"/>
              <a:gd name="T53" fmla="*/ 2147483646 h 152"/>
              <a:gd name="T54" fmla="*/ 2147483646 w 260"/>
              <a:gd name="T55" fmla="*/ 2147483646 h 152"/>
              <a:gd name="T56" fmla="*/ 2147483646 w 260"/>
              <a:gd name="T57" fmla="*/ 2147483646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0"/>
              <a:gd name="T88" fmla="*/ 0 h 152"/>
              <a:gd name="T89" fmla="*/ 260 w 260"/>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0" h="152">
                <a:moveTo>
                  <a:pt x="260" y="145"/>
                </a:moveTo>
                <a:lnTo>
                  <a:pt x="260" y="145"/>
                </a:lnTo>
                <a:lnTo>
                  <a:pt x="242" y="122"/>
                </a:lnTo>
                <a:lnTo>
                  <a:pt x="224" y="100"/>
                </a:lnTo>
                <a:lnTo>
                  <a:pt x="205" y="83"/>
                </a:lnTo>
                <a:lnTo>
                  <a:pt x="186" y="68"/>
                </a:lnTo>
                <a:lnTo>
                  <a:pt x="167" y="54"/>
                </a:lnTo>
                <a:lnTo>
                  <a:pt x="146" y="43"/>
                </a:lnTo>
                <a:lnTo>
                  <a:pt x="127" y="34"/>
                </a:lnTo>
                <a:lnTo>
                  <a:pt x="108" y="27"/>
                </a:lnTo>
                <a:lnTo>
                  <a:pt x="72" y="16"/>
                </a:lnTo>
                <a:lnTo>
                  <a:pt x="42" y="10"/>
                </a:lnTo>
                <a:lnTo>
                  <a:pt x="19" y="4"/>
                </a:lnTo>
                <a:lnTo>
                  <a:pt x="7" y="0"/>
                </a:lnTo>
                <a:lnTo>
                  <a:pt x="0" y="10"/>
                </a:lnTo>
                <a:lnTo>
                  <a:pt x="16" y="15"/>
                </a:lnTo>
                <a:lnTo>
                  <a:pt x="40" y="20"/>
                </a:lnTo>
                <a:lnTo>
                  <a:pt x="70" y="27"/>
                </a:lnTo>
                <a:lnTo>
                  <a:pt x="105" y="38"/>
                </a:lnTo>
                <a:lnTo>
                  <a:pt x="123" y="45"/>
                </a:lnTo>
                <a:lnTo>
                  <a:pt x="142" y="53"/>
                </a:lnTo>
                <a:lnTo>
                  <a:pt x="161" y="64"/>
                </a:lnTo>
                <a:lnTo>
                  <a:pt x="179" y="76"/>
                </a:lnTo>
                <a:lnTo>
                  <a:pt x="198" y="91"/>
                </a:lnTo>
                <a:lnTo>
                  <a:pt x="216" y="108"/>
                </a:lnTo>
                <a:lnTo>
                  <a:pt x="234" y="129"/>
                </a:lnTo>
                <a:lnTo>
                  <a:pt x="250" y="152"/>
                </a:lnTo>
                <a:lnTo>
                  <a:pt x="260" y="145"/>
                </a:lnTo>
                <a:close/>
              </a:path>
            </a:pathLst>
          </a:custGeom>
          <a:solidFill>
            <a:srgbClr val="EF9C9F"/>
          </a:solidFill>
          <a:ln w="9525">
            <a:solidFill>
              <a:schemeClr val="tx1"/>
            </a:solidFill>
            <a:round/>
            <a:headEnd/>
            <a:tailEnd/>
          </a:ln>
        </p:spPr>
        <p:txBody>
          <a:bodyPr/>
          <a:lstStyle/>
          <a:p>
            <a:endParaRPr lang="ja-JP" altLang="en-US"/>
          </a:p>
        </p:txBody>
      </p:sp>
      <p:sp>
        <p:nvSpPr>
          <p:cNvPr id="96307" name="Freeform 51"/>
          <p:cNvSpPr>
            <a:spLocks/>
          </p:cNvSpPr>
          <p:nvPr/>
        </p:nvSpPr>
        <p:spPr bwMode="auto">
          <a:xfrm>
            <a:off x="8740776" y="3751963"/>
            <a:ext cx="104775" cy="306388"/>
          </a:xfrm>
          <a:custGeom>
            <a:avLst/>
            <a:gdLst>
              <a:gd name="T0" fmla="*/ 2147483646 w 100"/>
              <a:gd name="T1" fmla="*/ 2147483646 h 292"/>
              <a:gd name="T2" fmla="*/ 2147483646 w 100"/>
              <a:gd name="T3" fmla="*/ 2147483646 h 292"/>
              <a:gd name="T4" fmla="*/ 2147483646 w 100"/>
              <a:gd name="T5" fmla="*/ 2147483646 h 292"/>
              <a:gd name="T6" fmla="*/ 2147483646 w 100"/>
              <a:gd name="T7" fmla="*/ 2147483646 h 292"/>
              <a:gd name="T8" fmla="*/ 2147483646 w 100"/>
              <a:gd name="T9" fmla="*/ 2147483646 h 292"/>
              <a:gd name="T10" fmla="*/ 2147483646 w 100"/>
              <a:gd name="T11" fmla="*/ 2147483646 h 292"/>
              <a:gd name="T12" fmla="*/ 2147483646 w 100"/>
              <a:gd name="T13" fmla="*/ 2147483646 h 292"/>
              <a:gd name="T14" fmla="*/ 2147483646 w 100"/>
              <a:gd name="T15" fmla="*/ 2147483646 h 292"/>
              <a:gd name="T16" fmla="*/ 2147483646 w 100"/>
              <a:gd name="T17" fmla="*/ 2147483646 h 292"/>
              <a:gd name="T18" fmla="*/ 2147483646 w 100"/>
              <a:gd name="T19" fmla="*/ 2147483646 h 292"/>
              <a:gd name="T20" fmla="*/ 2147483646 w 100"/>
              <a:gd name="T21" fmla="*/ 2147483646 h 292"/>
              <a:gd name="T22" fmla="*/ 2147483646 w 100"/>
              <a:gd name="T23" fmla="*/ 2147483646 h 292"/>
              <a:gd name="T24" fmla="*/ 2147483646 w 100"/>
              <a:gd name="T25" fmla="*/ 2147483646 h 292"/>
              <a:gd name="T26" fmla="*/ 2147483646 w 100"/>
              <a:gd name="T27" fmla="*/ 0 h 292"/>
              <a:gd name="T28" fmla="*/ 0 w 100"/>
              <a:gd name="T29" fmla="*/ 2147483646 h 292"/>
              <a:gd name="T30" fmla="*/ 2147483646 w 100"/>
              <a:gd name="T31" fmla="*/ 2147483646 h 292"/>
              <a:gd name="T32" fmla="*/ 2147483646 w 100"/>
              <a:gd name="T33" fmla="*/ 2147483646 h 292"/>
              <a:gd name="T34" fmla="*/ 2147483646 w 100"/>
              <a:gd name="T35" fmla="*/ 2147483646 h 292"/>
              <a:gd name="T36" fmla="*/ 2147483646 w 100"/>
              <a:gd name="T37" fmla="*/ 2147483646 h 292"/>
              <a:gd name="T38" fmla="*/ 2147483646 w 100"/>
              <a:gd name="T39" fmla="*/ 2147483646 h 292"/>
              <a:gd name="T40" fmla="*/ 2147483646 w 100"/>
              <a:gd name="T41" fmla="*/ 2147483646 h 292"/>
              <a:gd name="T42" fmla="*/ 2147483646 w 100"/>
              <a:gd name="T43" fmla="*/ 2147483646 h 292"/>
              <a:gd name="T44" fmla="*/ 2147483646 w 100"/>
              <a:gd name="T45" fmla="*/ 2147483646 h 292"/>
              <a:gd name="T46" fmla="*/ 2147483646 w 100"/>
              <a:gd name="T47" fmla="*/ 2147483646 h 292"/>
              <a:gd name="T48" fmla="*/ 2147483646 w 100"/>
              <a:gd name="T49" fmla="*/ 2147483646 h 292"/>
              <a:gd name="T50" fmla="*/ 2147483646 w 100"/>
              <a:gd name="T51" fmla="*/ 2147483646 h 292"/>
              <a:gd name="T52" fmla="*/ 2147483646 w 100"/>
              <a:gd name="T53" fmla="*/ 2147483646 h 292"/>
              <a:gd name="T54" fmla="*/ 2147483646 w 100"/>
              <a:gd name="T55" fmla="*/ 2147483646 h 292"/>
              <a:gd name="T56" fmla="*/ 2147483646 w 100"/>
              <a:gd name="T57" fmla="*/ 2147483646 h 2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
              <a:gd name="T88" fmla="*/ 0 h 292"/>
              <a:gd name="T89" fmla="*/ 100 w 100"/>
              <a:gd name="T90" fmla="*/ 292 h 2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 h="292">
                <a:moveTo>
                  <a:pt x="100" y="289"/>
                </a:moveTo>
                <a:lnTo>
                  <a:pt x="100" y="289"/>
                </a:lnTo>
                <a:lnTo>
                  <a:pt x="93" y="254"/>
                </a:lnTo>
                <a:lnTo>
                  <a:pt x="89" y="221"/>
                </a:lnTo>
                <a:lnTo>
                  <a:pt x="83" y="190"/>
                </a:lnTo>
                <a:lnTo>
                  <a:pt x="78" y="158"/>
                </a:lnTo>
                <a:lnTo>
                  <a:pt x="75" y="142"/>
                </a:lnTo>
                <a:lnTo>
                  <a:pt x="70" y="125"/>
                </a:lnTo>
                <a:lnTo>
                  <a:pt x="64" y="106"/>
                </a:lnTo>
                <a:lnTo>
                  <a:pt x="56" y="88"/>
                </a:lnTo>
                <a:lnTo>
                  <a:pt x="48" y="69"/>
                </a:lnTo>
                <a:lnTo>
                  <a:pt x="37" y="47"/>
                </a:lnTo>
                <a:lnTo>
                  <a:pt x="25" y="24"/>
                </a:lnTo>
                <a:lnTo>
                  <a:pt x="10" y="0"/>
                </a:lnTo>
                <a:lnTo>
                  <a:pt x="0" y="7"/>
                </a:lnTo>
                <a:lnTo>
                  <a:pt x="15" y="31"/>
                </a:lnTo>
                <a:lnTo>
                  <a:pt x="27" y="52"/>
                </a:lnTo>
                <a:lnTo>
                  <a:pt x="37" y="73"/>
                </a:lnTo>
                <a:lnTo>
                  <a:pt x="47" y="93"/>
                </a:lnTo>
                <a:lnTo>
                  <a:pt x="53" y="111"/>
                </a:lnTo>
                <a:lnTo>
                  <a:pt x="59" y="128"/>
                </a:lnTo>
                <a:lnTo>
                  <a:pt x="64" y="144"/>
                </a:lnTo>
                <a:lnTo>
                  <a:pt x="67" y="161"/>
                </a:lnTo>
                <a:lnTo>
                  <a:pt x="72" y="192"/>
                </a:lnTo>
                <a:lnTo>
                  <a:pt x="77" y="223"/>
                </a:lnTo>
                <a:lnTo>
                  <a:pt x="82" y="255"/>
                </a:lnTo>
                <a:lnTo>
                  <a:pt x="89" y="292"/>
                </a:lnTo>
                <a:lnTo>
                  <a:pt x="100" y="289"/>
                </a:lnTo>
                <a:close/>
              </a:path>
            </a:pathLst>
          </a:custGeom>
          <a:solidFill>
            <a:srgbClr val="EF9C9F"/>
          </a:solidFill>
          <a:ln w="9525">
            <a:solidFill>
              <a:schemeClr val="tx1"/>
            </a:solidFill>
            <a:round/>
            <a:headEnd/>
            <a:tailEnd/>
          </a:ln>
        </p:spPr>
        <p:txBody>
          <a:bodyPr/>
          <a:lstStyle/>
          <a:p>
            <a:endParaRPr lang="ja-JP" altLang="en-US"/>
          </a:p>
        </p:txBody>
      </p:sp>
      <p:sp>
        <p:nvSpPr>
          <p:cNvPr id="96308" name="Freeform 52"/>
          <p:cNvSpPr>
            <a:spLocks/>
          </p:cNvSpPr>
          <p:nvPr/>
        </p:nvSpPr>
        <p:spPr bwMode="auto">
          <a:xfrm>
            <a:off x="8818563" y="4055176"/>
            <a:ext cx="34925" cy="354012"/>
          </a:xfrm>
          <a:custGeom>
            <a:avLst/>
            <a:gdLst>
              <a:gd name="T0" fmla="*/ 2147483646 w 33"/>
              <a:gd name="T1" fmla="*/ 2147483646 h 336"/>
              <a:gd name="T2" fmla="*/ 2147483646 w 33"/>
              <a:gd name="T3" fmla="*/ 2147483646 h 336"/>
              <a:gd name="T4" fmla="*/ 2147483646 w 33"/>
              <a:gd name="T5" fmla="*/ 2147483646 h 336"/>
              <a:gd name="T6" fmla="*/ 2147483646 w 33"/>
              <a:gd name="T7" fmla="*/ 2147483646 h 336"/>
              <a:gd name="T8" fmla="*/ 2147483646 w 33"/>
              <a:gd name="T9" fmla="*/ 2147483646 h 336"/>
              <a:gd name="T10" fmla="*/ 2147483646 w 33"/>
              <a:gd name="T11" fmla="*/ 2147483646 h 336"/>
              <a:gd name="T12" fmla="*/ 2147483646 w 33"/>
              <a:gd name="T13" fmla="*/ 2147483646 h 336"/>
              <a:gd name="T14" fmla="*/ 2147483646 w 33"/>
              <a:gd name="T15" fmla="*/ 2147483646 h 336"/>
              <a:gd name="T16" fmla="*/ 2147483646 w 33"/>
              <a:gd name="T17" fmla="*/ 2147483646 h 336"/>
              <a:gd name="T18" fmla="*/ 2147483646 w 33"/>
              <a:gd name="T19" fmla="*/ 2147483646 h 336"/>
              <a:gd name="T20" fmla="*/ 2147483646 w 33"/>
              <a:gd name="T21" fmla="*/ 2147483646 h 336"/>
              <a:gd name="T22" fmla="*/ 2147483646 w 33"/>
              <a:gd name="T23" fmla="*/ 2147483646 h 336"/>
              <a:gd name="T24" fmla="*/ 2147483646 w 33"/>
              <a:gd name="T25" fmla="*/ 2147483646 h 336"/>
              <a:gd name="T26" fmla="*/ 2147483646 w 33"/>
              <a:gd name="T27" fmla="*/ 0 h 336"/>
              <a:gd name="T28" fmla="*/ 2147483646 w 33"/>
              <a:gd name="T29" fmla="*/ 2147483646 h 336"/>
              <a:gd name="T30" fmla="*/ 2147483646 w 33"/>
              <a:gd name="T31" fmla="*/ 2147483646 h 336"/>
              <a:gd name="T32" fmla="*/ 2147483646 w 33"/>
              <a:gd name="T33" fmla="*/ 2147483646 h 336"/>
              <a:gd name="T34" fmla="*/ 2147483646 w 33"/>
              <a:gd name="T35" fmla="*/ 2147483646 h 336"/>
              <a:gd name="T36" fmla="*/ 2147483646 w 33"/>
              <a:gd name="T37" fmla="*/ 2147483646 h 336"/>
              <a:gd name="T38" fmla="*/ 2147483646 w 33"/>
              <a:gd name="T39" fmla="*/ 2147483646 h 336"/>
              <a:gd name="T40" fmla="*/ 2147483646 w 33"/>
              <a:gd name="T41" fmla="*/ 2147483646 h 336"/>
              <a:gd name="T42" fmla="*/ 2147483646 w 33"/>
              <a:gd name="T43" fmla="*/ 2147483646 h 336"/>
              <a:gd name="T44" fmla="*/ 2147483646 w 33"/>
              <a:gd name="T45" fmla="*/ 2147483646 h 336"/>
              <a:gd name="T46" fmla="*/ 2147483646 w 33"/>
              <a:gd name="T47" fmla="*/ 2147483646 h 336"/>
              <a:gd name="T48" fmla="*/ 0 w 33"/>
              <a:gd name="T49" fmla="*/ 2147483646 h 336"/>
              <a:gd name="T50" fmla="*/ 0 w 33"/>
              <a:gd name="T51" fmla="*/ 2147483646 h 336"/>
              <a:gd name="T52" fmla="*/ 2147483646 w 33"/>
              <a:gd name="T53" fmla="*/ 2147483646 h 336"/>
              <a:gd name="T54" fmla="*/ 2147483646 w 33"/>
              <a:gd name="T55" fmla="*/ 2147483646 h 336"/>
              <a:gd name="T56" fmla="*/ 2147483646 w 33"/>
              <a:gd name="T57" fmla="*/ 2147483646 h 3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336"/>
              <a:gd name="T89" fmla="*/ 33 w 33"/>
              <a:gd name="T90" fmla="*/ 336 h 3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336">
                <a:moveTo>
                  <a:pt x="13" y="334"/>
                </a:moveTo>
                <a:lnTo>
                  <a:pt x="13" y="334"/>
                </a:lnTo>
                <a:lnTo>
                  <a:pt x="11" y="328"/>
                </a:lnTo>
                <a:lnTo>
                  <a:pt x="13" y="317"/>
                </a:lnTo>
                <a:lnTo>
                  <a:pt x="13" y="304"/>
                </a:lnTo>
                <a:lnTo>
                  <a:pt x="15" y="286"/>
                </a:lnTo>
                <a:lnTo>
                  <a:pt x="19" y="247"/>
                </a:lnTo>
                <a:lnTo>
                  <a:pt x="25" y="200"/>
                </a:lnTo>
                <a:lnTo>
                  <a:pt x="30" y="148"/>
                </a:lnTo>
                <a:lnTo>
                  <a:pt x="33" y="96"/>
                </a:lnTo>
                <a:lnTo>
                  <a:pt x="33" y="70"/>
                </a:lnTo>
                <a:lnTo>
                  <a:pt x="32" y="46"/>
                </a:lnTo>
                <a:lnTo>
                  <a:pt x="29" y="21"/>
                </a:lnTo>
                <a:lnTo>
                  <a:pt x="25" y="0"/>
                </a:lnTo>
                <a:lnTo>
                  <a:pt x="14" y="3"/>
                </a:lnTo>
                <a:lnTo>
                  <a:pt x="18" y="23"/>
                </a:lnTo>
                <a:lnTo>
                  <a:pt x="21" y="46"/>
                </a:lnTo>
                <a:lnTo>
                  <a:pt x="21" y="70"/>
                </a:lnTo>
                <a:lnTo>
                  <a:pt x="22" y="96"/>
                </a:lnTo>
                <a:lnTo>
                  <a:pt x="19" y="147"/>
                </a:lnTo>
                <a:lnTo>
                  <a:pt x="14" y="198"/>
                </a:lnTo>
                <a:lnTo>
                  <a:pt x="8" y="246"/>
                </a:lnTo>
                <a:lnTo>
                  <a:pt x="3" y="286"/>
                </a:lnTo>
                <a:lnTo>
                  <a:pt x="2" y="302"/>
                </a:lnTo>
                <a:lnTo>
                  <a:pt x="0" y="317"/>
                </a:lnTo>
                <a:lnTo>
                  <a:pt x="0" y="328"/>
                </a:lnTo>
                <a:lnTo>
                  <a:pt x="2" y="336"/>
                </a:lnTo>
                <a:lnTo>
                  <a:pt x="13" y="334"/>
                </a:lnTo>
                <a:close/>
              </a:path>
            </a:pathLst>
          </a:custGeom>
          <a:solidFill>
            <a:srgbClr val="EF9C9F"/>
          </a:solidFill>
          <a:ln w="9525">
            <a:solidFill>
              <a:schemeClr val="tx1"/>
            </a:solidFill>
            <a:round/>
            <a:headEnd/>
            <a:tailEnd/>
          </a:ln>
        </p:spPr>
        <p:txBody>
          <a:bodyPr/>
          <a:lstStyle/>
          <a:p>
            <a:endParaRPr lang="ja-JP" altLang="en-US"/>
          </a:p>
        </p:txBody>
      </p:sp>
      <p:sp>
        <p:nvSpPr>
          <p:cNvPr id="96309" name="Freeform 53"/>
          <p:cNvSpPr>
            <a:spLocks/>
          </p:cNvSpPr>
          <p:nvPr/>
        </p:nvSpPr>
        <p:spPr bwMode="auto">
          <a:xfrm>
            <a:off x="8750301" y="4407602"/>
            <a:ext cx="84137" cy="434975"/>
          </a:xfrm>
          <a:custGeom>
            <a:avLst/>
            <a:gdLst>
              <a:gd name="T0" fmla="*/ 2147483646 w 79"/>
              <a:gd name="T1" fmla="*/ 2147483646 h 414"/>
              <a:gd name="T2" fmla="*/ 2147483646 w 79"/>
              <a:gd name="T3" fmla="*/ 2147483646 h 414"/>
              <a:gd name="T4" fmla="*/ 2147483646 w 79"/>
              <a:gd name="T5" fmla="*/ 2147483646 h 414"/>
              <a:gd name="T6" fmla="*/ 2147483646 w 79"/>
              <a:gd name="T7" fmla="*/ 2147483646 h 414"/>
              <a:gd name="T8" fmla="*/ 2147483646 w 79"/>
              <a:gd name="T9" fmla="*/ 2147483646 h 414"/>
              <a:gd name="T10" fmla="*/ 2147483646 w 79"/>
              <a:gd name="T11" fmla="*/ 2147483646 h 414"/>
              <a:gd name="T12" fmla="*/ 2147483646 w 79"/>
              <a:gd name="T13" fmla="*/ 2147483646 h 414"/>
              <a:gd name="T14" fmla="*/ 2147483646 w 79"/>
              <a:gd name="T15" fmla="*/ 2147483646 h 414"/>
              <a:gd name="T16" fmla="*/ 2147483646 w 79"/>
              <a:gd name="T17" fmla="*/ 2147483646 h 414"/>
              <a:gd name="T18" fmla="*/ 2147483646 w 79"/>
              <a:gd name="T19" fmla="*/ 2147483646 h 414"/>
              <a:gd name="T20" fmla="*/ 2147483646 w 79"/>
              <a:gd name="T21" fmla="*/ 2147483646 h 414"/>
              <a:gd name="T22" fmla="*/ 2147483646 w 79"/>
              <a:gd name="T23" fmla="*/ 0 h 414"/>
              <a:gd name="T24" fmla="*/ 2147483646 w 79"/>
              <a:gd name="T25" fmla="*/ 2147483646 h 414"/>
              <a:gd name="T26" fmla="*/ 2147483646 w 79"/>
              <a:gd name="T27" fmla="*/ 2147483646 h 414"/>
              <a:gd name="T28" fmla="*/ 2147483646 w 79"/>
              <a:gd name="T29" fmla="*/ 2147483646 h 414"/>
              <a:gd name="T30" fmla="*/ 2147483646 w 79"/>
              <a:gd name="T31" fmla="*/ 2147483646 h 414"/>
              <a:gd name="T32" fmla="*/ 2147483646 w 79"/>
              <a:gd name="T33" fmla="*/ 2147483646 h 414"/>
              <a:gd name="T34" fmla="*/ 2147483646 w 79"/>
              <a:gd name="T35" fmla="*/ 2147483646 h 414"/>
              <a:gd name="T36" fmla="*/ 2147483646 w 79"/>
              <a:gd name="T37" fmla="*/ 2147483646 h 414"/>
              <a:gd name="T38" fmla="*/ 2147483646 w 79"/>
              <a:gd name="T39" fmla="*/ 2147483646 h 414"/>
              <a:gd name="T40" fmla="*/ 2147483646 w 79"/>
              <a:gd name="T41" fmla="*/ 2147483646 h 414"/>
              <a:gd name="T42" fmla="*/ 2147483646 w 79"/>
              <a:gd name="T43" fmla="*/ 2147483646 h 414"/>
              <a:gd name="T44" fmla="*/ 0 w 79"/>
              <a:gd name="T45" fmla="*/ 2147483646 h 414"/>
              <a:gd name="T46" fmla="*/ 0 w 79"/>
              <a:gd name="T47" fmla="*/ 2147483646 h 414"/>
              <a:gd name="T48" fmla="*/ 2147483646 w 79"/>
              <a:gd name="T49" fmla="*/ 2147483646 h 4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14"/>
              <a:gd name="T77" fmla="*/ 79 w 79"/>
              <a:gd name="T78" fmla="*/ 414 h 4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14">
                <a:moveTo>
                  <a:pt x="9" y="414"/>
                </a:moveTo>
                <a:lnTo>
                  <a:pt x="9" y="414"/>
                </a:lnTo>
                <a:lnTo>
                  <a:pt x="19" y="382"/>
                </a:lnTo>
                <a:lnTo>
                  <a:pt x="30" y="332"/>
                </a:lnTo>
                <a:lnTo>
                  <a:pt x="42" y="268"/>
                </a:lnTo>
                <a:lnTo>
                  <a:pt x="54" y="199"/>
                </a:lnTo>
                <a:lnTo>
                  <a:pt x="65" y="132"/>
                </a:lnTo>
                <a:lnTo>
                  <a:pt x="73" y="71"/>
                </a:lnTo>
                <a:lnTo>
                  <a:pt x="76" y="45"/>
                </a:lnTo>
                <a:lnTo>
                  <a:pt x="78" y="25"/>
                </a:lnTo>
                <a:lnTo>
                  <a:pt x="79" y="10"/>
                </a:lnTo>
                <a:lnTo>
                  <a:pt x="78" y="0"/>
                </a:lnTo>
                <a:lnTo>
                  <a:pt x="67" y="2"/>
                </a:lnTo>
                <a:lnTo>
                  <a:pt x="67" y="10"/>
                </a:lnTo>
                <a:lnTo>
                  <a:pt x="67" y="25"/>
                </a:lnTo>
                <a:lnTo>
                  <a:pt x="64" y="45"/>
                </a:lnTo>
                <a:lnTo>
                  <a:pt x="61" y="70"/>
                </a:lnTo>
                <a:lnTo>
                  <a:pt x="53" y="129"/>
                </a:lnTo>
                <a:lnTo>
                  <a:pt x="42" y="198"/>
                </a:lnTo>
                <a:lnTo>
                  <a:pt x="31" y="267"/>
                </a:lnTo>
                <a:lnTo>
                  <a:pt x="19" y="329"/>
                </a:lnTo>
                <a:lnTo>
                  <a:pt x="8" y="379"/>
                </a:lnTo>
                <a:lnTo>
                  <a:pt x="0" y="410"/>
                </a:lnTo>
                <a:lnTo>
                  <a:pt x="9" y="414"/>
                </a:lnTo>
                <a:close/>
              </a:path>
            </a:pathLst>
          </a:custGeom>
          <a:solidFill>
            <a:srgbClr val="EF9C9F"/>
          </a:solidFill>
          <a:ln w="9525">
            <a:solidFill>
              <a:schemeClr val="tx1"/>
            </a:solidFill>
            <a:round/>
            <a:headEnd/>
            <a:tailEnd/>
          </a:ln>
        </p:spPr>
        <p:txBody>
          <a:bodyPr/>
          <a:lstStyle/>
          <a:p>
            <a:endParaRPr lang="ja-JP" altLang="en-US"/>
          </a:p>
        </p:txBody>
      </p:sp>
      <p:sp>
        <p:nvSpPr>
          <p:cNvPr id="96310" name="Freeform 54"/>
          <p:cNvSpPr>
            <a:spLocks/>
          </p:cNvSpPr>
          <p:nvPr/>
        </p:nvSpPr>
        <p:spPr bwMode="auto">
          <a:xfrm>
            <a:off x="8588375" y="4837814"/>
            <a:ext cx="171450" cy="346075"/>
          </a:xfrm>
          <a:custGeom>
            <a:avLst/>
            <a:gdLst>
              <a:gd name="T0" fmla="*/ 2147483646 w 164"/>
              <a:gd name="T1" fmla="*/ 2147483646 h 330"/>
              <a:gd name="T2" fmla="*/ 2147483646 w 164"/>
              <a:gd name="T3" fmla="*/ 2147483646 h 330"/>
              <a:gd name="T4" fmla="*/ 2147483646 w 164"/>
              <a:gd name="T5" fmla="*/ 2147483646 h 330"/>
              <a:gd name="T6" fmla="*/ 2147483646 w 164"/>
              <a:gd name="T7" fmla="*/ 2147483646 h 330"/>
              <a:gd name="T8" fmla="*/ 2147483646 w 164"/>
              <a:gd name="T9" fmla="*/ 2147483646 h 330"/>
              <a:gd name="T10" fmla="*/ 2147483646 w 164"/>
              <a:gd name="T11" fmla="*/ 2147483646 h 330"/>
              <a:gd name="T12" fmla="*/ 2147483646 w 164"/>
              <a:gd name="T13" fmla="*/ 2147483646 h 330"/>
              <a:gd name="T14" fmla="*/ 2147483646 w 164"/>
              <a:gd name="T15" fmla="*/ 2147483646 h 330"/>
              <a:gd name="T16" fmla="*/ 2147483646 w 164"/>
              <a:gd name="T17" fmla="*/ 2147483646 h 330"/>
              <a:gd name="T18" fmla="*/ 2147483646 w 164"/>
              <a:gd name="T19" fmla="*/ 2147483646 h 330"/>
              <a:gd name="T20" fmla="*/ 2147483646 w 164"/>
              <a:gd name="T21" fmla="*/ 2147483646 h 330"/>
              <a:gd name="T22" fmla="*/ 2147483646 w 164"/>
              <a:gd name="T23" fmla="*/ 2147483646 h 330"/>
              <a:gd name="T24" fmla="*/ 2147483646 w 164"/>
              <a:gd name="T25" fmla="*/ 0 h 330"/>
              <a:gd name="T26" fmla="*/ 2147483646 w 164"/>
              <a:gd name="T27" fmla="*/ 2147483646 h 330"/>
              <a:gd name="T28" fmla="*/ 2147483646 w 164"/>
              <a:gd name="T29" fmla="*/ 2147483646 h 330"/>
              <a:gd name="T30" fmla="*/ 2147483646 w 164"/>
              <a:gd name="T31" fmla="*/ 2147483646 h 330"/>
              <a:gd name="T32" fmla="*/ 2147483646 w 164"/>
              <a:gd name="T33" fmla="*/ 2147483646 h 330"/>
              <a:gd name="T34" fmla="*/ 2147483646 w 164"/>
              <a:gd name="T35" fmla="*/ 2147483646 h 330"/>
              <a:gd name="T36" fmla="*/ 2147483646 w 164"/>
              <a:gd name="T37" fmla="*/ 2147483646 h 330"/>
              <a:gd name="T38" fmla="*/ 2147483646 w 164"/>
              <a:gd name="T39" fmla="*/ 2147483646 h 330"/>
              <a:gd name="T40" fmla="*/ 2147483646 w 164"/>
              <a:gd name="T41" fmla="*/ 2147483646 h 330"/>
              <a:gd name="T42" fmla="*/ 2147483646 w 164"/>
              <a:gd name="T43" fmla="*/ 2147483646 h 330"/>
              <a:gd name="T44" fmla="*/ 0 w 164"/>
              <a:gd name="T45" fmla="*/ 2147483646 h 330"/>
              <a:gd name="T46" fmla="*/ 0 w 164"/>
              <a:gd name="T47" fmla="*/ 2147483646 h 330"/>
              <a:gd name="T48" fmla="*/ 2147483646 w 164"/>
              <a:gd name="T49" fmla="*/ 2147483646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330"/>
              <a:gd name="T77" fmla="*/ 164 w 164"/>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330">
                <a:moveTo>
                  <a:pt x="8" y="330"/>
                </a:moveTo>
                <a:lnTo>
                  <a:pt x="8" y="330"/>
                </a:lnTo>
                <a:lnTo>
                  <a:pt x="21" y="315"/>
                </a:lnTo>
                <a:lnTo>
                  <a:pt x="32" y="297"/>
                </a:lnTo>
                <a:lnTo>
                  <a:pt x="44" y="277"/>
                </a:lnTo>
                <a:lnTo>
                  <a:pt x="56" y="256"/>
                </a:lnTo>
                <a:lnTo>
                  <a:pt x="80" y="207"/>
                </a:lnTo>
                <a:lnTo>
                  <a:pt x="101" y="158"/>
                </a:lnTo>
                <a:lnTo>
                  <a:pt x="123" y="110"/>
                </a:lnTo>
                <a:lnTo>
                  <a:pt x="141" y="65"/>
                </a:lnTo>
                <a:lnTo>
                  <a:pt x="155" y="29"/>
                </a:lnTo>
                <a:lnTo>
                  <a:pt x="164" y="4"/>
                </a:lnTo>
                <a:lnTo>
                  <a:pt x="155" y="0"/>
                </a:lnTo>
                <a:lnTo>
                  <a:pt x="144" y="25"/>
                </a:lnTo>
                <a:lnTo>
                  <a:pt x="130" y="61"/>
                </a:lnTo>
                <a:lnTo>
                  <a:pt x="112" y="106"/>
                </a:lnTo>
                <a:lnTo>
                  <a:pt x="92" y="153"/>
                </a:lnTo>
                <a:lnTo>
                  <a:pt x="69" y="203"/>
                </a:lnTo>
                <a:lnTo>
                  <a:pt x="45" y="250"/>
                </a:lnTo>
                <a:lnTo>
                  <a:pt x="34" y="272"/>
                </a:lnTo>
                <a:lnTo>
                  <a:pt x="22" y="291"/>
                </a:lnTo>
                <a:lnTo>
                  <a:pt x="11" y="308"/>
                </a:lnTo>
                <a:lnTo>
                  <a:pt x="0" y="323"/>
                </a:lnTo>
                <a:lnTo>
                  <a:pt x="8" y="330"/>
                </a:lnTo>
                <a:close/>
              </a:path>
            </a:pathLst>
          </a:custGeom>
          <a:solidFill>
            <a:srgbClr val="EF9C9F"/>
          </a:solidFill>
          <a:ln w="9525">
            <a:solidFill>
              <a:schemeClr val="tx1"/>
            </a:solidFill>
            <a:round/>
            <a:headEnd/>
            <a:tailEnd/>
          </a:ln>
        </p:spPr>
        <p:txBody>
          <a:bodyPr/>
          <a:lstStyle/>
          <a:p>
            <a:endParaRPr lang="ja-JP" altLang="en-US"/>
          </a:p>
        </p:txBody>
      </p:sp>
      <p:sp>
        <p:nvSpPr>
          <p:cNvPr id="96311" name="Freeform 55"/>
          <p:cNvSpPr>
            <a:spLocks/>
          </p:cNvSpPr>
          <p:nvPr/>
        </p:nvSpPr>
        <p:spPr bwMode="auto">
          <a:xfrm>
            <a:off x="8426450" y="5177538"/>
            <a:ext cx="169862" cy="249238"/>
          </a:xfrm>
          <a:custGeom>
            <a:avLst/>
            <a:gdLst>
              <a:gd name="T0" fmla="*/ 2147483646 w 162"/>
              <a:gd name="T1" fmla="*/ 2147483646 h 237"/>
              <a:gd name="T2" fmla="*/ 2147483646 w 162"/>
              <a:gd name="T3" fmla="*/ 2147483646 h 237"/>
              <a:gd name="T4" fmla="*/ 2147483646 w 162"/>
              <a:gd name="T5" fmla="*/ 2147483646 h 237"/>
              <a:gd name="T6" fmla="*/ 2147483646 w 162"/>
              <a:gd name="T7" fmla="*/ 2147483646 h 237"/>
              <a:gd name="T8" fmla="*/ 2147483646 w 162"/>
              <a:gd name="T9" fmla="*/ 2147483646 h 237"/>
              <a:gd name="T10" fmla="*/ 2147483646 w 162"/>
              <a:gd name="T11" fmla="*/ 2147483646 h 237"/>
              <a:gd name="T12" fmla="*/ 2147483646 w 162"/>
              <a:gd name="T13" fmla="*/ 2147483646 h 237"/>
              <a:gd name="T14" fmla="*/ 2147483646 w 162"/>
              <a:gd name="T15" fmla="*/ 2147483646 h 237"/>
              <a:gd name="T16" fmla="*/ 2147483646 w 162"/>
              <a:gd name="T17" fmla="*/ 2147483646 h 237"/>
              <a:gd name="T18" fmla="*/ 2147483646 w 162"/>
              <a:gd name="T19" fmla="*/ 2147483646 h 237"/>
              <a:gd name="T20" fmla="*/ 2147483646 w 162"/>
              <a:gd name="T21" fmla="*/ 2147483646 h 237"/>
              <a:gd name="T22" fmla="*/ 2147483646 w 162"/>
              <a:gd name="T23" fmla="*/ 2147483646 h 237"/>
              <a:gd name="T24" fmla="*/ 2147483646 w 162"/>
              <a:gd name="T25" fmla="*/ 0 h 237"/>
              <a:gd name="T26" fmla="*/ 2147483646 w 162"/>
              <a:gd name="T27" fmla="*/ 2147483646 h 237"/>
              <a:gd name="T28" fmla="*/ 2147483646 w 162"/>
              <a:gd name="T29" fmla="*/ 2147483646 h 237"/>
              <a:gd name="T30" fmla="*/ 2147483646 w 162"/>
              <a:gd name="T31" fmla="*/ 2147483646 h 237"/>
              <a:gd name="T32" fmla="*/ 2147483646 w 162"/>
              <a:gd name="T33" fmla="*/ 2147483646 h 237"/>
              <a:gd name="T34" fmla="*/ 2147483646 w 162"/>
              <a:gd name="T35" fmla="*/ 2147483646 h 237"/>
              <a:gd name="T36" fmla="*/ 2147483646 w 162"/>
              <a:gd name="T37" fmla="*/ 2147483646 h 237"/>
              <a:gd name="T38" fmla="*/ 2147483646 w 162"/>
              <a:gd name="T39" fmla="*/ 2147483646 h 237"/>
              <a:gd name="T40" fmla="*/ 2147483646 w 162"/>
              <a:gd name="T41" fmla="*/ 2147483646 h 237"/>
              <a:gd name="T42" fmla="*/ 2147483646 w 162"/>
              <a:gd name="T43" fmla="*/ 2147483646 h 237"/>
              <a:gd name="T44" fmla="*/ 0 w 162"/>
              <a:gd name="T45" fmla="*/ 2147483646 h 237"/>
              <a:gd name="T46" fmla="*/ 0 w 162"/>
              <a:gd name="T47" fmla="*/ 2147483646 h 237"/>
              <a:gd name="T48" fmla="*/ 2147483646 w 162"/>
              <a:gd name="T49" fmla="*/ 2147483646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237"/>
              <a:gd name="T77" fmla="*/ 162 w 162"/>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237">
                <a:moveTo>
                  <a:pt x="8" y="237"/>
                </a:moveTo>
                <a:lnTo>
                  <a:pt x="8" y="237"/>
                </a:lnTo>
                <a:lnTo>
                  <a:pt x="19" y="224"/>
                </a:lnTo>
                <a:lnTo>
                  <a:pt x="30" y="211"/>
                </a:lnTo>
                <a:lnTo>
                  <a:pt x="41" y="197"/>
                </a:lnTo>
                <a:lnTo>
                  <a:pt x="50" y="184"/>
                </a:lnTo>
                <a:lnTo>
                  <a:pt x="68" y="154"/>
                </a:lnTo>
                <a:lnTo>
                  <a:pt x="87" y="124"/>
                </a:lnTo>
                <a:lnTo>
                  <a:pt x="105" y="93"/>
                </a:lnTo>
                <a:lnTo>
                  <a:pt x="123" y="64"/>
                </a:lnTo>
                <a:lnTo>
                  <a:pt x="142" y="34"/>
                </a:lnTo>
                <a:lnTo>
                  <a:pt x="162" y="7"/>
                </a:lnTo>
                <a:lnTo>
                  <a:pt x="154" y="0"/>
                </a:lnTo>
                <a:lnTo>
                  <a:pt x="132" y="28"/>
                </a:lnTo>
                <a:lnTo>
                  <a:pt x="113" y="58"/>
                </a:lnTo>
                <a:lnTo>
                  <a:pt x="96" y="88"/>
                </a:lnTo>
                <a:lnTo>
                  <a:pt x="76" y="118"/>
                </a:lnTo>
                <a:lnTo>
                  <a:pt x="59" y="149"/>
                </a:lnTo>
                <a:lnTo>
                  <a:pt x="41" y="177"/>
                </a:lnTo>
                <a:lnTo>
                  <a:pt x="31" y="191"/>
                </a:lnTo>
                <a:lnTo>
                  <a:pt x="22" y="204"/>
                </a:lnTo>
                <a:lnTo>
                  <a:pt x="11" y="216"/>
                </a:lnTo>
                <a:lnTo>
                  <a:pt x="0" y="228"/>
                </a:lnTo>
                <a:lnTo>
                  <a:pt x="8" y="237"/>
                </a:lnTo>
                <a:close/>
              </a:path>
            </a:pathLst>
          </a:custGeom>
          <a:solidFill>
            <a:srgbClr val="EF9C9F"/>
          </a:solidFill>
          <a:ln w="9525">
            <a:solidFill>
              <a:schemeClr val="tx1"/>
            </a:solidFill>
            <a:round/>
            <a:headEnd/>
            <a:tailEnd/>
          </a:ln>
        </p:spPr>
        <p:txBody>
          <a:bodyPr/>
          <a:lstStyle/>
          <a:p>
            <a:endParaRPr lang="ja-JP" altLang="en-US"/>
          </a:p>
        </p:txBody>
      </p:sp>
      <p:sp>
        <p:nvSpPr>
          <p:cNvPr id="96312" name="Freeform 56"/>
          <p:cNvSpPr>
            <a:spLocks/>
          </p:cNvSpPr>
          <p:nvPr/>
        </p:nvSpPr>
        <p:spPr bwMode="auto">
          <a:xfrm>
            <a:off x="8274051" y="5417251"/>
            <a:ext cx="160337" cy="152400"/>
          </a:xfrm>
          <a:custGeom>
            <a:avLst/>
            <a:gdLst>
              <a:gd name="T0" fmla="*/ 2147483646 w 152"/>
              <a:gd name="T1" fmla="*/ 2147483646 h 145"/>
              <a:gd name="T2" fmla="*/ 2147483646 w 152"/>
              <a:gd name="T3" fmla="*/ 2147483646 h 145"/>
              <a:gd name="T4" fmla="*/ 2147483646 w 152"/>
              <a:gd name="T5" fmla="*/ 2147483646 h 145"/>
              <a:gd name="T6" fmla="*/ 2147483646 w 152"/>
              <a:gd name="T7" fmla="*/ 2147483646 h 145"/>
              <a:gd name="T8" fmla="*/ 2147483646 w 152"/>
              <a:gd name="T9" fmla="*/ 2147483646 h 145"/>
              <a:gd name="T10" fmla="*/ 2147483646 w 152"/>
              <a:gd name="T11" fmla="*/ 2147483646 h 145"/>
              <a:gd name="T12" fmla="*/ 2147483646 w 152"/>
              <a:gd name="T13" fmla="*/ 2147483646 h 145"/>
              <a:gd name="T14" fmla="*/ 2147483646 w 152"/>
              <a:gd name="T15" fmla="*/ 2147483646 h 145"/>
              <a:gd name="T16" fmla="*/ 2147483646 w 152"/>
              <a:gd name="T17" fmla="*/ 2147483646 h 145"/>
              <a:gd name="T18" fmla="*/ 2147483646 w 152"/>
              <a:gd name="T19" fmla="*/ 2147483646 h 145"/>
              <a:gd name="T20" fmla="*/ 2147483646 w 152"/>
              <a:gd name="T21" fmla="*/ 0 h 145"/>
              <a:gd name="T22" fmla="*/ 2147483646 w 152"/>
              <a:gd name="T23" fmla="*/ 2147483646 h 145"/>
              <a:gd name="T24" fmla="*/ 2147483646 w 152"/>
              <a:gd name="T25" fmla="*/ 2147483646 h 145"/>
              <a:gd name="T26" fmla="*/ 2147483646 w 152"/>
              <a:gd name="T27" fmla="*/ 2147483646 h 145"/>
              <a:gd name="T28" fmla="*/ 2147483646 w 152"/>
              <a:gd name="T29" fmla="*/ 2147483646 h 145"/>
              <a:gd name="T30" fmla="*/ 2147483646 w 152"/>
              <a:gd name="T31" fmla="*/ 2147483646 h 145"/>
              <a:gd name="T32" fmla="*/ 2147483646 w 152"/>
              <a:gd name="T33" fmla="*/ 2147483646 h 145"/>
              <a:gd name="T34" fmla="*/ 2147483646 w 152"/>
              <a:gd name="T35" fmla="*/ 2147483646 h 145"/>
              <a:gd name="T36" fmla="*/ 0 w 152"/>
              <a:gd name="T37" fmla="*/ 2147483646 h 145"/>
              <a:gd name="T38" fmla="*/ 0 w 152"/>
              <a:gd name="T39" fmla="*/ 2147483646 h 145"/>
              <a:gd name="T40" fmla="*/ 2147483646 w 152"/>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45"/>
              <a:gd name="T65" fmla="*/ 152 w 152"/>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45">
                <a:moveTo>
                  <a:pt x="9" y="145"/>
                </a:moveTo>
                <a:lnTo>
                  <a:pt x="9" y="145"/>
                </a:lnTo>
                <a:lnTo>
                  <a:pt x="29" y="126"/>
                </a:lnTo>
                <a:lnTo>
                  <a:pt x="46" y="110"/>
                </a:lnTo>
                <a:lnTo>
                  <a:pt x="62" y="95"/>
                </a:lnTo>
                <a:lnTo>
                  <a:pt x="77" y="81"/>
                </a:lnTo>
                <a:lnTo>
                  <a:pt x="93" y="68"/>
                </a:lnTo>
                <a:lnTo>
                  <a:pt x="110" y="52"/>
                </a:lnTo>
                <a:lnTo>
                  <a:pt x="130" y="31"/>
                </a:lnTo>
                <a:lnTo>
                  <a:pt x="152" y="9"/>
                </a:lnTo>
                <a:lnTo>
                  <a:pt x="144" y="0"/>
                </a:lnTo>
                <a:lnTo>
                  <a:pt x="122" y="25"/>
                </a:lnTo>
                <a:lnTo>
                  <a:pt x="102" y="44"/>
                </a:lnTo>
                <a:lnTo>
                  <a:pt x="85" y="60"/>
                </a:lnTo>
                <a:lnTo>
                  <a:pt x="70" y="73"/>
                </a:lnTo>
                <a:lnTo>
                  <a:pt x="54" y="87"/>
                </a:lnTo>
                <a:lnTo>
                  <a:pt x="39" y="102"/>
                </a:lnTo>
                <a:lnTo>
                  <a:pt x="21" y="118"/>
                </a:lnTo>
                <a:lnTo>
                  <a:pt x="0" y="137"/>
                </a:lnTo>
                <a:lnTo>
                  <a:pt x="9" y="145"/>
                </a:lnTo>
                <a:close/>
              </a:path>
            </a:pathLst>
          </a:custGeom>
          <a:solidFill>
            <a:srgbClr val="EF9C9F"/>
          </a:solidFill>
          <a:ln w="9525">
            <a:solidFill>
              <a:schemeClr val="tx1"/>
            </a:solidFill>
            <a:round/>
            <a:headEnd/>
            <a:tailEnd/>
          </a:ln>
        </p:spPr>
        <p:txBody>
          <a:bodyPr/>
          <a:lstStyle/>
          <a:p>
            <a:endParaRPr lang="ja-JP" altLang="en-US"/>
          </a:p>
        </p:txBody>
      </p:sp>
      <p:sp>
        <p:nvSpPr>
          <p:cNvPr id="96313" name="Freeform 57"/>
          <p:cNvSpPr>
            <a:spLocks/>
          </p:cNvSpPr>
          <p:nvPr/>
        </p:nvSpPr>
        <p:spPr bwMode="auto">
          <a:xfrm>
            <a:off x="8234363" y="5560126"/>
            <a:ext cx="49213" cy="49212"/>
          </a:xfrm>
          <a:custGeom>
            <a:avLst/>
            <a:gdLst>
              <a:gd name="T0" fmla="*/ 0 w 47"/>
              <a:gd name="T1" fmla="*/ 2147483646 h 46"/>
              <a:gd name="T2" fmla="*/ 2147483646 w 47"/>
              <a:gd name="T3" fmla="*/ 2147483646 h 46"/>
              <a:gd name="T4" fmla="*/ 2147483646 w 47"/>
              <a:gd name="T5" fmla="*/ 2147483646 h 46"/>
              <a:gd name="T6" fmla="*/ 2147483646 w 47"/>
              <a:gd name="T7" fmla="*/ 0 h 46"/>
              <a:gd name="T8" fmla="*/ 2147483646 w 47"/>
              <a:gd name="T9" fmla="*/ 2147483646 h 46"/>
              <a:gd name="T10" fmla="*/ 0 w 47"/>
              <a:gd name="T11" fmla="*/ 2147483646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0" y="39"/>
                </a:moveTo>
                <a:lnTo>
                  <a:pt x="10" y="46"/>
                </a:lnTo>
                <a:lnTo>
                  <a:pt x="47" y="8"/>
                </a:lnTo>
                <a:lnTo>
                  <a:pt x="38" y="0"/>
                </a:lnTo>
                <a:lnTo>
                  <a:pt x="2" y="38"/>
                </a:lnTo>
                <a:lnTo>
                  <a:pt x="0" y="39"/>
                </a:lnTo>
                <a:close/>
              </a:path>
            </a:pathLst>
          </a:custGeom>
          <a:solidFill>
            <a:srgbClr val="EF9C9F"/>
          </a:solidFill>
          <a:ln w="9525">
            <a:solidFill>
              <a:schemeClr val="tx1"/>
            </a:solidFill>
            <a:round/>
            <a:headEnd/>
            <a:tailEnd/>
          </a:ln>
        </p:spPr>
        <p:txBody>
          <a:bodyPr/>
          <a:lstStyle/>
          <a:p>
            <a:endParaRPr lang="ja-JP" altLang="en-US"/>
          </a:p>
        </p:txBody>
      </p:sp>
      <p:sp>
        <p:nvSpPr>
          <p:cNvPr id="96314" name="Freeform 58"/>
          <p:cNvSpPr>
            <a:spLocks/>
          </p:cNvSpPr>
          <p:nvPr/>
        </p:nvSpPr>
        <p:spPr bwMode="auto">
          <a:xfrm>
            <a:off x="8208962" y="5601401"/>
            <a:ext cx="38100" cy="93662"/>
          </a:xfrm>
          <a:custGeom>
            <a:avLst/>
            <a:gdLst>
              <a:gd name="T0" fmla="*/ 0 w 35"/>
              <a:gd name="T1" fmla="*/ 2147483646 h 89"/>
              <a:gd name="T2" fmla="*/ 2147483646 w 35"/>
              <a:gd name="T3" fmla="*/ 2147483646 h 89"/>
              <a:gd name="T4" fmla="*/ 2147483646 w 35"/>
              <a:gd name="T5" fmla="*/ 2147483646 h 89"/>
              <a:gd name="T6" fmla="*/ 2147483646 w 35"/>
              <a:gd name="T7" fmla="*/ 0 h 89"/>
              <a:gd name="T8" fmla="*/ 0 w 35"/>
              <a:gd name="T9" fmla="*/ 2147483646 h 89"/>
              <a:gd name="T10" fmla="*/ 0 w 35"/>
              <a:gd name="T11" fmla="*/ 2147483646 h 89"/>
              <a:gd name="T12" fmla="*/ 0 60000 65536"/>
              <a:gd name="T13" fmla="*/ 0 60000 65536"/>
              <a:gd name="T14" fmla="*/ 0 60000 65536"/>
              <a:gd name="T15" fmla="*/ 0 60000 65536"/>
              <a:gd name="T16" fmla="*/ 0 60000 65536"/>
              <a:gd name="T17" fmla="*/ 0 60000 65536"/>
              <a:gd name="T18" fmla="*/ 0 w 35"/>
              <a:gd name="T19" fmla="*/ 0 h 89"/>
              <a:gd name="T20" fmla="*/ 35 w 3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35" h="89">
                <a:moveTo>
                  <a:pt x="0" y="88"/>
                </a:moveTo>
                <a:lnTo>
                  <a:pt x="11" y="89"/>
                </a:lnTo>
                <a:lnTo>
                  <a:pt x="35" y="4"/>
                </a:lnTo>
                <a:lnTo>
                  <a:pt x="24" y="0"/>
                </a:lnTo>
                <a:lnTo>
                  <a:pt x="0" y="86"/>
                </a:lnTo>
                <a:lnTo>
                  <a:pt x="0" y="88"/>
                </a:lnTo>
                <a:close/>
              </a:path>
            </a:pathLst>
          </a:custGeom>
          <a:solidFill>
            <a:srgbClr val="EF9C9F"/>
          </a:solidFill>
          <a:ln w="9525">
            <a:solidFill>
              <a:schemeClr val="tx1"/>
            </a:solidFill>
            <a:round/>
            <a:headEnd/>
            <a:tailEnd/>
          </a:ln>
        </p:spPr>
        <p:txBody>
          <a:bodyPr/>
          <a:lstStyle/>
          <a:p>
            <a:endParaRPr lang="ja-JP" altLang="en-US"/>
          </a:p>
        </p:txBody>
      </p:sp>
      <p:sp>
        <p:nvSpPr>
          <p:cNvPr id="96315" name="Freeform 59"/>
          <p:cNvSpPr>
            <a:spLocks/>
          </p:cNvSpPr>
          <p:nvPr/>
        </p:nvSpPr>
        <p:spPr bwMode="auto">
          <a:xfrm>
            <a:off x="8191500" y="5695064"/>
            <a:ext cx="30162" cy="327025"/>
          </a:xfrm>
          <a:custGeom>
            <a:avLst/>
            <a:gdLst>
              <a:gd name="T0" fmla="*/ 2147483646 w 28"/>
              <a:gd name="T1" fmla="*/ 2147483646 h 312"/>
              <a:gd name="T2" fmla="*/ 2147483646 w 28"/>
              <a:gd name="T3" fmla="*/ 0 h 312"/>
              <a:gd name="T4" fmla="*/ 2147483646 w 28"/>
              <a:gd name="T5" fmla="*/ 0 h 312"/>
              <a:gd name="T6" fmla="*/ 0 w 28"/>
              <a:gd name="T7" fmla="*/ 2147483646 h 312"/>
              <a:gd name="T8" fmla="*/ 2147483646 w 28"/>
              <a:gd name="T9" fmla="*/ 2147483646 h 312"/>
              <a:gd name="T10" fmla="*/ 0 60000 65536"/>
              <a:gd name="T11" fmla="*/ 0 60000 65536"/>
              <a:gd name="T12" fmla="*/ 0 60000 65536"/>
              <a:gd name="T13" fmla="*/ 0 60000 65536"/>
              <a:gd name="T14" fmla="*/ 0 60000 65536"/>
              <a:gd name="T15" fmla="*/ 0 w 28"/>
              <a:gd name="T16" fmla="*/ 0 h 312"/>
              <a:gd name="T17" fmla="*/ 28 w 28"/>
              <a:gd name="T18" fmla="*/ 312 h 312"/>
            </a:gdLst>
            <a:ahLst/>
            <a:cxnLst>
              <a:cxn ang="T10">
                <a:pos x="T0" y="T1"/>
              </a:cxn>
              <a:cxn ang="T11">
                <a:pos x="T2" y="T3"/>
              </a:cxn>
              <a:cxn ang="T12">
                <a:pos x="T4" y="T5"/>
              </a:cxn>
              <a:cxn ang="T13">
                <a:pos x="T6" y="T7"/>
              </a:cxn>
              <a:cxn ang="T14">
                <a:pos x="T8" y="T9"/>
              </a:cxn>
            </a:cxnLst>
            <a:rect l="T15" t="T16" r="T17" b="T18"/>
            <a:pathLst>
              <a:path w="28" h="312">
                <a:moveTo>
                  <a:pt x="13" y="312"/>
                </a:moveTo>
                <a:lnTo>
                  <a:pt x="28" y="0"/>
                </a:lnTo>
                <a:lnTo>
                  <a:pt x="17" y="0"/>
                </a:lnTo>
                <a:lnTo>
                  <a:pt x="0" y="312"/>
                </a:lnTo>
                <a:lnTo>
                  <a:pt x="13" y="312"/>
                </a:lnTo>
                <a:close/>
              </a:path>
            </a:pathLst>
          </a:custGeom>
          <a:solidFill>
            <a:srgbClr val="EF9C9F"/>
          </a:solidFill>
          <a:ln w="9525">
            <a:solidFill>
              <a:schemeClr val="tx1"/>
            </a:solidFill>
            <a:round/>
            <a:headEnd/>
            <a:tailEnd/>
          </a:ln>
        </p:spPr>
        <p:txBody>
          <a:bodyPr/>
          <a:lstStyle/>
          <a:p>
            <a:endParaRPr lang="ja-JP" altLang="en-US"/>
          </a:p>
        </p:txBody>
      </p:sp>
      <p:sp>
        <p:nvSpPr>
          <p:cNvPr id="96316" name="Freeform 60"/>
          <p:cNvSpPr>
            <a:spLocks/>
          </p:cNvSpPr>
          <p:nvPr/>
        </p:nvSpPr>
        <p:spPr bwMode="auto">
          <a:xfrm>
            <a:off x="6673850" y="2696277"/>
            <a:ext cx="431800" cy="104775"/>
          </a:xfrm>
          <a:custGeom>
            <a:avLst/>
            <a:gdLst>
              <a:gd name="T0" fmla="*/ 2147483646 w 411"/>
              <a:gd name="T1" fmla="*/ 2147483646 h 99"/>
              <a:gd name="T2" fmla="*/ 2147483646 w 411"/>
              <a:gd name="T3" fmla="*/ 2147483646 h 99"/>
              <a:gd name="T4" fmla="*/ 2147483646 w 411"/>
              <a:gd name="T5" fmla="*/ 2147483646 h 99"/>
              <a:gd name="T6" fmla="*/ 2147483646 w 411"/>
              <a:gd name="T7" fmla="*/ 2147483646 h 99"/>
              <a:gd name="T8" fmla="*/ 2147483646 w 411"/>
              <a:gd name="T9" fmla="*/ 2147483646 h 99"/>
              <a:gd name="T10" fmla="*/ 2147483646 w 411"/>
              <a:gd name="T11" fmla="*/ 2147483646 h 99"/>
              <a:gd name="T12" fmla="*/ 2147483646 w 411"/>
              <a:gd name="T13" fmla="*/ 2147483646 h 99"/>
              <a:gd name="T14" fmla="*/ 2147483646 w 411"/>
              <a:gd name="T15" fmla="*/ 2147483646 h 99"/>
              <a:gd name="T16" fmla="*/ 2147483646 w 411"/>
              <a:gd name="T17" fmla="*/ 2147483646 h 99"/>
              <a:gd name="T18" fmla="*/ 2147483646 w 411"/>
              <a:gd name="T19" fmla="*/ 2147483646 h 99"/>
              <a:gd name="T20" fmla="*/ 2147483646 w 411"/>
              <a:gd name="T21" fmla="*/ 2147483646 h 99"/>
              <a:gd name="T22" fmla="*/ 2147483646 w 411"/>
              <a:gd name="T23" fmla="*/ 0 h 99"/>
              <a:gd name="T24" fmla="*/ 0 w 411"/>
              <a:gd name="T25" fmla="*/ 2147483646 h 99"/>
              <a:gd name="T26" fmla="*/ 2147483646 w 411"/>
              <a:gd name="T27" fmla="*/ 2147483646 h 99"/>
              <a:gd name="T28" fmla="*/ 2147483646 w 411"/>
              <a:gd name="T29" fmla="*/ 2147483646 h 99"/>
              <a:gd name="T30" fmla="*/ 2147483646 w 411"/>
              <a:gd name="T31" fmla="*/ 2147483646 h 99"/>
              <a:gd name="T32" fmla="*/ 2147483646 w 411"/>
              <a:gd name="T33" fmla="*/ 2147483646 h 99"/>
              <a:gd name="T34" fmla="*/ 2147483646 w 411"/>
              <a:gd name="T35" fmla="*/ 2147483646 h 99"/>
              <a:gd name="T36" fmla="*/ 2147483646 w 411"/>
              <a:gd name="T37" fmla="*/ 2147483646 h 99"/>
              <a:gd name="T38" fmla="*/ 2147483646 w 411"/>
              <a:gd name="T39" fmla="*/ 2147483646 h 99"/>
              <a:gd name="T40" fmla="*/ 2147483646 w 411"/>
              <a:gd name="T41" fmla="*/ 2147483646 h 99"/>
              <a:gd name="T42" fmla="*/ 2147483646 w 411"/>
              <a:gd name="T43" fmla="*/ 2147483646 h 99"/>
              <a:gd name="T44" fmla="*/ 2147483646 w 411"/>
              <a:gd name="T45" fmla="*/ 2147483646 h 99"/>
              <a:gd name="T46" fmla="*/ 2147483646 w 411"/>
              <a:gd name="T47" fmla="*/ 2147483646 h 99"/>
              <a:gd name="T48" fmla="*/ 2147483646 w 411"/>
              <a:gd name="T49" fmla="*/ 2147483646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1"/>
              <a:gd name="T76" fmla="*/ 0 h 99"/>
              <a:gd name="T77" fmla="*/ 411 w 411"/>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1" h="99">
                <a:moveTo>
                  <a:pt x="411" y="88"/>
                </a:moveTo>
                <a:lnTo>
                  <a:pt x="411" y="88"/>
                </a:lnTo>
                <a:lnTo>
                  <a:pt x="403" y="86"/>
                </a:lnTo>
                <a:lnTo>
                  <a:pt x="377" y="84"/>
                </a:lnTo>
                <a:lnTo>
                  <a:pt x="336" y="78"/>
                </a:lnTo>
                <a:lnTo>
                  <a:pt x="284" y="69"/>
                </a:lnTo>
                <a:lnTo>
                  <a:pt x="223" y="58"/>
                </a:lnTo>
                <a:lnTo>
                  <a:pt x="153" y="42"/>
                </a:lnTo>
                <a:lnTo>
                  <a:pt x="116" y="34"/>
                </a:lnTo>
                <a:lnTo>
                  <a:pt x="79" y="23"/>
                </a:lnTo>
                <a:lnTo>
                  <a:pt x="41" y="12"/>
                </a:lnTo>
                <a:lnTo>
                  <a:pt x="4" y="0"/>
                </a:lnTo>
                <a:lnTo>
                  <a:pt x="0" y="11"/>
                </a:lnTo>
                <a:lnTo>
                  <a:pt x="38" y="23"/>
                </a:lnTo>
                <a:lnTo>
                  <a:pt x="77" y="34"/>
                </a:lnTo>
                <a:lnTo>
                  <a:pt x="114" y="45"/>
                </a:lnTo>
                <a:lnTo>
                  <a:pt x="150" y="53"/>
                </a:lnTo>
                <a:lnTo>
                  <a:pt x="220" y="69"/>
                </a:lnTo>
                <a:lnTo>
                  <a:pt x="282" y="81"/>
                </a:lnTo>
                <a:lnTo>
                  <a:pt x="335" y="89"/>
                </a:lnTo>
                <a:lnTo>
                  <a:pt x="376" y="95"/>
                </a:lnTo>
                <a:lnTo>
                  <a:pt x="402" y="99"/>
                </a:lnTo>
                <a:lnTo>
                  <a:pt x="411" y="99"/>
                </a:lnTo>
                <a:lnTo>
                  <a:pt x="411" y="88"/>
                </a:lnTo>
                <a:close/>
              </a:path>
            </a:pathLst>
          </a:custGeom>
          <a:solidFill>
            <a:srgbClr val="EF9C9F"/>
          </a:solidFill>
          <a:ln w="9525">
            <a:solidFill>
              <a:schemeClr val="tx1"/>
            </a:solidFill>
            <a:round/>
            <a:headEnd/>
            <a:tailEnd/>
          </a:ln>
        </p:spPr>
        <p:txBody>
          <a:bodyPr/>
          <a:lstStyle/>
          <a:p>
            <a:endParaRPr lang="ja-JP" altLang="en-US"/>
          </a:p>
        </p:txBody>
      </p:sp>
      <p:sp>
        <p:nvSpPr>
          <p:cNvPr id="96317" name="Freeform 61"/>
          <p:cNvSpPr>
            <a:spLocks/>
          </p:cNvSpPr>
          <p:nvPr/>
        </p:nvSpPr>
        <p:spPr bwMode="auto">
          <a:xfrm>
            <a:off x="7105651" y="2789938"/>
            <a:ext cx="123825" cy="20638"/>
          </a:xfrm>
          <a:custGeom>
            <a:avLst/>
            <a:gdLst>
              <a:gd name="T0" fmla="*/ 2147483646 w 118"/>
              <a:gd name="T1" fmla="*/ 2147483646 h 20"/>
              <a:gd name="T2" fmla="*/ 2147483646 w 118"/>
              <a:gd name="T3" fmla="*/ 2147483646 h 20"/>
              <a:gd name="T4" fmla="*/ 2147483646 w 118"/>
              <a:gd name="T5" fmla="*/ 2147483646 h 20"/>
              <a:gd name="T6" fmla="*/ 2147483646 w 118"/>
              <a:gd name="T7" fmla="*/ 2147483646 h 20"/>
              <a:gd name="T8" fmla="*/ 2147483646 w 118"/>
              <a:gd name="T9" fmla="*/ 2147483646 h 20"/>
              <a:gd name="T10" fmla="*/ 2147483646 w 118"/>
              <a:gd name="T11" fmla="*/ 2147483646 h 20"/>
              <a:gd name="T12" fmla="*/ 2147483646 w 118"/>
              <a:gd name="T13" fmla="*/ 2147483646 h 20"/>
              <a:gd name="T14" fmla="*/ 2147483646 w 118"/>
              <a:gd name="T15" fmla="*/ 2147483646 h 20"/>
              <a:gd name="T16" fmla="*/ 2147483646 w 118"/>
              <a:gd name="T17" fmla="*/ 2147483646 h 20"/>
              <a:gd name="T18" fmla="*/ 0 w 118"/>
              <a:gd name="T19" fmla="*/ 0 h 20"/>
              <a:gd name="T20" fmla="*/ 0 w 118"/>
              <a:gd name="T21" fmla="*/ 2147483646 h 20"/>
              <a:gd name="T22" fmla="*/ 2147483646 w 118"/>
              <a:gd name="T23" fmla="*/ 2147483646 h 20"/>
              <a:gd name="T24" fmla="*/ 2147483646 w 118"/>
              <a:gd name="T25" fmla="*/ 2147483646 h 20"/>
              <a:gd name="T26" fmla="*/ 2147483646 w 118"/>
              <a:gd name="T27" fmla="*/ 2147483646 h 20"/>
              <a:gd name="T28" fmla="*/ 2147483646 w 118"/>
              <a:gd name="T29" fmla="*/ 2147483646 h 20"/>
              <a:gd name="T30" fmla="*/ 2147483646 w 118"/>
              <a:gd name="T31" fmla="*/ 2147483646 h 20"/>
              <a:gd name="T32" fmla="*/ 2147483646 w 118"/>
              <a:gd name="T33" fmla="*/ 2147483646 h 20"/>
              <a:gd name="T34" fmla="*/ 2147483646 w 118"/>
              <a:gd name="T35" fmla="*/ 2147483646 h 20"/>
              <a:gd name="T36" fmla="*/ 2147483646 w 118"/>
              <a:gd name="T37" fmla="*/ 2147483646 h 20"/>
              <a:gd name="T38" fmla="*/ 2147483646 w 118"/>
              <a:gd name="T39" fmla="*/ 2147483646 h 20"/>
              <a:gd name="T40" fmla="*/ 2147483646 w 118"/>
              <a:gd name="T41" fmla="*/ 2147483646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0"/>
              <a:gd name="T65" fmla="*/ 118 w 11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0">
                <a:moveTo>
                  <a:pt x="118" y="9"/>
                </a:moveTo>
                <a:lnTo>
                  <a:pt x="118" y="9"/>
                </a:lnTo>
                <a:lnTo>
                  <a:pt x="103" y="8"/>
                </a:lnTo>
                <a:lnTo>
                  <a:pt x="89" y="7"/>
                </a:lnTo>
                <a:lnTo>
                  <a:pt x="74" y="5"/>
                </a:lnTo>
                <a:lnTo>
                  <a:pt x="59" y="4"/>
                </a:lnTo>
                <a:lnTo>
                  <a:pt x="44" y="4"/>
                </a:lnTo>
                <a:lnTo>
                  <a:pt x="30" y="3"/>
                </a:lnTo>
                <a:lnTo>
                  <a:pt x="15" y="1"/>
                </a:lnTo>
                <a:lnTo>
                  <a:pt x="0" y="0"/>
                </a:lnTo>
                <a:lnTo>
                  <a:pt x="0" y="11"/>
                </a:lnTo>
                <a:lnTo>
                  <a:pt x="14" y="12"/>
                </a:lnTo>
                <a:lnTo>
                  <a:pt x="29" y="13"/>
                </a:lnTo>
                <a:lnTo>
                  <a:pt x="44" y="15"/>
                </a:lnTo>
                <a:lnTo>
                  <a:pt x="59" y="16"/>
                </a:lnTo>
                <a:lnTo>
                  <a:pt x="73" y="16"/>
                </a:lnTo>
                <a:lnTo>
                  <a:pt x="88" y="17"/>
                </a:lnTo>
                <a:lnTo>
                  <a:pt x="103" y="19"/>
                </a:lnTo>
                <a:lnTo>
                  <a:pt x="118" y="20"/>
                </a:lnTo>
                <a:lnTo>
                  <a:pt x="118" y="9"/>
                </a:lnTo>
                <a:close/>
              </a:path>
            </a:pathLst>
          </a:custGeom>
          <a:solidFill>
            <a:srgbClr val="EF9C9F"/>
          </a:solidFill>
          <a:ln w="9525">
            <a:solidFill>
              <a:schemeClr val="tx1"/>
            </a:solidFill>
            <a:round/>
            <a:headEnd/>
            <a:tailEnd/>
          </a:ln>
        </p:spPr>
        <p:txBody>
          <a:bodyPr/>
          <a:lstStyle/>
          <a:p>
            <a:endParaRPr lang="ja-JP" altLang="en-US"/>
          </a:p>
        </p:txBody>
      </p:sp>
      <p:sp>
        <p:nvSpPr>
          <p:cNvPr id="96318" name="Freeform 62"/>
          <p:cNvSpPr>
            <a:spLocks/>
          </p:cNvSpPr>
          <p:nvPr/>
        </p:nvSpPr>
        <p:spPr bwMode="auto">
          <a:xfrm>
            <a:off x="7229475" y="2799464"/>
            <a:ext cx="106362" cy="22225"/>
          </a:xfrm>
          <a:custGeom>
            <a:avLst/>
            <a:gdLst>
              <a:gd name="T0" fmla="*/ 2147483646 w 101"/>
              <a:gd name="T1" fmla="*/ 2147483646 h 22"/>
              <a:gd name="T2" fmla="*/ 2147483646 w 101"/>
              <a:gd name="T3" fmla="*/ 2147483646 h 22"/>
              <a:gd name="T4" fmla="*/ 2147483646 w 101"/>
              <a:gd name="T5" fmla="*/ 2147483646 h 22"/>
              <a:gd name="T6" fmla="*/ 2147483646 w 101"/>
              <a:gd name="T7" fmla="*/ 2147483646 h 22"/>
              <a:gd name="T8" fmla="*/ 2147483646 w 101"/>
              <a:gd name="T9" fmla="*/ 2147483646 h 22"/>
              <a:gd name="T10" fmla="*/ 2147483646 w 101"/>
              <a:gd name="T11" fmla="*/ 2147483646 h 22"/>
              <a:gd name="T12" fmla="*/ 2147483646 w 101"/>
              <a:gd name="T13" fmla="*/ 2147483646 h 22"/>
              <a:gd name="T14" fmla="*/ 2147483646 w 101"/>
              <a:gd name="T15" fmla="*/ 2147483646 h 22"/>
              <a:gd name="T16" fmla="*/ 2147483646 w 101"/>
              <a:gd name="T17" fmla="*/ 0 h 22"/>
              <a:gd name="T18" fmla="*/ 0 w 101"/>
              <a:gd name="T19" fmla="*/ 0 h 22"/>
              <a:gd name="T20" fmla="*/ 0 w 101"/>
              <a:gd name="T21" fmla="*/ 2147483646 h 22"/>
              <a:gd name="T22" fmla="*/ 2147483646 w 101"/>
              <a:gd name="T23" fmla="*/ 2147483646 h 22"/>
              <a:gd name="T24" fmla="*/ 2147483646 w 101"/>
              <a:gd name="T25" fmla="*/ 2147483646 h 22"/>
              <a:gd name="T26" fmla="*/ 2147483646 w 101"/>
              <a:gd name="T27" fmla="*/ 2147483646 h 22"/>
              <a:gd name="T28" fmla="*/ 2147483646 w 101"/>
              <a:gd name="T29" fmla="*/ 2147483646 h 22"/>
              <a:gd name="T30" fmla="*/ 2147483646 w 101"/>
              <a:gd name="T31" fmla="*/ 2147483646 h 22"/>
              <a:gd name="T32" fmla="*/ 2147483646 w 101"/>
              <a:gd name="T33" fmla="*/ 2147483646 h 22"/>
              <a:gd name="T34" fmla="*/ 2147483646 w 101"/>
              <a:gd name="T35" fmla="*/ 2147483646 h 22"/>
              <a:gd name="T36" fmla="*/ 2147483646 w 101"/>
              <a:gd name="T37" fmla="*/ 2147483646 h 22"/>
              <a:gd name="T38" fmla="*/ 2147483646 w 101"/>
              <a:gd name="T39" fmla="*/ 2147483646 h 22"/>
              <a:gd name="T40" fmla="*/ 2147483646 w 101"/>
              <a:gd name="T41" fmla="*/ 2147483646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2"/>
              <a:gd name="T65" fmla="*/ 101 w 101"/>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2">
                <a:moveTo>
                  <a:pt x="101" y="11"/>
                </a:moveTo>
                <a:lnTo>
                  <a:pt x="100" y="10"/>
                </a:lnTo>
                <a:lnTo>
                  <a:pt x="87" y="10"/>
                </a:lnTo>
                <a:lnTo>
                  <a:pt x="75" y="8"/>
                </a:lnTo>
                <a:lnTo>
                  <a:pt x="63" y="7"/>
                </a:lnTo>
                <a:lnTo>
                  <a:pt x="50" y="6"/>
                </a:lnTo>
                <a:lnTo>
                  <a:pt x="38" y="3"/>
                </a:lnTo>
                <a:lnTo>
                  <a:pt x="26" y="2"/>
                </a:lnTo>
                <a:lnTo>
                  <a:pt x="12" y="0"/>
                </a:lnTo>
                <a:lnTo>
                  <a:pt x="0" y="0"/>
                </a:lnTo>
                <a:lnTo>
                  <a:pt x="0" y="11"/>
                </a:lnTo>
                <a:lnTo>
                  <a:pt x="12" y="12"/>
                </a:lnTo>
                <a:lnTo>
                  <a:pt x="24" y="14"/>
                </a:lnTo>
                <a:lnTo>
                  <a:pt x="37" y="15"/>
                </a:lnTo>
                <a:lnTo>
                  <a:pt x="49" y="16"/>
                </a:lnTo>
                <a:lnTo>
                  <a:pt x="61" y="18"/>
                </a:lnTo>
                <a:lnTo>
                  <a:pt x="74" y="19"/>
                </a:lnTo>
                <a:lnTo>
                  <a:pt x="86" y="21"/>
                </a:lnTo>
                <a:lnTo>
                  <a:pt x="98" y="22"/>
                </a:lnTo>
                <a:lnTo>
                  <a:pt x="97" y="22"/>
                </a:lnTo>
                <a:lnTo>
                  <a:pt x="101" y="11"/>
                </a:lnTo>
                <a:close/>
              </a:path>
            </a:pathLst>
          </a:custGeom>
          <a:solidFill>
            <a:srgbClr val="EF9C9F"/>
          </a:solidFill>
          <a:ln w="9525">
            <a:solidFill>
              <a:schemeClr val="tx1"/>
            </a:solidFill>
            <a:round/>
            <a:headEnd/>
            <a:tailEnd/>
          </a:ln>
        </p:spPr>
        <p:txBody>
          <a:bodyPr/>
          <a:lstStyle/>
          <a:p>
            <a:endParaRPr lang="ja-JP" altLang="en-US"/>
          </a:p>
        </p:txBody>
      </p:sp>
      <p:sp>
        <p:nvSpPr>
          <p:cNvPr id="96319" name="Freeform 63"/>
          <p:cNvSpPr>
            <a:spLocks/>
          </p:cNvSpPr>
          <p:nvPr/>
        </p:nvSpPr>
        <p:spPr bwMode="auto">
          <a:xfrm>
            <a:off x="7331076" y="2810576"/>
            <a:ext cx="103187" cy="49212"/>
          </a:xfrm>
          <a:custGeom>
            <a:avLst/>
            <a:gdLst>
              <a:gd name="T0" fmla="*/ 2147483646 w 97"/>
              <a:gd name="T1" fmla="*/ 2147483646 h 47"/>
              <a:gd name="T2" fmla="*/ 2147483646 w 97"/>
              <a:gd name="T3" fmla="*/ 2147483646 h 47"/>
              <a:gd name="T4" fmla="*/ 2147483646 w 97"/>
              <a:gd name="T5" fmla="*/ 2147483646 h 47"/>
              <a:gd name="T6" fmla="*/ 2147483646 w 97"/>
              <a:gd name="T7" fmla="*/ 2147483646 h 47"/>
              <a:gd name="T8" fmla="*/ 2147483646 w 97"/>
              <a:gd name="T9" fmla="*/ 2147483646 h 47"/>
              <a:gd name="T10" fmla="*/ 2147483646 w 97"/>
              <a:gd name="T11" fmla="*/ 2147483646 h 47"/>
              <a:gd name="T12" fmla="*/ 2147483646 w 97"/>
              <a:gd name="T13" fmla="*/ 2147483646 h 47"/>
              <a:gd name="T14" fmla="*/ 2147483646 w 97"/>
              <a:gd name="T15" fmla="*/ 2147483646 h 47"/>
              <a:gd name="T16" fmla="*/ 2147483646 w 97"/>
              <a:gd name="T17" fmla="*/ 2147483646 h 47"/>
              <a:gd name="T18" fmla="*/ 2147483646 w 97"/>
              <a:gd name="T19" fmla="*/ 0 h 47"/>
              <a:gd name="T20" fmla="*/ 0 w 97"/>
              <a:gd name="T21" fmla="*/ 2147483646 h 47"/>
              <a:gd name="T22" fmla="*/ 2147483646 w 97"/>
              <a:gd name="T23" fmla="*/ 2147483646 h 47"/>
              <a:gd name="T24" fmla="*/ 2147483646 w 97"/>
              <a:gd name="T25" fmla="*/ 2147483646 h 47"/>
              <a:gd name="T26" fmla="*/ 2147483646 w 97"/>
              <a:gd name="T27" fmla="*/ 2147483646 h 47"/>
              <a:gd name="T28" fmla="*/ 2147483646 w 97"/>
              <a:gd name="T29" fmla="*/ 2147483646 h 47"/>
              <a:gd name="T30" fmla="*/ 2147483646 w 97"/>
              <a:gd name="T31" fmla="*/ 2147483646 h 47"/>
              <a:gd name="T32" fmla="*/ 2147483646 w 97"/>
              <a:gd name="T33" fmla="*/ 2147483646 h 47"/>
              <a:gd name="T34" fmla="*/ 2147483646 w 97"/>
              <a:gd name="T35" fmla="*/ 2147483646 h 47"/>
              <a:gd name="T36" fmla="*/ 2147483646 w 97"/>
              <a:gd name="T37" fmla="*/ 2147483646 h 47"/>
              <a:gd name="T38" fmla="*/ 2147483646 w 97"/>
              <a:gd name="T39" fmla="*/ 2147483646 h 47"/>
              <a:gd name="T40" fmla="*/ 2147483646 w 97"/>
              <a:gd name="T41" fmla="*/ 214748364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47"/>
              <a:gd name="T65" fmla="*/ 97 w 97"/>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47">
                <a:moveTo>
                  <a:pt x="97" y="39"/>
                </a:moveTo>
                <a:lnTo>
                  <a:pt x="94" y="38"/>
                </a:lnTo>
                <a:lnTo>
                  <a:pt x="85" y="31"/>
                </a:lnTo>
                <a:lnTo>
                  <a:pt x="75" y="26"/>
                </a:lnTo>
                <a:lnTo>
                  <a:pt x="64" y="22"/>
                </a:lnTo>
                <a:lnTo>
                  <a:pt x="53" y="16"/>
                </a:lnTo>
                <a:lnTo>
                  <a:pt x="41" y="12"/>
                </a:lnTo>
                <a:lnTo>
                  <a:pt x="30" y="8"/>
                </a:lnTo>
                <a:lnTo>
                  <a:pt x="16" y="4"/>
                </a:lnTo>
                <a:lnTo>
                  <a:pt x="4" y="0"/>
                </a:lnTo>
                <a:lnTo>
                  <a:pt x="0" y="11"/>
                </a:lnTo>
                <a:lnTo>
                  <a:pt x="14" y="15"/>
                </a:lnTo>
                <a:lnTo>
                  <a:pt x="26" y="19"/>
                </a:lnTo>
                <a:lnTo>
                  <a:pt x="37" y="23"/>
                </a:lnTo>
                <a:lnTo>
                  <a:pt x="49" y="27"/>
                </a:lnTo>
                <a:lnTo>
                  <a:pt x="60" y="31"/>
                </a:lnTo>
                <a:lnTo>
                  <a:pt x="70" y="37"/>
                </a:lnTo>
                <a:lnTo>
                  <a:pt x="79" y="42"/>
                </a:lnTo>
                <a:lnTo>
                  <a:pt x="89" y="47"/>
                </a:lnTo>
                <a:lnTo>
                  <a:pt x="86" y="45"/>
                </a:lnTo>
                <a:lnTo>
                  <a:pt x="97" y="39"/>
                </a:lnTo>
                <a:close/>
              </a:path>
            </a:pathLst>
          </a:custGeom>
          <a:solidFill>
            <a:srgbClr val="EF9C9F"/>
          </a:solidFill>
          <a:ln w="9525">
            <a:solidFill>
              <a:schemeClr val="tx1"/>
            </a:solidFill>
            <a:round/>
            <a:headEnd/>
            <a:tailEnd/>
          </a:ln>
        </p:spPr>
        <p:txBody>
          <a:bodyPr/>
          <a:lstStyle/>
          <a:p>
            <a:endParaRPr lang="ja-JP" altLang="en-US"/>
          </a:p>
        </p:txBody>
      </p:sp>
      <p:sp>
        <p:nvSpPr>
          <p:cNvPr id="96320" name="Freeform 64"/>
          <p:cNvSpPr>
            <a:spLocks/>
          </p:cNvSpPr>
          <p:nvPr/>
        </p:nvSpPr>
        <p:spPr bwMode="auto">
          <a:xfrm>
            <a:off x="7415213" y="2851852"/>
            <a:ext cx="22225" cy="41275"/>
          </a:xfrm>
          <a:custGeom>
            <a:avLst/>
            <a:gdLst>
              <a:gd name="T0" fmla="*/ 2147483646 w 21"/>
              <a:gd name="T1" fmla="*/ 2147483646 h 39"/>
              <a:gd name="T2" fmla="*/ 2147483646 w 21"/>
              <a:gd name="T3" fmla="*/ 2147483646 h 39"/>
              <a:gd name="T4" fmla="*/ 2147483646 w 21"/>
              <a:gd name="T5" fmla="*/ 2147483646 h 39"/>
              <a:gd name="T6" fmla="*/ 2147483646 w 21"/>
              <a:gd name="T7" fmla="*/ 2147483646 h 39"/>
              <a:gd name="T8" fmla="*/ 2147483646 w 21"/>
              <a:gd name="T9" fmla="*/ 2147483646 h 39"/>
              <a:gd name="T10" fmla="*/ 2147483646 w 21"/>
              <a:gd name="T11" fmla="*/ 2147483646 h 39"/>
              <a:gd name="T12" fmla="*/ 2147483646 w 21"/>
              <a:gd name="T13" fmla="*/ 2147483646 h 39"/>
              <a:gd name="T14" fmla="*/ 2147483646 w 21"/>
              <a:gd name="T15" fmla="*/ 2147483646 h 39"/>
              <a:gd name="T16" fmla="*/ 2147483646 w 21"/>
              <a:gd name="T17" fmla="*/ 2147483646 h 39"/>
              <a:gd name="T18" fmla="*/ 2147483646 w 21"/>
              <a:gd name="T19" fmla="*/ 0 h 39"/>
              <a:gd name="T20" fmla="*/ 2147483646 w 21"/>
              <a:gd name="T21" fmla="*/ 2147483646 h 39"/>
              <a:gd name="T22" fmla="*/ 2147483646 w 21"/>
              <a:gd name="T23" fmla="*/ 2147483646 h 39"/>
              <a:gd name="T24" fmla="*/ 2147483646 w 21"/>
              <a:gd name="T25" fmla="*/ 2147483646 h 39"/>
              <a:gd name="T26" fmla="*/ 2147483646 w 21"/>
              <a:gd name="T27" fmla="*/ 2147483646 h 39"/>
              <a:gd name="T28" fmla="*/ 2147483646 w 21"/>
              <a:gd name="T29" fmla="*/ 2147483646 h 39"/>
              <a:gd name="T30" fmla="*/ 2147483646 w 21"/>
              <a:gd name="T31" fmla="*/ 2147483646 h 39"/>
              <a:gd name="T32" fmla="*/ 2147483646 w 21"/>
              <a:gd name="T33" fmla="*/ 2147483646 h 39"/>
              <a:gd name="T34" fmla="*/ 2147483646 w 21"/>
              <a:gd name="T35" fmla="*/ 2147483646 h 39"/>
              <a:gd name="T36" fmla="*/ 0 w 21"/>
              <a:gd name="T37" fmla="*/ 2147483646 h 39"/>
              <a:gd name="T38" fmla="*/ 2147483646 w 21"/>
              <a:gd name="T39" fmla="*/ 2147483646 h 39"/>
              <a:gd name="T40" fmla="*/ 2147483646 w 21"/>
              <a:gd name="T41" fmla="*/ 2147483646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9"/>
              <a:gd name="T65" fmla="*/ 21 w 2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9">
                <a:moveTo>
                  <a:pt x="7" y="39"/>
                </a:moveTo>
                <a:lnTo>
                  <a:pt x="9" y="39"/>
                </a:lnTo>
                <a:lnTo>
                  <a:pt x="13" y="35"/>
                </a:lnTo>
                <a:lnTo>
                  <a:pt x="17" y="30"/>
                </a:lnTo>
                <a:lnTo>
                  <a:pt x="20" y="26"/>
                </a:lnTo>
                <a:lnTo>
                  <a:pt x="21" y="21"/>
                </a:lnTo>
                <a:lnTo>
                  <a:pt x="21" y="15"/>
                </a:lnTo>
                <a:lnTo>
                  <a:pt x="20" y="10"/>
                </a:lnTo>
                <a:lnTo>
                  <a:pt x="18" y="6"/>
                </a:lnTo>
                <a:lnTo>
                  <a:pt x="17" y="0"/>
                </a:lnTo>
                <a:lnTo>
                  <a:pt x="6" y="6"/>
                </a:lnTo>
                <a:lnTo>
                  <a:pt x="9" y="10"/>
                </a:lnTo>
                <a:lnTo>
                  <a:pt x="9" y="12"/>
                </a:lnTo>
                <a:lnTo>
                  <a:pt x="10" y="15"/>
                </a:lnTo>
                <a:lnTo>
                  <a:pt x="10" y="19"/>
                </a:lnTo>
                <a:lnTo>
                  <a:pt x="9" y="22"/>
                </a:lnTo>
                <a:lnTo>
                  <a:pt x="7" y="25"/>
                </a:lnTo>
                <a:lnTo>
                  <a:pt x="5" y="27"/>
                </a:lnTo>
                <a:lnTo>
                  <a:pt x="0" y="30"/>
                </a:lnTo>
                <a:lnTo>
                  <a:pt x="2" y="30"/>
                </a:lnTo>
                <a:lnTo>
                  <a:pt x="7" y="39"/>
                </a:lnTo>
                <a:close/>
              </a:path>
            </a:pathLst>
          </a:custGeom>
          <a:solidFill>
            <a:srgbClr val="EF9C9F"/>
          </a:solidFill>
          <a:ln w="9525">
            <a:solidFill>
              <a:schemeClr val="tx1"/>
            </a:solidFill>
            <a:round/>
            <a:headEnd/>
            <a:tailEnd/>
          </a:ln>
        </p:spPr>
        <p:txBody>
          <a:bodyPr/>
          <a:lstStyle/>
          <a:p>
            <a:endParaRPr lang="ja-JP" altLang="en-US"/>
          </a:p>
        </p:txBody>
      </p:sp>
      <p:sp>
        <p:nvSpPr>
          <p:cNvPr id="96321" name="Freeform 65"/>
          <p:cNvSpPr>
            <a:spLocks/>
          </p:cNvSpPr>
          <p:nvPr/>
        </p:nvSpPr>
        <p:spPr bwMode="auto">
          <a:xfrm>
            <a:off x="7356476" y="2883602"/>
            <a:ext cx="66675" cy="26987"/>
          </a:xfrm>
          <a:custGeom>
            <a:avLst/>
            <a:gdLst>
              <a:gd name="T0" fmla="*/ 2147483646 w 64"/>
              <a:gd name="T1" fmla="*/ 2147483646 h 26"/>
              <a:gd name="T2" fmla="*/ 2147483646 w 64"/>
              <a:gd name="T3" fmla="*/ 2147483646 h 26"/>
              <a:gd name="T4" fmla="*/ 2147483646 w 64"/>
              <a:gd name="T5" fmla="*/ 2147483646 h 26"/>
              <a:gd name="T6" fmla="*/ 2147483646 w 64"/>
              <a:gd name="T7" fmla="*/ 2147483646 h 26"/>
              <a:gd name="T8" fmla="*/ 2147483646 w 64"/>
              <a:gd name="T9" fmla="*/ 2147483646 h 26"/>
              <a:gd name="T10" fmla="*/ 2147483646 w 64"/>
              <a:gd name="T11" fmla="*/ 2147483646 h 26"/>
              <a:gd name="T12" fmla="*/ 2147483646 w 64"/>
              <a:gd name="T13" fmla="*/ 2147483646 h 26"/>
              <a:gd name="T14" fmla="*/ 2147483646 w 64"/>
              <a:gd name="T15" fmla="*/ 2147483646 h 26"/>
              <a:gd name="T16" fmla="*/ 2147483646 w 64"/>
              <a:gd name="T17" fmla="*/ 2147483646 h 26"/>
              <a:gd name="T18" fmla="*/ 2147483646 w 64"/>
              <a:gd name="T19" fmla="*/ 2147483646 h 26"/>
              <a:gd name="T20" fmla="*/ 2147483646 w 64"/>
              <a:gd name="T21" fmla="*/ 0 h 26"/>
              <a:gd name="T22" fmla="*/ 2147483646 w 64"/>
              <a:gd name="T23" fmla="*/ 2147483646 h 26"/>
              <a:gd name="T24" fmla="*/ 2147483646 w 64"/>
              <a:gd name="T25" fmla="*/ 2147483646 h 26"/>
              <a:gd name="T26" fmla="*/ 2147483646 w 64"/>
              <a:gd name="T27" fmla="*/ 2147483646 h 26"/>
              <a:gd name="T28" fmla="*/ 2147483646 w 64"/>
              <a:gd name="T29" fmla="*/ 2147483646 h 26"/>
              <a:gd name="T30" fmla="*/ 2147483646 w 64"/>
              <a:gd name="T31" fmla="*/ 2147483646 h 26"/>
              <a:gd name="T32" fmla="*/ 2147483646 w 64"/>
              <a:gd name="T33" fmla="*/ 2147483646 h 26"/>
              <a:gd name="T34" fmla="*/ 2147483646 w 64"/>
              <a:gd name="T35" fmla="*/ 2147483646 h 26"/>
              <a:gd name="T36" fmla="*/ 0 w 64"/>
              <a:gd name="T37" fmla="*/ 2147483646 h 26"/>
              <a:gd name="T38" fmla="*/ 2147483646 w 64"/>
              <a:gd name="T39" fmla="*/ 2147483646 h 26"/>
              <a:gd name="T40" fmla="*/ 2147483646 w 64"/>
              <a:gd name="T41" fmla="*/ 214748364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6"/>
              <a:gd name="T65" fmla="*/ 64 w 6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6">
                <a:moveTo>
                  <a:pt x="1" y="26"/>
                </a:moveTo>
                <a:lnTo>
                  <a:pt x="3" y="26"/>
                </a:lnTo>
                <a:lnTo>
                  <a:pt x="10" y="24"/>
                </a:lnTo>
                <a:lnTo>
                  <a:pt x="17" y="23"/>
                </a:lnTo>
                <a:lnTo>
                  <a:pt x="25" y="22"/>
                </a:lnTo>
                <a:lnTo>
                  <a:pt x="33" y="20"/>
                </a:lnTo>
                <a:lnTo>
                  <a:pt x="40" y="18"/>
                </a:lnTo>
                <a:lnTo>
                  <a:pt x="48" y="16"/>
                </a:lnTo>
                <a:lnTo>
                  <a:pt x="56" y="13"/>
                </a:lnTo>
                <a:lnTo>
                  <a:pt x="64" y="9"/>
                </a:lnTo>
                <a:lnTo>
                  <a:pt x="59" y="0"/>
                </a:lnTo>
                <a:lnTo>
                  <a:pt x="52" y="3"/>
                </a:lnTo>
                <a:lnTo>
                  <a:pt x="44" y="5"/>
                </a:lnTo>
                <a:lnTo>
                  <a:pt x="37" y="7"/>
                </a:lnTo>
                <a:lnTo>
                  <a:pt x="30" y="9"/>
                </a:lnTo>
                <a:lnTo>
                  <a:pt x="22" y="11"/>
                </a:lnTo>
                <a:lnTo>
                  <a:pt x="15" y="12"/>
                </a:lnTo>
                <a:lnTo>
                  <a:pt x="8" y="13"/>
                </a:lnTo>
                <a:lnTo>
                  <a:pt x="0" y="15"/>
                </a:lnTo>
                <a:lnTo>
                  <a:pt x="1" y="15"/>
                </a:lnTo>
                <a:lnTo>
                  <a:pt x="1" y="26"/>
                </a:lnTo>
                <a:close/>
              </a:path>
            </a:pathLst>
          </a:custGeom>
          <a:solidFill>
            <a:srgbClr val="EF9C9F"/>
          </a:solidFill>
          <a:ln w="9525">
            <a:solidFill>
              <a:schemeClr val="tx1"/>
            </a:solidFill>
            <a:round/>
            <a:headEnd/>
            <a:tailEnd/>
          </a:ln>
        </p:spPr>
        <p:txBody>
          <a:bodyPr/>
          <a:lstStyle/>
          <a:p>
            <a:endParaRPr lang="ja-JP" altLang="en-US"/>
          </a:p>
        </p:txBody>
      </p:sp>
      <p:sp>
        <p:nvSpPr>
          <p:cNvPr id="96322" name="Freeform 66"/>
          <p:cNvSpPr>
            <a:spLocks/>
          </p:cNvSpPr>
          <p:nvPr/>
        </p:nvSpPr>
        <p:spPr bwMode="auto">
          <a:xfrm>
            <a:off x="7281863" y="2899477"/>
            <a:ext cx="74613" cy="15875"/>
          </a:xfrm>
          <a:custGeom>
            <a:avLst/>
            <a:gdLst>
              <a:gd name="T0" fmla="*/ 0 w 72"/>
              <a:gd name="T1" fmla="*/ 2147483646 h 16"/>
              <a:gd name="T2" fmla="*/ 0 w 72"/>
              <a:gd name="T3" fmla="*/ 2147483646 h 16"/>
              <a:gd name="T4" fmla="*/ 2147483646 w 72"/>
              <a:gd name="T5" fmla="*/ 2147483646 h 16"/>
              <a:gd name="T6" fmla="*/ 2147483646 w 72"/>
              <a:gd name="T7" fmla="*/ 2147483646 h 16"/>
              <a:gd name="T8" fmla="*/ 2147483646 w 72"/>
              <a:gd name="T9" fmla="*/ 2147483646 h 16"/>
              <a:gd name="T10" fmla="*/ 2147483646 w 72"/>
              <a:gd name="T11" fmla="*/ 2147483646 h 16"/>
              <a:gd name="T12" fmla="*/ 2147483646 w 72"/>
              <a:gd name="T13" fmla="*/ 2147483646 h 16"/>
              <a:gd name="T14" fmla="*/ 2147483646 w 72"/>
              <a:gd name="T15" fmla="*/ 2147483646 h 16"/>
              <a:gd name="T16" fmla="*/ 2147483646 w 72"/>
              <a:gd name="T17" fmla="*/ 2147483646 h 16"/>
              <a:gd name="T18" fmla="*/ 2147483646 w 72"/>
              <a:gd name="T19" fmla="*/ 2147483646 h 16"/>
              <a:gd name="T20" fmla="*/ 2147483646 w 72"/>
              <a:gd name="T21" fmla="*/ 0 h 16"/>
              <a:gd name="T22" fmla="*/ 2147483646 w 72"/>
              <a:gd name="T23" fmla="*/ 0 h 16"/>
              <a:gd name="T24" fmla="*/ 2147483646 w 72"/>
              <a:gd name="T25" fmla="*/ 2147483646 h 16"/>
              <a:gd name="T26" fmla="*/ 2147483646 w 72"/>
              <a:gd name="T27" fmla="*/ 2147483646 h 16"/>
              <a:gd name="T28" fmla="*/ 2147483646 w 72"/>
              <a:gd name="T29" fmla="*/ 2147483646 h 16"/>
              <a:gd name="T30" fmla="*/ 2147483646 w 72"/>
              <a:gd name="T31" fmla="*/ 2147483646 h 16"/>
              <a:gd name="T32" fmla="*/ 2147483646 w 72"/>
              <a:gd name="T33" fmla="*/ 2147483646 h 16"/>
              <a:gd name="T34" fmla="*/ 2147483646 w 72"/>
              <a:gd name="T35" fmla="*/ 2147483646 h 16"/>
              <a:gd name="T36" fmla="*/ 0 w 72"/>
              <a:gd name="T37" fmla="*/ 2147483646 h 16"/>
              <a:gd name="T38" fmla="*/ 0 w 72"/>
              <a:gd name="T39" fmla="*/ 2147483646 h 16"/>
              <a:gd name="T40" fmla="*/ 0 w 72"/>
              <a:gd name="T41" fmla="*/ 214748364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16"/>
              <a:gd name="T65" fmla="*/ 72 w 7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16">
                <a:moveTo>
                  <a:pt x="0" y="16"/>
                </a:moveTo>
                <a:lnTo>
                  <a:pt x="0" y="16"/>
                </a:lnTo>
                <a:lnTo>
                  <a:pt x="10" y="16"/>
                </a:lnTo>
                <a:lnTo>
                  <a:pt x="19" y="15"/>
                </a:lnTo>
                <a:lnTo>
                  <a:pt x="27" y="15"/>
                </a:lnTo>
                <a:lnTo>
                  <a:pt x="37" y="13"/>
                </a:lnTo>
                <a:lnTo>
                  <a:pt x="45" y="13"/>
                </a:lnTo>
                <a:lnTo>
                  <a:pt x="55" y="12"/>
                </a:lnTo>
                <a:lnTo>
                  <a:pt x="64" y="11"/>
                </a:lnTo>
                <a:lnTo>
                  <a:pt x="72" y="11"/>
                </a:lnTo>
                <a:lnTo>
                  <a:pt x="72" y="0"/>
                </a:lnTo>
                <a:lnTo>
                  <a:pt x="63" y="0"/>
                </a:lnTo>
                <a:lnTo>
                  <a:pt x="53" y="1"/>
                </a:lnTo>
                <a:lnTo>
                  <a:pt x="45" y="1"/>
                </a:lnTo>
                <a:lnTo>
                  <a:pt x="36" y="3"/>
                </a:lnTo>
                <a:lnTo>
                  <a:pt x="26" y="3"/>
                </a:lnTo>
                <a:lnTo>
                  <a:pt x="18" y="4"/>
                </a:lnTo>
                <a:lnTo>
                  <a:pt x="8" y="5"/>
                </a:lnTo>
                <a:lnTo>
                  <a:pt x="0" y="5"/>
                </a:lnTo>
                <a:lnTo>
                  <a:pt x="0" y="16"/>
                </a:lnTo>
                <a:close/>
              </a:path>
            </a:pathLst>
          </a:custGeom>
          <a:solidFill>
            <a:srgbClr val="EF9C9F"/>
          </a:solidFill>
          <a:ln w="9525">
            <a:solidFill>
              <a:schemeClr val="tx1"/>
            </a:solidFill>
            <a:round/>
            <a:headEnd/>
            <a:tailEnd/>
          </a:ln>
        </p:spPr>
        <p:txBody>
          <a:bodyPr/>
          <a:lstStyle/>
          <a:p>
            <a:endParaRPr lang="ja-JP" altLang="en-US"/>
          </a:p>
        </p:txBody>
      </p:sp>
      <p:sp>
        <p:nvSpPr>
          <p:cNvPr id="96323" name="Freeform 67"/>
          <p:cNvSpPr>
            <a:spLocks/>
          </p:cNvSpPr>
          <p:nvPr/>
        </p:nvSpPr>
        <p:spPr bwMode="auto">
          <a:xfrm>
            <a:off x="7189788" y="2904239"/>
            <a:ext cx="92075" cy="11113"/>
          </a:xfrm>
          <a:custGeom>
            <a:avLst/>
            <a:gdLst>
              <a:gd name="T0" fmla="*/ 2147483646 w 87"/>
              <a:gd name="T1" fmla="*/ 2147483646 h 11"/>
              <a:gd name="T2" fmla="*/ 2147483646 w 87"/>
              <a:gd name="T3" fmla="*/ 2147483646 h 11"/>
              <a:gd name="T4" fmla="*/ 2147483646 w 87"/>
              <a:gd name="T5" fmla="*/ 2147483646 h 11"/>
              <a:gd name="T6" fmla="*/ 2147483646 w 87"/>
              <a:gd name="T7" fmla="*/ 2147483646 h 11"/>
              <a:gd name="T8" fmla="*/ 2147483646 w 87"/>
              <a:gd name="T9" fmla="*/ 2147483646 h 11"/>
              <a:gd name="T10" fmla="*/ 2147483646 w 87"/>
              <a:gd name="T11" fmla="*/ 2147483646 h 11"/>
              <a:gd name="T12" fmla="*/ 2147483646 w 87"/>
              <a:gd name="T13" fmla="*/ 2147483646 h 11"/>
              <a:gd name="T14" fmla="*/ 2147483646 w 87"/>
              <a:gd name="T15" fmla="*/ 2147483646 h 11"/>
              <a:gd name="T16" fmla="*/ 2147483646 w 87"/>
              <a:gd name="T17" fmla="*/ 2147483646 h 11"/>
              <a:gd name="T18" fmla="*/ 2147483646 w 87"/>
              <a:gd name="T19" fmla="*/ 2147483646 h 11"/>
              <a:gd name="T20" fmla="*/ 2147483646 w 87"/>
              <a:gd name="T21" fmla="*/ 0 h 11"/>
              <a:gd name="T22" fmla="*/ 2147483646 w 87"/>
              <a:gd name="T23" fmla="*/ 0 h 11"/>
              <a:gd name="T24" fmla="*/ 2147483646 w 87"/>
              <a:gd name="T25" fmla="*/ 0 h 11"/>
              <a:gd name="T26" fmla="*/ 2147483646 w 87"/>
              <a:gd name="T27" fmla="*/ 0 h 11"/>
              <a:gd name="T28" fmla="*/ 2147483646 w 87"/>
              <a:gd name="T29" fmla="*/ 0 h 11"/>
              <a:gd name="T30" fmla="*/ 2147483646 w 87"/>
              <a:gd name="T31" fmla="*/ 0 h 11"/>
              <a:gd name="T32" fmla="*/ 2147483646 w 87"/>
              <a:gd name="T33" fmla="*/ 0 h 11"/>
              <a:gd name="T34" fmla="*/ 2147483646 w 87"/>
              <a:gd name="T35" fmla="*/ 0 h 11"/>
              <a:gd name="T36" fmla="*/ 2147483646 w 87"/>
              <a:gd name="T37" fmla="*/ 0 h 11"/>
              <a:gd name="T38" fmla="*/ 0 w 87"/>
              <a:gd name="T39" fmla="*/ 0 h 11"/>
              <a:gd name="T40" fmla="*/ 2147483646 w 87"/>
              <a:gd name="T41" fmla="*/ 214748364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1"/>
              <a:gd name="T65" fmla="*/ 87 w 87"/>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1">
                <a:moveTo>
                  <a:pt x="1" y="11"/>
                </a:moveTo>
                <a:lnTo>
                  <a:pt x="1" y="11"/>
                </a:lnTo>
                <a:lnTo>
                  <a:pt x="12" y="11"/>
                </a:lnTo>
                <a:lnTo>
                  <a:pt x="21" y="11"/>
                </a:lnTo>
                <a:lnTo>
                  <a:pt x="32" y="11"/>
                </a:lnTo>
                <a:lnTo>
                  <a:pt x="43" y="11"/>
                </a:lnTo>
                <a:lnTo>
                  <a:pt x="54" y="11"/>
                </a:lnTo>
                <a:lnTo>
                  <a:pt x="65" y="11"/>
                </a:lnTo>
                <a:lnTo>
                  <a:pt x="76" y="11"/>
                </a:lnTo>
                <a:lnTo>
                  <a:pt x="87" y="11"/>
                </a:lnTo>
                <a:lnTo>
                  <a:pt x="87" y="0"/>
                </a:lnTo>
                <a:lnTo>
                  <a:pt x="76" y="0"/>
                </a:lnTo>
                <a:lnTo>
                  <a:pt x="65" y="0"/>
                </a:lnTo>
                <a:lnTo>
                  <a:pt x="54" y="0"/>
                </a:lnTo>
                <a:lnTo>
                  <a:pt x="43" y="0"/>
                </a:lnTo>
                <a:lnTo>
                  <a:pt x="32" y="0"/>
                </a:lnTo>
                <a:lnTo>
                  <a:pt x="21" y="0"/>
                </a:lnTo>
                <a:lnTo>
                  <a:pt x="12" y="0"/>
                </a:lnTo>
                <a:lnTo>
                  <a:pt x="1" y="0"/>
                </a:lnTo>
                <a:lnTo>
                  <a:pt x="0" y="0"/>
                </a:lnTo>
                <a:lnTo>
                  <a:pt x="1" y="11"/>
                </a:lnTo>
                <a:close/>
              </a:path>
            </a:pathLst>
          </a:custGeom>
          <a:solidFill>
            <a:srgbClr val="EF9C9F"/>
          </a:solidFill>
          <a:ln w="9525">
            <a:solidFill>
              <a:schemeClr val="tx1"/>
            </a:solidFill>
            <a:round/>
            <a:headEnd/>
            <a:tailEnd/>
          </a:ln>
        </p:spPr>
        <p:txBody>
          <a:bodyPr/>
          <a:lstStyle/>
          <a:p>
            <a:endParaRPr lang="ja-JP" altLang="en-US"/>
          </a:p>
        </p:txBody>
      </p:sp>
      <p:sp>
        <p:nvSpPr>
          <p:cNvPr id="96324" name="Freeform 68"/>
          <p:cNvSpPr>
            <a:spLocks/>
          </p:cNvSpPr>
          <p:nvPr/>
        </p:nvSpPr>
        <p:spPr bwMode="auto">
          <a:xfrm>
            <a:off x="7121525" y="2904239"/>
            <a:ext cx="69850" cy="15875"/>
          </a:xfrm>
          <a:custGeom>
            <a:avLst/>
            <a:gdLst>
              <a:gd name="T0" fmla="*/ 2147483646 w 66"/>
              <a:gd name="T1" fmla="*/ 2147483646 h 16"/>
              <a:gd name="T2" fmla="*/ 2147483646 w 66"/>
              <a:gd name="T3" fmla="*/ 2147483646 h 16"/>
              <a:gd name="T4" fmla="*/ 2147483646 w 66"/>
              <a:gd name="T5" fmla="*/ 2147483646 h 16"/>
              <a:gd name="T6" fmla="*/ 2147483646 w 66"/>
              <a:gd name="T7" fmla="*/ 2147483646 h 16"/>
              <a:gd name="T8" fmla="*/ 2147483646 w 66"/>
              <a:gd name="T9" fmla="*/ 2147483646 h 16"/>
              <a:gd name="T10" fmla="*/ 2147483646 w 66"/>
              <a:gd name="T11" fmla="*/ 2147483646 h 16"/>
              <a:gd name="T12" fmla="*/ 2147483646 w 66"/>
              <a:gd name="T13" fmla="*/ 2147483646 h 16"/>
              <a:gd name="T14" fmla="*/ 2147483646 w 66"/>
              <a:gd name="T15" fmla="*/ 2147483646 h 16"/>
              <a:gd name="T16" fmla="*/ 2147483646 w 66"/>
              <a:gd name="T17" fmla="*/ 2147483646 h 16"/>
              <a:gd name="T18" fmla="*/ 2147483646 w 66"/>
              <a:gd name="T19" fmla="*/ 2147483646 h 16"/>
              <a:gd name="T20" fmla="*/ 2147483646 w 66"/>
              <a:gd name="T21" fmla="*/ 0 h 16"/>
              <a:gd name="T22" fmla="*/ 2147483646 w 66"/>
              <a:gd name="T23" fmla="*/ 2147483646 h 16"/>
              <a:gd name="T24" fmla="*/ 2147483646 w 66"/>
              <a:gd name="T25" fmla="*/ 2147483646 h 16"/>
              <a:gd name="T26" fmla="*/ 2147483646 w 66"/>
              <a:gd name="T27" fmla="*/ 2147483646 h 16"/>
              <a:gd name="T28" fmla="*/ 2147483646 w 66"/>
              <a:gd name="T29" fmla="*/ 2147483646 h 16"/>
              <a:gd name="T30" fmla="*/ 2147483646 w 66"/>
              <a:gd name="T31" fmla="*/ 2147483646 h 16"/>
              <a:gd name="T32" fmla="*/ 2147483646 w 66"/>
              <a:gd name="T33" fmla="*/ 2147483646 h 16"/>
              <a:gd name="T34" fmla="*/ 2147483646 w 66"/>
              <a:gd name="T35" fmla="*/ 2147483646 h 16"/>
              <a:gd name="T36" fmla="*/ 0 w 66"/>
              <a:gd name="T37" fmla="*/ 2147483646 h 16"/>
              <a:gd name="T38" fmla="*/ 2147483646 w 66"/>
              <a:gd name="T39" fmla="*/ 2147483646 h 16"/>
              <a:gd name="T40" fmla="*/ 2147483646 w 66"/>
              <a:gd name="T41" fmla="*/ 214748364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6"/>
              <a:gd name="T65" fmla="*/ 66 w 6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6">
                <a:moveTo>
                  <a:pt x="2" y="16"/>
                </a:moveTo>
                <a:lnTo>
                  <a:pt x="2" y="16"/>
                </a:lnTo>
                <a:lnTo>
                  <a:pt x="10" y="16"/>
                </a:lnTo>
                <a:lnTo>
                  <a:pt x="18" y="15"/>
                </a:lnTo>
                <a:lnTo>
                  <a:pt x="26" y="15"/>
                </a:lnTo>
                <a:lnTo>
                  <a:pt x="35" y="14"/>
                </a:lnTo>
                <a:lnTo>
                  <a:pt x="41" y="14"/>
                </a:lnTo>
                <a:lnTo>
                  <a:pt x="50" y="12"/>
                </a:lnTo>
                <a:lnTo>
                  <a:pt x="58" y="12"/>
                </a:lnTo>
                <a:lnTo>
                  <a:pt x="66" y="11"/>
                </a:lnTo>
                <a:lnTo>
                  <a:pt x="65" y="0"/>
                </a:lnTo>
                <a:lnTo>
                  <a:pt x="56" y="2"/>
                </a:lnTo>
                <a:lnTo>
                  <a:pt x="50" y="2"/>
                </a:lnTo>
                <a:lnTo>
                  <a:pt x="41" y="3"/>
                </a:lnTo>
                <a:lnTo>
                  <a:pt x="33" y="3"/>
                </a:lnTo>
                <a:lnTo>
                  <a:pt x="25" y="3"/>
                </a:lnTo>
                <a:lnTo>
                  <a:pt x="17" y="4"/>
                </a:lnTo>
                <a:lnTo>
                  <a:pt x="9" y="4"/>
                </a:lnTo>
                <a:lnTo>
                  <a:pt x="0" y="6"/>
                </a:lnTo>
                <a:lnTo>
                  <a:pt x="2" y="6"/>
                </a:lnTo>
                <a:lnTo>
                  <a:pt x="2" y="16"/>
                </a:lnTo>
                <a:close/>
              </a:path>
            </a:pathLst>
          </a:custGeom>
          <a:solidFill>
            <a:srgbClr val="EF9C9F"/>
          </a:solidFill>
          <a:ln w="9525">
            <a:solidFill>
              <a:schemeClr val="tx1"/>
            </a:solidFill>
            <a:round/>
            <a:headEnd/>
            <a:tailEnd/>
          </a:ln>
        </p:spPr>
        <p:txBody>
          <a:bodyPr/>
          <a:lstStyle/>
          <a:p>
            <a:endParaRPr lang="ja-JP" altLang="en-US"/>
          </a:p>
        </p:txBody>
      </p:sp>
      <p:sp>
        <p:nvSpPr>
          <p:cNvPr id="96325" name="Freeform 69"/>
          <p:cNvSpPr>
            <a:spLocks/>
          </p:cNvSpPr>
          <p:nvPr/>
        </p:nvSpPr>
        <p:spPr bwMode="auto">
          <a:xfrm>
            <a:off x="7073900" y="2909001"/>
            <a:ext cx="49212" cy="11112"/>
          </a:xfrm>
          <a:custGeom>
            <a:avLst/>
            <a:gdLst>
              <a:gd name="T0" fmla="*/ 0 w 48"/>
              <a:gd name="T1" fmla="*/ 2147483646 h 12"/>
              <a:gd name="T2" fmla="*/ 0 w 48"/>
              <a:gd name="T3" fmla="*/ 2147483646 h 12"/>
              <a:gd name="T4" fmla="*/ 2147483646 w 48"/>
              <a:gd name="T5" fmla="*/ 2147483646 h 12"/>
              <a:gd name="T6" fmla="*/ 2147483646 w 48"/>
              <a:gd name="T7" fmla="*/ 2147483646 h 12"/>
              <a:gd name="T8" fmla="*/ 2147483646 w 48"/>
              <a:gd name="T9" fmla="*/ 2147483646 h 12"/>
              <a:gd name="T10" fmla="*/ 2147483646 w 48"/>
              <a:gd name="T11" fmla="*/ 2147483646 h 12"/>
              <a:gd name="T12" fmla="*/ 2147483646 w 48"/>
              <a:gd name="T13" fmla="*/ 2147483646 h 12"/>
              <a:gd name="T14" fmla="*/ 2147483646 w 48"/>
              <a:gd name="T15" fmla="*/ 2147483646 h 12"/>
              <a:gd name="T16" fmla="*/ 2147483646 w 48"/>
              <a:gd name="T17" fmla="*/ 2147483646 h 12"/>
              <a:gd name="T18" fmla="*/ 2147483646 w 48"/>
              <a:gd name="T19" fmla="*/ 2147483646 h 12"/>
              <a:gd name="T20" fmla="*/ 2147483646 w 48"/>
              <a:gd name="T21" fmla="*/ 2147483646 h 12"/>
              <a:gd name="T22" fmla="*/ 2147483646 w 48"/>
              <a:gd name="T23" fmla="*/ 2147483646 h 12"/>
              <a:gd name="T24" fmla="*/ 2147483646 w 48"/>
              <a:gd name="T25" fmla="*/ 2147483646 h 12"/>
              <a:gd name="T26" fmla="*/ 2147483646 w 48"/>
              <a:gd name="T27" fmla="*/ 2147483646 h 12"/>
              <a:gd name="T28" fmla="*/ 2147483646 w 48"/>
              <a:gd name="T29" fmla="*/ 0 h 12"/>
              <a:gd name="T30" fmla="*/ 2147483646 w 48"/>
              <a:gd name="T31" fmla="*/ 0 h 12"/>
              <a:gd name="T32" fmla="*/ 2147483646 w 48"/>
              <a:gd name="T33" fmla="*/ 0 h 12"/>
              <a:gd name="T34" fmla="*/ 2147483646 w 48"/>
              <a:gd name="T35" fmla="*/ 0 h 12"/>
              <a:gd name="T36" fmla="*/ 0 w 48"/>
              <a:gd name="T37" fmla="*/ 0 h 12"/>
              <a:gd name="T38" fmla="*/ 0 w 48"/>
              <a:gd name="T39" fmla="*/ 0 h 12"/>
              <a:gd name="T40" fmla="*/ 0 w 48"/>
              <a:gd name="T41" fmla="*/ 2147483646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2"/>
              <a:gd name="T65" fmla="*/ 48 w 4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2">
                <a:moveTo>
                  <a:pt x="0" y="11"/>
                </a:moveTo>
                <a:lnTo>
                  <a:pt x="0" y="11"/>
                </a:lnTo>
                <a:lnTo>
                  <a:pt x="5" y="11"/>
                </a:lnTo>
                <a:lnTo>
                  <a:pt x="12" y="11"/>
                </a:lnTo>
                <a:lnTo>
                  <a:pt x="18" y="12"/>
                </a:lnTo>
                <a:lnTo>
                  <a:pt x="25" y="12"/>
                </a:lnTo>
                <a:lnTo>
                  <a:pt x="30" y="12"/>
                </a:lnTo>
                <a:lnTo>
                  <a:pt x="35" y="12"/>
                </a:lnTo>
                <a:lnTo>
                  <a:pt x="42" y="12"/>
                </a:lnTo>
                <a:lnTo>
                  <a:pt x="48" y="12"/>
                </a:lnTo>
                <a:lnTo>
                  <a:pt x="48" y="2"/>
                </a:lnTo>
                <a:lnTo>
                  <a:pt x="42" y="2"/>
                </a:lnTo>
                <a:lnTo>
                  <a:pt x="37" y="2"/>
                </a:lnTo>
                <a:lnTo>
                  <a:pt x="30" y="2"/>
                </a:lnTo>
                <a:lnTo>
                  <a:pt x="25" y="0"/>
                </a:lnTo>
                <a:lnTo>
                  <a:pt x="18" y="0"/>
                </a:lnTo>
                <a:lnTo>
                  <a:pt x="12" y="0"/>
                </a:lnTo>
                <a:lnTo>
                  <a:pt x="5" y="0"/>
                </a:lnTo>
                <a:lnTo>
                  <a:pt x="0" y="0"/>
                </a:lnTo>
                <a:lnTo>
                  <a:pt x="0" y="11"/>
                </a:lnTo>
                <a:close/>
              </a:path>
            </a:pathLst>
          </a:custGeom>
          <a:solidFill>
            <a:srgbClr val="EF9C9F"/>
          </a:solidFill>
          <a:ln w="9525">
            <a:solidFill>
              <a:schemeClr val="tx1"/>
            </a:solidFill>
            <a:round/>
            <a:headEnd/>
            <a:tailEnd/>
          </a:ln>
        </p:spPr>
        <p:txBody>
          <a:bodyPr/>
          <a:lstStyle/>
          <a:p>
            <a:endParaRPr lang="ja-JP" altLang="en-US"/>
          </a:p>
        </p:txBody>
      </p:sp>
      <p:sp>
        <p:nvSpPr>
          <p:cNvPr id="96326" name="Freeform 70"/>
          <p:cNvSpPr>
            <a:spLocks/>
          </p:cNvSpPr>
          <p:nvPr/>
        </p:nvSpPr>
        <p:spPr bwMode="auto">
          <a:xfrm>
            <a:off x="7034212" y="2907413"/>
            <a:ext cx="39688" cy="12700"/>
          </a:xfrm>
          <a:custGeom>
            <a:avLst/>
            <a:gdLst>
              <a:gd name="T0" fmla="*/ 0 w 37"/>
              <a:gd name="T1" fmla="*/ 2147483646 h 12"/>
              <a:gd name="T2" fmla="*/ 0 w 37"/>
              <a:gd name="T3" fmla="*/ 2147483646 h 12"/>
              <a:gd name="T4" fmla="*/ 2147483646 w 37"/>
              <a:gd name="T5" fmla="*/ 2147483646 h 12"/>
              <a:gd name="T6" fmla="*/ 2147483646 w 37"/>
              <a:gd name="T7" fmla="*/ 2147483646 h 12"/>
              <a:gd name="T8" fmla="*/ 2147483646 w 37"/>
              <a:gd name="T9" fmla="*/ 2147483646 h 12"/>
              <a:gd name="T10" fmla="*/ 2147483646 w 37"/>
              <a:gd name="T11" fmla="*/ 2147483646 h 12"/>
              <a:gd name="T12" fmla="*/ 2147483646 w 37"/>
              <a:gd name="T13" fmla="*/ 2147483646 h 12"/>
              <a:gd name="T14" fmla="*/ 2147483646 w 37"/>
              <a:gd name="T15" fmla="*/ 2147483646 h 12"/>
              <a:gd name="T16" fmla="*/ 2147483646 w 37"/>
              <a:gd name="T17" fmla="*/ 2147483646 h 12"/>
              <a:gd name="T18" fmla="*/ 2147483646 w 37"/>
              <a:gd name="T19" fmla="*/ 2147483646 h 12"/>
              <a:gd name="T20" fmla="*/ 2147483646 w 37"/>
              <a:gd name="T21" fmla="*/ 2147483646 h 12"/>
              <a:gd name="T22" fmla="*/ 2147483646 w 37"/>
              <a:gd name="T23" fmla="*/ 2147483646 h 12"/>
              <a:gd name="T24" fmla="*/ 2147483646 w 37"/>
              <a:gd name="T25" fmla="*/ 2147483646 h 12"/>
              <a:gd name="T26" fmla="*/ 2147483646 w 37"/>
              <a:gd name="T27" fmla="*/ 0 h 12"/>
              <a:gd name="T28" fmla="*/ 2147483646 w 37"/>
              <a:gd name="T29" fmla="*/ 0 h 12"/>
              <a:gd name="T30" fmla="*/ 2147483646 w 37"/>
              <a:gd name="T31" fmla="*/ 0 h 12"/>
              <a:gd name="T32" fmla="*/ 2147483646 w 37"/>
              <a:gd name="T33" fmla="*/ 0 h 12"/>
              <a:gd name="T34" fmla="*/ 2147483646 w 37"/>
              <a:gd name="T35" fmla="*/ 0 h 12"/>
              <a:gd name="T36" fmla="*/ 0 w 37"/>
              <a:gd name="T37" fmla="*/ 0 h 12"/>
              <a:gd name="T38" fmla="*/ 0 w 37"/>
              <a:gd name="T39" fmla="*/ 0 h 12"/>
              <a:gd name="T40" fmla="*/ 0 w 37"/>
              <a:gd name="T41" fmla="*/ 2147483646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
              <a:gd name="T65" fmla="*/ 37 w 37"/>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
                <a:moveTo>
                  <a:pt x="0" y="11"/>
                </a:moveTo>
                <a:lnTo>
                  <a:pt x="0" y="11"/>
                </a:lnTo>
                <a:lnTo>
                  <a:pt x="3" y="11"/>
                </a:lnTo>
                <a:lnTo>
                  <a:pt x="6" y="11"/>
                </a:lnTo>
                <a:lnTo>
                  <a:pt x="10" y="12"/>
                </a:lnTo>
                <a:lnTo>
                  <a:pt x="15" y="12"/>
                </a:lnTo>
                <a:lnTo>
                  <a:pt x="19" y="12"/>
                </a:lnTo>
                <a:lnTo>
                  <a:pt x="25" y="12"/>
                </a:lnTo>
                <a:lnTo>
                  <a:pt x="30" y="12"/>
                </a:lnTo>
                <a:lnTo>
                  <a:pt x="37" y="12"/>
                </a:lnTo>
                <a:lnTo>
                  <a:pt x="37" y="1"/>
                </a:lnTo>
                <a:lnTo>
                  <a:pt x="32" y="1"/>
                </a:lnTo>
                <a:lnTo>
                  <a:pt x="25" y="1"/>
                </a:lnTo>
                <a:lnTo>
                  <a:pt x="21" y="0"/>
                </a:lnTo>
                <a:lnTo>
                  <a:pt x="15" y="0"/>
                </a:lnTo>
                <a:lnTo>
                  <a:pt x="11" y="0"/>
                </a:lnTo>
                <a:lnTo>
                  <a:pt x="7" y="0"/>
                </a:lnTo>
                <a:lnTo>
                  <a:pt x="3" y="0"/>
                </a:lnTo>
                <a:lnTo>
                  <a:pt x="0" y="0"/>
                </a:lnTo>
                <a:lnTo>
                  <a:pt x="0" y="11"/>
                </a:lnTo>
                <a:close/>
              </a:path>
            </a:pathLst>
          </a:custGeom>
          <a:solidFill>
            <a:srgbClr val="EF9C9F"/>
          </a:solidFill>
          <a:ln w="9525">
            <a:solidFill>
              <a:schemeClr val="tx1"/>
            </a:solidFill>
            <a:round/>
            <a:headEnd/>
            <a:tailEnd/>
          </a:ln>
        </p:spPr>
        <p:txBody>
          <a:bodyPr/>
          <a:lstStyle/>
          <a:p>
            <a:endParaRPr lang="ja-JP" altLang="en-US"/>
          </a:p>
        </p:txBody>
      </p:sp>
      <p:sp>
        <p:nvSpPr>
          <p:cNvPr id="96327" name="Freeform 71"/>
          <p:cNvSpPr>
            <a:spLocks/>
          </p:cNvSpPr>
          <p:nvPr/>
        </p:nvSpPr>
        <p:spPr bwMode="auto">
          <a:xfrm>
            <a:off x="6934200" y="2907413"/>
            <a:ext cx="100012" cy="12700"/>
          </a:xfrm>
          <a:custGeom>
            <a:avLst/>
            <a:gdLst>
              <a:gd name="T0" fmla="*/ 2147483646 w 96"/>
              <a:gd name="T1" fmla="*/ 2147483646 h 13"/>
              <a:gd name="T2" fmla="*/ 2147483646 w 96"/>
              <a:gd name="T3" fmla="*/ 2147483646 h 13"/>
              <a:gd name="T4" fmla="*/ 2147483646 w 96"/>
              <a:gd name="T5" fmla="*/ 2147483646 h 13"/>
              <a:gd name="T6" fmla="*/ 2147483646 w 96"/>
              <a:gd name="T7" fmla="*/ 2147483646 h 13"/>
              <a:gd name="T8" fmla="*/ 2147483646 w 96"/>
              <a:gd name="T9" fmla="*/ 2147483646 h 13"/>
              <a:gd name="T10" fmla="*/ 2147483646 w 96"/>
              <a:gd name="T11" fmla="*/ 2147483646 h 13"/>
              <a:gd name="T12" fmla="*/ 2147483646 w 96"/>
              <a:gd name="T13" fmla="*/ 2147483646 h 13"/>
              <a:gd name="T14" fmla="*/ 2147483646 w 96"/>
              <a:gd name="T15" fmla="*/ 2147483646 h 13"/>
              <a:gd name="T16" fmla="*/ 2147483646 w 96"/>
              <a:gd name="T17" fmla="*/ 2147483646 h 13"/>
              <a:gd name="T18" fmla="*/ 2147483646 w 96"/>
              <a:gd name="T19" fmla="*/ 2147483646 h 13"/>
              <a:gd name="T20" fmla="*/ 2147483646 w 96"/>
              <a:gd name="T21" fmla="*/ 0 h 13"/>
              <a:gd name="T22" fmla="*/ 2147483646 w 96"/>
              <a:gd name="T23" fmla="*/ 0 h 13"/>
              <a:gd name="T24" fmla="*/ 2147483646 w 96"/>
              <a:gd name="T25" fmla="*/ 0 h 13"/>
              <a:gd name="T26" fmla="*/ 2147483646 w 96"/>
              <a:gd name="T27" fmla="*/ 0 h 13"/>
              <a:gd name="T28" fmla="*/ 2147483646 w 96"/>
              <a:gd name="T29" fmla="*/ 0 h 13"/>
              <a:gd name="T30" fmla="*/ 2147483646 w 96"/>
              <a:gd name="T31" fmla="*/ 0 h 13"/>
              <a:gd name="T32" fmla="*/ 2147483646 w 96"/>
              <a:gd name="T33" fmla="*/ 0 h 13"/>
              <a:gd name="T34" fmla="*/ 2147483646 w 96"/>
              <a:gd name="T35" fmla="*/ 2147483646 h 13"/>
              <a:gd name="T36" fmla="*/ 0 w 96"/>
              <a:gd name="T37" fmla="*/ 2147483646 h 13"/>
              <a:gd name="T38" fmla="*/ 0 w 96"/>
              <a:gd name="T39" fmla="*/ 2147483646 h 13"/>
              <a:gd name="T40" fmla="*/ 2147483646 w 96"/>
              <a:gd name="T41" fmla="*/ 214748364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3"/>
              <a:gd name="T65" fmla="*/ 96 w 9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3">
                <a:moveTo>
                  <a:pt x="2" y="13"/>
                </a:moveTo>
                <a:lnTo>
                  <a:pt x="2" y="13"/>
                </a:lnTo>
                <a:lnTo>
                  <a:pt x="11" y="12"/>
                </a:lnTo>
                <a:lnTo>
                  <a:pt x="24" y="12"/>
                </a:lnTo>
                <a:lnTo>
                  <a:pt x="37" y="11"/>
                </a:lnTo>
                <a:lnTo>
                  <a:pt x="52" y="11"/>
                </a:lnTo>
                <a:lnTo>
                  <a:pt x="66" y="11"/>
                </a:lnTo>
                <a:lnTo>
                  <a:pt x="78" y="11"/>
                </a:lnTo>
                <a:lnTo>
                  <a:pt x="88" y="11"/>
                </a:lnTo>
                <a:lnTo>
                  <a:pt x="96" y="11"/>
                </a:lnTo>
                <a:lnTo>
                  <a:pt x="96" y="0"/>
                </a:lnTo>
                <a:lnTo>
                  <a:pt x="88" y="0"/>
                </a:lnTo>
                <a:lnTo>
                  <a:pt x="78" y="0"/>
                </a:lnTo>
                <a:lnTo>
                  <a:pt x="66" y="0"/>
                </a:lnTo>
                <a:lnTo>
                  <a:pt x="51" y="0"/>
                </a:lnTo>
                <a:lnTo>
                  <a:pt x="37" y="0"/>
                </a:lnTo>
                <a:lnTo>
                  <a:pt x="24" y="0"/>
                </a:lnTo>
                <a:lnTo>
                  <a:pt x="11" y="1"/>
                </a:lnTo>
                <a:lnTo>
                  <a:pt x="0" y="1"/>
                </a:lnTo>
                <a:lnTo>
                  <a:pt x="2" y="13"/>
                </a:lnTo>
                <a:close/>
              </a:path>
            </a:pathLst>
          </a:custGeom>
          <a:solidFill>
            <a:srgbClr val="EF9C9F"/>
          </a:solidFill>
          <a:ln w="9525">
            <a:solidFill>
              <a:schemeClr val="tx1"/>
            </a:solidFill>
            <a:round/>
            <a:headEnd/>
            <a:tailEnd/>
          </a:ln>
        </p:spPr>
        <p:txBody>
          <a:bodyPr/>
          <a:lstStyle/>
          <a:p>
            <a:endParaRPr lang="ja-JP" altLang="en-US"/>
          </a:p>
        </p:txBody>
      </p:sp>
      <p:sp>
        <p:nvSpPr>
          <p:cNvPr id="96328" name="Freeform 72"/>
          <p:cNvSpPr>
            <a:spLocks/>
          </p:cNvSpPr>
          <p:nvPr/>
        </p:nvSpPr>
        <p:spPr bwMode="auto">
          <a:xfrm>
            <a:off x="6888163" y="2909002"/>
            <a:ext cx="47625" cy="20637"/>
          </a:xfrm>
          <a:custGeom>
            <a:avLst/>
            <a:gdLst>
              <a:gd name="T0" fmla="*/ 2147483646 w 45"/>
              <a:gd name="T1" fmla="*/ 2147483646 h 21"/>
              <a:gd name="T2" fmla="*/ 2147483646 w 45"/>
              <a:gd name="T3" fmla="*/ 2147483646 h 21"/>
              <a:gd name="T4" fmla="*/ 2147483646 w 45"/>
              <a:gd name="T5" fmla="*/ 2147483646 h 21"/>
              <a:gd name="T6" fmla="*/ 2147483646 w 45"/>
              <a:gd name="T7" fmla="*/ 2147483646 h 21"/>
              <a:gd name="T8" fmla="*/ 2147483646 w 45"/>
              <a:gd name="T9" fmla="*/ 2147483646 h 21"/>
              <a:gd name="T10" fmla="*/ 2147483646 w 45"/>
              <a:gd name="T11" fmla="*/ 2147483646 h 21"/>
              <a:gd name="T12" fmla="*/ 2147483646 w 45"/>
              <a:gd name="T13" fmla="*/ 2147483646 h 21"/>
              <a:gd name="T14" fmla="*/ 2147483646 w 45"/>
              <a:gd name="T15" fmla="*/ 2147483646 h 21"/>
              <a:gd name="T16" fmla="*/ 2147483646 w 45"/>
              <a:gd name="T17" fmla="*/ 2147483646 h 21"/>
              <a:gd name="T18" fmla="*/ 2147483646 w 45"/>
              <a:gd name="T19" fmla="*/ 2147483646 h 21"/>
              <a:gd name="T20" fmla="*/ 2147483646 w 45"/>
              <a:gd name="T21" fmla="*/ 0 h 21"/>
              <a:gd name="T22" fmla="*/ 2147483646 w 45"/>
              <a:gd name="T23" fmla="*/ 2147483646 h 21"/>
              <a:gd name="T24" fmla="*/ 2147483646 w 45"/>
              <a:gd name="T25" fmla="*/ 2147483646 h 21"/>
              <a:gd name="T26" fmla="*/ 2147483646 w 45"/>
              <a:gd name="T27" fmla="*/ 2147483646 h 21"/>
              <a:gd name="T28" fmla="*/ 2147483646 w 45"/>
              <a:gd name="T29" fmla="*/ 2147483646 h 21"/>
              <a:gd name="T30" fmla="*/ 2147483646 w 45"/>
              <a:gd name="T31" fmla="*/ 2147483646 h 21"/>
              <a:gd name="T32" fmla="*/ 2147483646 w 45"/>
              <a:gd name="T33" fmla="*/ 2147483646 h 21"/>
              <a:gd name="T34" fmla="*/ 2147483646 w 45"/>
              <a:gd name="T35" fmla="*/ 2147483646 h 21"/>
              <a:gd name="T36" fmla="*/ 0 w 45"/>
              <a:gd name="T37" fmla="*/ 2147483646 h 21"/>
              <a:gd name="T38" fmla="*/ 0 w 45"/>
              <a:gd name="T39" fmla="*/ 2147483646 h 21"/>
              <a:gd name="T40" fmla="*/ 2147483646 w 45"/>
              <a:gd name="T41" fmla="*/ 214748364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1"/>
              <a:gd name="T65" fmla="*/ 45 w 4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1">
                <a:moveTo>
                  <a:pt x="7" y="21"/>
                </a:moveTo>
                <a:lnTo>
                  <a:pt x="7" y="21"/>
                </a:lnTo>
                <a:lnTo>
                  <a:pt x="8" y="19"/>
                </a:lnTo>
                <a:lnTo>
                  <a:pt x="11" y="19"/>
                </a:lnTo>
                <a:lnTo>
                  <a:pt x="13" y="18"/>
                </a:lnTo>
                <a:lnTo>
                  <a:pt x="17" y="17"/>
                </a:lnTo>
                <a:lnTo>
                  <a:pt x="23" y="15"/>
                </a:lnTo>
                <a:lnTo>
                  <a:pt x="30" y="14"/>
                </a:lnTo>
                <a:lnTo>
                  <a:pt x="37" y="12"/>
                </a:lnTo>
                <a:lnTo>
                  <a:pt x="45" y="12"/>
                </a:lnTo>
                <a:lnTo>
                  <a:pt x="43" y="0"/>
                </a:lnTo>
                <a:lnTo>
                  <a:pt x="35" y="2"/>
                </a:lnTo>
                <a:lnTo>
                  <a:pt x="27" y="3"/>
                </a:lnTo>
                <a:lnTo>
                  <a:pt x="22" y="4"/>
                </a:lnTo>
                <a:lnTo>
                  <a:pt x="15" y="6"/>
                </a:lnTo>
                <a:lnTo>
                  <a:pt x="11" y="7"/>
                </a:lnTo>
                <a:lnTo>
                  <a:pt x="7" y="8"/>
                </a:lnTo>
                <a:lnTo>
                  <a:pt x="2" y="10"/>
                </a:lnTo>
                <a:lnTo>
                  <a:pt x="0" y="12"/>
                </a:lnTo>
                <a:lnTo>
                  <a:pt x="7" y="21"/>
                </a:lnTo>
                <a:close/>
              </a:path>
            </a:pathLst>
          </a:custGeom>
          <a:solidFill>
            <a:srgbClr val="EF9C9F"/>
          </a:solidFill>
          <a:ln w="9525">
            <a:solidFill>
              <a:schemeClr val="tx1"/>
            </a:solidFill>
            <a:round/>
            <a:headEnd/>
            <a:tailEnd/>
          </a:ln>
        </p:spPr>
        <p:txBody>
          <a:bodyPr/>
          <a:lstStyle/>
          <a:p>
            <a:endParaRPr lang="ja-JP" altLang="en-US"/>
          </a:p>
        </p:txBody>
      </p:sp>
      <p:sp>
        <p:nvSpPr>
          <p:cNvPr id="96329" name="Freeform 73"/>
          <p:cNvSpPr>
            <a:spLocks/>
          </p:cNvSpPr>
          <p:nvPr/>
        </p:nvSpPr>
        <p:spPr bwMode="auto">
          <a:xfrm>
            <a:off x="6883401" y="2920114"/>
            <a:ext cx="22225" cy="34925"/>
          </a:xfrm>
          <a:custGeom>
            <a:avLst/>
            <a:gdLst>
              <a:gd name="T0" fmla="*/ 2147483646 w 21"/>
              <a:gd name="T1" fmla="*/ 2147483646 h 33"/>
              <a:gd name="T2" fmla="*/ 2147483646 w 21"/>
              <a:gd name="T3" fmla="*/ 2147483646 h 33"/>
              <a:gd name="T4" fmla="*/ 2147483646 w 21"/>
              <a:gd name="T5" fmla="*/ 2147483646 h 33"/>
              <a:gd name="T6" fmla="*/ 2147483646 w 21"/>
              <a:gd name="T7" fmla="*/ 2147483646 h 33"/>
              <a:gd name="T8" fmla="*/ 2147483646 w 21"/>
              <a:gd name="T9" fmla="*/ 2147483646 h 33"/>
              <a:gd name="T10" fmla="*/ 2147483646 w 21"/>
              <a:gd name="T11" fmla="*/ 2147483646 h 33"/>
              <a:gd name="T12" fmla="*/ 2147483646 w 21"/>
              <a:gd name="T13" fmla="*/ 2147483646 h 33"/>
              <a:gd name="T14" fmla="*/ 2147483646 w 21"/>
              <a:gd name="T15" fmla="*/ 2147483646 h 33"/>
              <a:gd name="T16" fmla="*/ 2147483646 w 21"/>
              <a:gd name="T17" fmla="*/ 2147483646 h 33"/>
              <a:gd name="T18" fmla="*/ 2147483646 w 21"/>
              <a:gd name="T19" fmla="*/ 2147483646 h 33"/>
              <a:gd name="T20" fmla="*/ 2147483646 w 21"/>
              <a:gd name="T21" fmla="*/ 0 h 33"/>
              <a:gd name="T22" fmla="*/ 0 w 21"/>
              <a:gd name="T23" fmla="*/ 2147483646 h 33"/>
              <a:gd name="T24" fmla="*/ 0 w 21"/>
              <a:gd name="T25" fmla="*/ 2147483646 h 33"/>
              <a:gd name="T26" fmla="*/ 2147483646 w 21"/>
              <a:gd name="T27" fmla="*/ 2147483646 h 33"/>
              <a:gd name="T28" fmla="*/ 2147483646 w 21"/>
              <a:gd name="T29" fmla="*/ 2147483646 h 33"/>
              <a:gd name="T30" fmla="*/ 2147483646 w 21"/>
              <a:gd name="T31" fmla="*/ 2147483646 h 33"/>
              <a:gd name="T32" fmla="*/ 2147483646 w 21"/>
              <a:gd name="T33" fmla="*/ 2147483646 h 33"/>
              <a:gd name="T34" fmla="*/ 2147483646 w 21"/>
              <a:gd name="T35" fmla="*/ 2147483646 h 33"/>
              <a:gd name="T36" fmla="*/ 2147483646 w 21"/>
              <a:gd name="T37" fmla="*/ 2147483646 h 33"/>
              <a:gd name="T38" fmla="*/ 2147483646 w 21"/>
              <a:gd name="T39" fmla="*/ 2147483646 h 33"/>
              <a:gd name="T40" fmla="*/ 2147483646 w 21"/>
              <a:gd name="T41" fmla="*/ 2147483646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3"/>
              <a:gd name="T65" fmla="*/ 21 w 2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3">
                <a:moveTo>
                  <a:pt x="21" y="23"/>
                </a:moveTo>
                <a:lnTo>
                  <a:pt x="21" y="23"/>
                </a:lnTo>
                <a:lnTo>
                  <a:pt x="20" y="22"/>
                </a:lnTo>
                <a:lnTo>
                  <a:pt x="17" y="19"/>
                </a:lnTo>
                <a:lnTo>
                  <a:pt x="15" y="17"/>
                </a:lnTo>
                <a:lnTo>
                  <a:pt x="13" y="13"/>
                </a:lnTo>
                <a:lnTo>
                  <a:pt x="12" y="10"/>
                </a:lnTo>
                <a:lnTo>
                  <a:pt x="11" y="9"/>
                </a:lnTo>
                <a:lnTo>
                  <a:pt x="4" y="0"/>
                </a:lnTo>
                <a:lnTo>
                  <a:pt x="0" y="5"/>
                </a:lnTo>
                <a:lnTo>
                  <a:pt x="0" y="10"/>
                </a:lnTo>
                <a:lnTo>
                  <a:pt x="1" y="15"/>
                </a:lnTo>
                <a:lnTo>
                  <a:pt x="4" y="19"/>
                </a:lnTo>
                <a:lnTo>
                  <a:pt x="6" y="23"/>
                </a:lnTo>
                <a:lnTo>
                  <a:pt x="9" y="26"/>
                </a:lnTo>
                <a:lnTo>
                  <a:pt x="12" y="30"/>
                </a:lnTo>
                <a:lnTo>
                  <a:pt x="15" y="33"/>
                </a:lnTo>
                <a:lnTo>
                  <a:pt x="21" y="23"/>
                </a:lnTo>
                <a:close/>
              </a:path>
            </a:pathLst>
          </a:custGeom>
          <a:solidFill>
            <a:srgbClr val="EF9C9F"/>
          </a:solidFill>
          <a:ln w="9525">
            <a:solidFill>
              <a:schemeClr val="tx1"/>
            </a:solidFill>
            <a:round/>
            <a:headEnd/>
            <a:tailEnd/>
          </a:ln>
        </p:spPr>
        <p:txBody>
          <a:bodyPr/>
          <a:lstStyle/>
          <a:p>
            <a:endParaRPr lang="ja-JP" altLang="en-US"/>
          </a:p>
        </p:txBody>
      </p:sp>
      <p:sp>
        <p:nvSpPr>
          <p:cNvPr id="96330" name="Freeform 74"/>
          <p:cNvSpPr>
            <a:spLocks/>
          </p:cNvSpPr>
          <p:nvPr/>
        </p:nvSpPr>
        <p:spPr bwMode="auto">
          <a:xfrm>
            <a:off x="6899275" y="2945513"/>
            <a:ext cx="61912" cy="19050"/>
          </a:xfrm>
          <a:custGeom>
            <a:avLst/>
            <a:gdLst>
              <a:gd name="T0" fmla="*/ 2147483646 w 58"/>
              <a:gd name="T1" fmla="*/ 2147483646 h 18"/>
              <a:gd name="T2" fmla="*/ 2147483646 w 58"/>
              <a:gd name="T3" fmla="*/ 2147483646 h 18"/>
              <a:gd name="T4" fmla="*/ 2147483646 w 58"/>
              <a:gd name="T5" fmla="*/ 2147483646 h 18"/>
              <a:gd name="T6" fmla="*/ 2147483646 w 58"/>
              <a:gd name="T7" fmla="*/ 2147483646 h 18"/>
              <a:gd name="T8" fmla="*/ 2147483646 w 58"/>
              <a:gd name="T9" fmla="*/ 2147483646 h 18"/>
              <a:gd name="T10" fmla="*/ 2147483646 w 58"/>
              <a:gd name="T11" fmla="*/ 2147483646 h 18"/>
              <a:gd name="T12" fmla="*/ 2147483646 w 58"/>
              <a:gd name="T13" fmla="*/ 2147483646 h 18"/>
              <a:gd name="T14" fmla="*/ 2147483646 w 58"/>
              <a:gd name="T15" fmla="*/ 2147483646 h 18"/>
              <a:gd name="T16" fmla="*/ 2147483646 w 58"/>
              <a:gd name="T17" fmla="*/ 0 h 18"/>
              <a:gd name="T18" fmla="*/ 0 w 58"/>
              <a:gd name="T19" fmla="*/ 2147483646 h 18"/>
              <a:gd name="T20" fmla="*/ 2147483646 w 58"/>
              <a:gd name="T21" fmla="*/ 2147483646 h 18"/>
              <a:gd name="T22" fmla="*/ 2147483646 w 58"/>
              <a:gd name="T23" fmla="*/ 2147483646 h 18"/>
              <a:gd name="T24" fmla="*/ 2147483646 w 58"/>
              <a:gd name="T25" fmla="*/ 2147483646 h 18"/>
              <a:gd name="T26" fmla="*/ 2147483646 w 58"/>
              <a:gd name="T27" fmla="*/ 2147483646 h 18"/>
              <a:gd name="T28" fmla="*/ 2147483646 w 58"/>
              <a:gd name="T29" fmla="*/ 2147483646 h 18"/>
              <a:gd name="T30" fmla="*/ 2147483646 w 58"/>
              <a:gd name="T31" fmla="*/ 2147483646 h 18"/>
              <a:gd name="T32" fmla="*/ 2147483646 w 58"/>
              <a:gd name="T33" fmla="*/ 2147483646 h 18"/>
              <a:gd name="T34" fmla="*/ 2147483646 w 58"/>
              <a:gd name="T35" fmla="*/ 2147483646 h 18"/>
              <a:gd name="T36" fmla="*/ 2147483646 w 58"/>
              <a:gd name="T37" fmla="*/ 214748364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8"/>
              <a:gd name="T59" fmla="*/ 58 w 5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8">
                <a:moveTo>
                  <a:pt x="57" y="3"/>
                </a:moveTo>
                <a:lnTo>
                  <a:pt x="38" y="4"/>
                </a:lnTo>
                <a:lnTo>
                  <a:pt x="26" y="6"/>
                </a:lnTo>
                <a:lnTo>
                  <a:pt x="17" y="6"/>
                </a:lnTo>
                <a:lnTo>
                  <a:pt x="13" y="6"/>
                </a:lnTo>
                <a:lnTo>
                  <a:pt x="11" y="4"/>
                </a:lnTo>
                <a:lnTo>
                  <a:pt x="6" y="0"/>
                </a:lnTo>
                <a:lnTo>
                  <a:pt x="0" y="10"/>
                </a:lnTo>
                <a:lnTo>
                  <a:pt x="2" y="13"/>
                </a:lnTo>
                <a:lnTo>
                  <a:pt x="5" y="14"/>
                </a:lnTo>
                <a:lnTo>
                  <a:pt x="8" y="17"/>
                </a:lnTo>
                <a:lnTo>
                  <a:pt x="13" y="18"/>
                </a:lnTo>
                <a:lnTo>
                  <a:pt x="19" y="18"/>
                </a:lnTo>
                <a:lnTo>
                  <a:pt x="27" y="17"/>
                </a:lnTo>
                <a:lnTo>
                  <a:pt x="39" y="15"/>
                </a:lnTo>
                <a:lnTo>
                  <a:pt x="58" y="14"/>
                </a:lnTo>
                <a:lnTo>
                  <a:pt x="57" y="3"/>
                </a:lnTo>
                <a:close/>
              </a:path>
            </a:pathLst>
          </a:custGeom>
          <a:solidFill>
            <a:srgbClr val="EF9C9F"/>
          </a:solidFill>
          <a:ln w="9525">
            <a:solidFill>
              <a:schemeClr val="tx1"/>
            </a:solidFill>
            <a:round/>
            <a:headEnd/>
            <a:tailEnd/>
          </a:ln>
        </p:spPr>
        <p:txBody>
          <a:bodyPr/>
          <a:lstStyle/>
          <a:p>
            <a:endParaRPr lang="ja-JP" altLang="en-US"/>
          </a:p>
        </p:txBody>
      </p:sp>
      <p:sp>
        <p:nvSpPr>
          <p:cNvPr id="96331" name="Freeform 75"/>
          <p:cNvSpPr>
            <a:spLocks/>
          </p:cNvSpPr>
          <p:nvPr/>
        </p:nvSpPr>
        <p:spPr bwMode="auto">
          <a:xfrm>
            <a:off x="8101012" y="3490027"/>
            <a:ext cx="76200" cy="22225"/>
          </a:xfrm>
          <a:custGeom>
            <a:avLst/>
            <a:gdLst>
              <a:gd name="T0" fmla="*/ 2147483646 w 73"/>
              <a:gd name="T1" fmla="*/ 2147483646 h 21"/>
              <a:gd name="T2" fmla="*/ 2147483646 w 73"/>
              <a:gd name="T3" fmla="*/ 0 h 21"/>
              <a:gd name="T4" fmla="*/ 0 w 73"/>
              <a:gd name="T5" fmla="*/ 2147483646 h 21"/>
              <a:gd name="T6" fmla="*/ 2147483646 w 73"/>
              <a:gd name="T7" fmla="*/ 2147483646 h 21"/>
              <a:gd name="T8" fmla="*/ 2147483646 w 73"/>
              <a:gd name="T9" fmla="*/ 2147483646 h 21"/>
              <a:gd name="T10" fmla="*/ 0 60000 65536"/>
              <a:gd name="T11" fmla="*/ 0 60000 65536"/>
              <a:gd name="T12" fmla="*/ 0 60000 65536"/>
              <a:gd name="T13" fmla="*/ 0 60000 65536"/>
              <a:gd name="T14" fmla="*/ 0 60000 65536"/>
              <a:gd name="T15" fmla="*/ 0 w 73"/>
              <a:gd name="T16" fmla="*/ 0 h 21"/>
              <a:gd name="T17" fmla="*/ 73 w 73"/>
              <a:gd name="T18" fmla="*/ 21 h 21"/>
            </a:gdLst>
            <a:ahLst/>
            <a:cxnLst>
              <a:cxn ang="T10">
                <a:pos x="T0" y="T1"/>
              </a:cxn>
              <a:cxn ang="T11">
                <a:pos x="T2" y="T3"/>
              </a:cxn>
              <a:cxn ang="T12">
                <a:pos x="T4" y="T5"/>
              </a:cxn>
              <a:cxn ang="T13">
                <a:pos x="T6" y="T7"/>
              </a:cxn>
              <a:cxn ang="T14">
                <a:pos x="T8" y="T9"/>
              </a:cxn>
            </a:cxnLst>
            <a:rect l="T15" t="T16" r="T17" b="T18"/>
            <a:pathLst>
              <a:path w="73" h="21">
                <a:moveTo>
                  <a:pt x="73" y="11"/>
                </a:moveTo>
                <a:lnTo>
                  <a:pt x="2" y="0"/>
                </a:lnTo>
                <a:lnTo>
                  <a:pt x="0" y="12"/>
                </a:lnTo>
                <a:lnTo>
                  <a:pt x="71" y="21"/>
                </a:lnTo>
                <a:lnTo>
                  <a:pt x="73" y="11"/>
                </a:lnTo>
                <a:close/>
              </a:path>
            </a:pathLst>
          </a:custGeom>
          <a:solidFill>
            <a:srgbClr val="EF9C9F"/>
          </a:solidFill>
          <a:ln w="9525">
            <a:solidFill>
              <a:schemeClr val="tx1"/>
            </a:solidFill>
            <a:round/>
            <a:headEnd/>
            <a:tailEnd/>
          </a:ln>
        </p:spPr>
        <p:txBody>
          <a:bodyPr/>
          <a:lstStyle/>
          <a:p>
            <a:endParaRPr lang="ja-JP" altLang="en-US"/>
          </a:p>
        </p:txBody>
      </p:sp>
      <p:sp>
        <p:nvSpPr>
          <p:cNvPr id="96332" name="Freeform 76"/>
          <p:cNvSpPr>
            <a:spLocks/>
          </p:cNvSpPr>
          <p:nvPr/>
        </p:nvSpPr>
        <p:spPr bwMode="auto">
          <a:xfrm>
            <a:off x="7958137" y="3793239"/>
            <a:ext cx="20638" cy="17463"/>
          </a:xfrm>
          <a:custGeom>
            <a:avLst/>
            <a:gdLst>
              <a:gd name="T0" fmla="*/ 2147483646 w 20"/>
              <a:gd name="T1" fmla="*/ 2147483646 h 16"/>
              <a:gd name="T2" fmla="*/ 2147483646 w 20"/>
              <a:gd name="T3" fmla="*/ 0 h 16"/>
              <a:gd name="T4" fmla="*/ 0 w 20"/>
              <a:gd name="T5" fmla="*/ 2147483646 h 16"/>
              <a:gd name="T6" fmla="*/ 2147483646 w 20"/>
              <a:gd name="T7" fmla="*/ 2147483646 h 16"/>
              <a:gd name="T8" fmla="*/ 2147483646 w 20"/>
              <a:gd name="T9" fmla="*/ 2147483646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20" y="7"/>
                </a:moveTo>
                <a:lnTo>
                  <a:pt x="4" y="0"/>
                </a:lnTo>
                <a:lnTo>
                  <a:pt x="0" y="11"/>
                </a:lnTo>
                <a:lnTo>
                  <a:pt x="16" y="16"/>
                </a:lnTo>
                <a:lnTo>
                  <a:pt x="20" y="7"/>
                </a:lnTo>
                <a:close/>
              </a:path>
            </a:pathLst>
          </a:custGeom>
          <a:solidFill>
            <a:srgbClr val="EF9C9F"/>
          </a:solidFill>
          <a:ln w="9525">
            <a:solidFill>
              <a:schemeClr val="tx1"/>
            </a:solidFill>
            <a:round/>
            <a:headEnd/>
            <a:tailEnd/>
          </a:ln>
        </p:spPr>
        <p:txBody>
          <a:bodyPr/>
          <a:lstStyle/>
          <a:p>
            <a:endParaRPr lang="ja-JP" altLang="en-US"/>
          </a:p>
        </p:txBody>
      </p:sp>
      <p:sp>
        <p:nvSpPr>
          <p:cNvPr id="96333" name="Freeform 77"/>
          <p:cNvSpPr>
            <a:spLocks/>
          </p:cNvSpPr>
          <p:nvPr/>
        </p:nvSpPr>
        <p:spPr bwMode="auto">
          <a:xfrm>
            <a:off x="8099426" y="3486852"/>
            <a:ext cx="53975" cy="33337"/>
          </a:xfrm>
          <a:custGeom>
            <a:avLst/>
            <a:gdLst>
              <a:gd name="T0" fmla="*/ 2147483646 w 50"/>
              <a:gd name="T1" fmla="*/ 2147483646 h 32"/>
              <a:gd name="T2" fmla="*/ 2147483646 w 50"/>
              <a:gd name="T3" fmla="*/ 2147483646 h 32"/>
              <a:gd name="T4" fmla="*/ 2147483646 w 50"/>
              <a:gd name="T5" fmla="*/ 2147483646 h 32"/>
              <a:gd name="T6" fmla="*/ 2147483646 w 50"/>
              <a:gd name="T7" fmla="*/ 2147483646 h 32"/>
              <a:gd name="T8" fmla="*/ 2147483646 w 50"/>
              <a:gd name="T9" fmla="*/ 2147483646 h 32"/>
              <a:gd name="T10" fmla="*/ 2147483646 w 50"/>
              <a:gd name="T11" fmla="*/ 2147483646 h 32"/>
              <a:gd name="T12" fmla="*/ 2147483646 w 50"/>
              <a:gd name="T13" fmla="*/ 2147483646 h 32"/>
              <a:gd name="T14" fmla="*/ 2147483646 w 50"/>
              <a:gd name="T15" fmla="*/ 0 h 32"/>
              <a:gd name="T16" fmla="*/ 2147483646 w 50"/>
              <a:gd name="T17" fmla="*/ 0 h 32"/>
              <a:gd name="T18" fmla="*/ 0 w 50"/>
              <a:gd name="T19" fmla="*/ 2147483646 h 32"/>
              <a:gd name="T20" fmla="*/ 2147483646 w 50"/>
              <a:gd name="T21" fmla="*/ 2147483646 h 32"/>
              <a:gd name="T22" fmla="*/ 2147483646 w 50"/>
              <a:gd name="T23" fmla="*/ 2147483646 h 32"/>
              <a:gd name="T24" fmla="*/ 2147483646 w 50"/>
              <a:gd name="T25" fmla="*/ 2147483646 h 32"/>
              <a:gd name="T26" fmla="*/ 2147483646 w 50"/>
              <a:gd name="T27" fmla="*/ 2147483646 h 32"/>
              <a:gd name="T28" fmla="*/ 2147483646 w 50"/>
              <a:gd name="T29" fmla="*/ 2147483646 h 32"/>
              <a:gd name="T30" fmla="*/ 2147483646 w 50"/>
              <a:gd name="T31" fmla="*/ 2147483646 h 32"/>
              <a:gd name="T32" fmla="*/ 2147483646 w 50"/>
              <a:gd name="T33" fmla="*/ 2147483646 h 32"/>
              <a:gd name="T34" fmla="*/ 2147483646 w 50"/>
              <a:gd name="T35" fmla="*/ 2147483646 h 32"/>
              <a:gd name="T36" fmla="*/ 2147483646 w 50"/>
              <a:gd name="T37" fmla="*/ 2147483646 h 32"/>
              <a:gd name="T38" fmla="*/ 2147483646 w 50"/>
              <a:gd name="T39" fmla="*/ 2147483646 h 32"/>
              <a:gd name="T40" fmla="*/ 2147483646 w 50"/>
              <a:gd name="T41" fmla="*/ 214748364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2"/>
              <a:gd name="T65" fmla="*/ 50 w 5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2">
                <a:moveTo>
                  <a:pt x="50" y="27"/>
                </a:moveTo>
                <a:lnTo>
                  <a:pt x="50" y="27"/>
                </a:lnTo>
                <a:lnTo>
                  <a:pt x="49" y="22"/>
                </a:lnTo>
                <a:lnTo>
                  <a:pt x="45" y="17"/>
                </a:lnTo>
                <a:lnTo>
                  <a:pt x="41" y="11"/>
                </a:lnTo>
                <a:lnTo>
                  <a:pt x="35" y="7"/>
                </a:lnTo>
                <a:lnTo>
                  <a:pt x="28" y="3"/>
                </a:lnTo>
                <a:lnTo>
                  <a:pt x="20" y="0"/>
                </a:lnTo>
                <a:lnTo>
                  <a:pt x="11" y="0"/>
                </a:lnTo>
                <a:lnTo>
                  <a:pt x="0" y="2"/>
                </a:lnTo>
                <a:lnTo>
                  <a:pt x="3" y="14"/>
                </a:lnTo>
                <a:lnTo>
                  <a:pt x="12" y="11"/>
                </a:lnTo>
                <a:lnTo>
                  <a:pt x="19" y="13"/>
                </a:lnTo>
                <a:lnTo>
                  <a:pt x="24" y="14"/>
                </a:lnTo>
                <a:lnTo>
                  <a:pt x="30" y="17"/>
                </a:lnTo>
                <a:lnTo>
                  <a:pt x="33" y="19"/>
                </a:lnTo>
                <a:lnTo>
                  <a:pt x="37" y="23"/>
                </a:lnTo>
                <a:lnTo>
                  <a:pt x="38" y="27"/>
                </a:lnTo>
                <a:lnTo>
                  <a:pt x="41" y="32"/>
                </a:lnTo>
                <a:lnTo>
                  <a:pt x="50" y="27"/>
                </a:lnTo>
                <a:close/>
              </a:path>
            </a:pathLst>
          </a:custGeom>
          <a:solidFill>
            <a:srgbClr val="EF9C9F"/>
          </a:solidFill>
          <a:ln w="9525">
            <a:solidFill>
              <a:schemeClr val="tx1"/>
            </a:solidFill>
            <a:round/>
            <a:headEnd/>
            <a:tailEnd/>
          </a:ln>
        </p:spPr>
        <p:txBody>
          <a:bodyPr/>
          <a:lstStyle/>
          <a:p>
            <a:endParaRPr lang="ja-JP" altLang="en-US"/>
          </a:p>
        </p:txBody>
      </p:sp>
      <p:sp>
        <p:nvSpPr>
          <p:cNvPr id="96334" name="Freeform 78"/>
          <p:cNvSpPr>
            <a:spLocks/>
          </p:cNvSpPr>
          <p:nvPr/>
        </p:nvSpPr>
        <p:spPr bwMode="auto">
          <a:xfrm>
            <a:off x="8135937" y="3515426"/>
            <a:ext cx="19050" cy="63500"/>
          </a:xfrm>
          <a:custGeom>
            <a:avLst/>
            <a:gdLst>
              <a:gd name="T0" fmla="*/ 2147483646 w 18"/>
              <a:gd name="T1" fmla="*/ 2147483646 h 60"/>
              <a:gd name="T2" fmla="*/ 2147483646 w 18"/>
              <a:gd name="T3" fmla="*/ 2147483646 h 60"/>
              <a:gd name="T4" fmla="*/ 2147483646 w 18"/>
              <a:gd name="T5" fmla="*/ 2147483646 h 60"/>
              <a:gd name="T6" fmla="*/ 2147483646 w 18"/>
              <a:gd name="T7" fmla="*/ 2147483646 h 60"/>
              <a:gd name="T8" fmla="*/ 2147483646 w 18"/>
              <a:gd name="T9" fmla="*/ 2147483646 h 60"/>
              <a:gd name="T10" fmla="*/ 2147483646 w 18"/>
              <a:gd name="T11" fmla="*/ 2147483646 h 60"/>
              <a:gd name="T12" fmla="*/ 2147483646 w 18"/>
              <a:gd name="T13" fmla="*/ 2147483646 h 60"/>
              <a:gd name="T14" fmla="*/ 2147483646 w 18"/>
              <a:gd name="T15" fmla="*/ 2147483646 h 60"/>
              <a:gd name="T16" fmla="*/ 2147483646 w 18"/>
              <a:gd name="T17" fmla="*/ 2147483646 h 60"/>
              <a:gd name="T18" fmla="*/ 2147483646 w 18"/>
              <a:gd name="T19" fmla="*/ 0 h 60"/>
              <a:gd name="T20" fmla="*/ 2147483646 w 18"/>
              <a:gd name="T21" fmla="*/ 2147483646 h 60"/>
              <a:gd name="T22" fmla="*/ 2147483646 w 18"/>
              <a:gd name="T23" fmla="*/ 2147483646 h 60"/>
              <a:gd name="T24" fmla="*/ 2147483646 w 18"/>
              <a:gd name="T25" fmla="*/ 2147483646 h 60"/>
              <a:gd name="T26" fmla="*/ 2147483646 w 18"/>
              <a:gd name="T27" fmla="*/ 2147483646 h 60"/>
              <a:gd name="T28" fmla="*/ 2147483646 w 18"/>
              <a:gd name="T29" fmla="*/ 2147483646 h 60"/>
              <a:gd name="T30" fmla="*/ 2147483646 w 18"/>
              <a:gd name="T31" fmla="*/ 2147483646 h 60"/>
              <a:gd name="T32" fmla="*/ 2147483646 w 18"/>
              <a:gd name="T33" fmla="*/ 2147483646 h 60"/>
              <a:gd name="T34" fmla="*/ 0 w 18"/>
              <a:gd name="T35" fmla="*/ 2147483646 h 60"/>
              <a:gd name="T36" fmla="*/ 0 w 18"/>
              <a:gd name="T37" fmla="*/ 2147483646 h 60"/>
              <a:gd name="T38" fmla="*/ 0 w 18"/>
              <a:gd name="T39" fmla="*/ 2147483646 h 60"/>
              <a:gd name="T40" fmla="*/ 2147483646 w 18"/>
              <a:gd name="T41" fmla="*/ 2147483646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0"/>
              <a:gd name="T65" fmla="*/ 18 w 18"/>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0">
                <a:moveTo>
                  <a:pt x="11" y="60"/>
                </a:moveTo>
                <a:lnTo>
                  <a:pt x="11" y="60"/>
                </a:lnTo>
                <a:lnTo>
                  <a:pt x="12" y="55"/>
                </a:lnTo>
                <a:lnTo>
                  <a:pt x="14" y="46"/>
                </a:lnTo>
                <a:lnTo>
                  <a:pt x="15" y="40"/>
                </a:lnTo>
                <a:lnTo>
                  <a:pt x="16" y="30"/>
                </a:lnTo>
                <a:lnTo>
                  <a:pt x="18" y="22"/>
                </a:lnTo>
                <a:lnTo>
                  <a:pt x="18" y="14"/>
                </a:lnTo>
                <a:lnTo>
                  <a:pt x="18" y="6"/>
                </a:lnTo>
                <a:lnTo>
                  <a:pt x="16" y="0"/>
                </a:lnTo>
                <a:lnTo>
                  <a:pt x="7" y="5"/>
                </a:lnTo>
                <a:lnTo>
                  <a:pt x="7" y="7"/>
                </a:lnTo>
                <a:lnTo>
                  <a:pt x="7" y="14"/>
                </a:lnTo>
                <a:lnTo>
                  <a:pt x="7" y="21"/>
                </a:lnTo>
                <a:lnTo>
                  <a:pt x="5" y="29"/>
                </a:lnTo>
                <a:lnTo>
                  <a:pt x="4" y="37"/>
                </a:lnTo>
                <a:lnTo>
                  <a:pt x="1" y="45"/>
                </a:lnTo>
                <a:lnTo>
                  <a:pt x="0" y="52"/>
                </a:lnTo>
                <a:lnTo>
                  <a:pt x="0" y="59"/>
                </a:lnTo>
                <a:lnTo>
                  <a:pt x="11" y="60"/>
                </a:lnTo>
                <a:close/>
              </a:path>
            </a:pathLst>
          </a:custGeom>
          <a:solidFill>
            <a:srgbClr val="EF9C9F"/>
          </a:solidFill>
          <a:ln w="9525">
            <a:solidFill>
              <a:schemeClr val="tx1"/>
            </a:solidFill>
            <a:round/>
            <a:headEnd/>
            <a:tailEnd/>
          </a:ln>
        </p:spPr>
        <p:txBody>
          <a:bodyPr/>
          <a:lstStyle/>
          <a:p>
            <a:endParaRPr lang="ja-JP" altLang="en-US"/>
          </a:p>
        </p:txBody>
      </p:sp>
      <p:sp>
        <p:nvSpPr>
          <p:cNvPr id="96335" name="Freeform 79"/>
          <p:cNvSpPr>
            <a:spLocks/>
          </p:cNvSpPr>
          <p:nvPr/>
        </p:nvSpPr>
        <p:spPr bwMode="auto">
          <a:xfrm>
            <a:off x="8118476" y="3577339"/>
            <a:ext cx="28575" cy="61913"/>
          </a:xfrm>
          <a:custGeom>
            <a:avLst/>
            <a:gdLst>
              <a:gd name="T0" fmla="*/ 2147483646 w 27"/>
              <a:gd name="T1" fmla="*/ 2147483646 h 58"/>
              <a:gd name="T2" fmla="*/ 2147483646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2147483646 h 58"/>
              <a:gd name="T16" fmla="*/ 2147483646 w 27"/>
              <a:gd name="T17" fmla="*/ 2147483646 h 58"/>
              <a:gd name="T18" fmla="*/ 2147483646 w 27"/>
              <a:gd name="T19" fmla="*/ 2147483646 h 58"/>
              <a:gd name="T20" fmla="*/ 2147483646 w 27"/>
              <a:gd name="T21" fmla="*/ 0 h 58"/>
              <a:gd name="T22" fmla="*/ 2147483646 w 27"/>
              <a:gd name="T23" fmla="*/ 2147483646 h 58"/>
              <a:gd name="T24" fmla="*/ 2147483646 w 27"/>
              <a:gd name="T25" fmla="*/ 2147483646 h 58"/>
              <a:gd name="T26" fmla="*/ 2147483646 w 27"/>
              <a:gd name="T27" fmla="*/ 2147483646 h 58"/>
              <a:gd name="T28" fmla="*/ 2147483646 w 27"/>
              <a:gd name="T29" fmla="*/ 2147483646 h 58"/>
              <a:gd name="T30" fmla="*/ 2147483646 w 27"/>
              <a:gd name="T31" fmla="*/ 2147483646 h 58"/>
              <a:gd name="T32" fmla="*/ 2147483646 w 27"/>
              <a:gd name="T33" fmla="*/ 2147483646 h 58"/>
              <a:gd name="T34" fmla="*/ 2147483646 w 27"/>
              <a:gd name="T35" fmla="*/ 2147483646 h 58"/>
              <a:gd name="T36" fmla="*/ 0 w 27"/>
              <a:gd name="T37" fmla="*/ 2147483646 h 58"/>
              <a:gd name="T38" fmla="*/ 0 w 27"/>
              <a:gd name="T39" fmla="*/ 2147483646 h 58"/>
              <a:gd name="T40" fmla="*/ 2147483646 w 27"/>
              <a:gd name="T41" fmla="*/ 214748364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58"/>
              <a:gd name="T65" fmla="*/ 27 w 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58">
                <a:moveTo>
                  <a:pt x="10" y="58"/>
                </a:moveTo>
                <a:lnTo>
                  <a:pt x="10" y="58"/>
                </a:lnTo>
                <a:lnTo>
                  <a:pt x="12" y="54"/>
                </a:lnTo>
                <a:lnTo>
                  <a:pt x="15" y="48"/>
                </a:lnTo>
                <a:lnTo>
                  <a:pt x="16" y="43"/>
                </a:lnTo>
                <a:lnTo>
                  <a:pt x="19" y="35"/>
                </a:lnTo>
                <a:lnTo>
                  <a:pt x="21" y="28"/>
                </a:lnTo>
                <a:lnTo>
                  <a:pt x="24" y="19"/>
                </a:lnTo>
                <a:lnTo>
                  <a:pt x="25" y="10"/>
                </a:lnTo>
                <a:lnTo>
                  <a:pt x="27" y="1"/>
                </a:lnTo>
                <a:lnTo>
                  <a:pt x="16" y="0"/>
                </a:lnTo>
                <a:lnTo>
                  <a:pt x="15" y="8"/>
                </a:lnTo>
                <a:lnTo>
                  <a:pt x="13" y="16"/>
                </a:lnTo>
                <a:lnTo>
                  <a:pt x="10" y="24"/>
                </a:lnTo>
                <a:lnTo>
                  <a:pt x="8" y="32"/>
                </a:lnTo>
                <a:lnTo>
                  <a:pt x="5" y="39"/>
                </a:lnTo>
                <a:lnTo>
                  <a:pt x="4" y="46"/>
                </a:lnTo>
                <a:lnTo>
                  <a:pt x="1" y="51"/>
                </a:lnTo>
                <a:lnTo>
                  <a:pt x="0" y="55"/>
                </a:lnTo>
                <a:lnTo>
                  <a:pt x="10" y="58"/>
                </a:lnTo>
                <a:close/>
              </a:path>
            </a:pathLst>
          </a:custGeom>
          <a:solidFill>
            <a:srgbClr val="EF9C9F"/>
          </a:solidFill>
          <a:ln w="9525">
            <a:solidFill>
              <a:schemeClr val="tx1"/>
            </a:solidFill>
            <a:round/>
            <a:headEnd/>
            <a:tailEnd/>
          </a:ln>
        </p:spPr>
        <p:txBody>
          <a:bodyPr/>
          <a:lstStyle/>
          <a:p>
            <a:endParaRPr lang="ja-JP" altLang="en-US"/>
          </a:p>
        </p:txBody>
      </p:sp>
      <p:sp>
        <p:nvSpPr>
          <p:cNvPr id="96336" name="Freeform 80"/>
          <p:cNvSpPr>
            <a:spLocks/>
          </p:cNvSpPr>
          <p:nvPr/>
        </p:nvSpPr>
        <p:spPr bwMode="auto">
          <a:xfrm>
            <a:off x="8072437" y="3636077"/>
            <a:ext cx="57150" cy="96837"/>
          </a:xfrm>
          <a:custGeom>
            <a:avLst/>
            <a:gdLst>
              <a:gd name="T0" fmla="*/ 2147483646 w 54"/>
              <a:gd name="T1" fmla="*/ 2147483646 h 93"/>
              <a:gd name="T2" fmla="*/ 2147483646 w 54"/>
              <a:gd name="T3" fmla="*/ 2147483646 h 93"/>
              <a:gd name="T4" fmla="*/ 2147483646 w 54"/>
              <a:gd name="T5" fmla="*/ 2147483646 h 93"/>
              <a:gd name="T6" fmla="*/ 2147483646 w 54"/>
              <a:gd name="T7" fmla="*/ 2147483646 h 93"/>
              <a:gd name="T8" fmla="*/ 2147483646 w 54"/>
              <a:gd name="T9" fmla="*/ 2147483646 h 93"/>
              <a:gd name="T10" fmla="*/ 2147483646 w 54"/>
              <a:gd name="T11" fmla="*/ 2147483646 h 93"/>
              <a:gd name="T12" fmla="*/ 2147483646 w 54"/>
              <a:gd name="T13" fmla="*/ 2147483646 h 93"/>
              <a:gd name="T14" fmla="*/ 2147483646 w 54"/>
              <a:gd name="T15" fmla="*/ 2147483646 h 93"/>
              <a:gd name="T16" fmla="*/ 2147483646 w 54"/>
              <a:gd name="T17" fmla="*/ 2147483646 h 93"/>
              <a:gd name="T18" fmla="*/ 2147483646 w 54"/>
              <a:gd name="T19" fmla="*/ 2147483646 h 93"/>
              <a:gd name="T20" fmla="*/ 2147483646 w 54"/>
              <a:gd name="T21" fmla="*/ 0 h 93"/>
              <a:gd name="T22" fmla="*/ 2147483646 w 54"/>
              <a:gd name="T23" fmla="*/ 2147483646 h 93"/>
              <a:gd name="T24" fmla="*/ 2147483646 w 54"/>
              <a:gd name="T25" fmla="*/ 2147483646 h 93"/>
              <a:gd name="T26" fmla="*/ 2147483646 w 54"/>
              <a:gd name="T27" fmla="*/ 2147483646 h 93"/>
              <a:gd name="T28" fmla="*/ 2147483646 w 54"/>
              <a:gd name="T29" fmla="*/ 2147483646 h 93"/>
              <a:gd name="T30" fmla="*/ 2147483646 w 54"/>
              <a:gd name="T31" fmla="*/ 2147483646 h 93"/>
              <a:gd name="T32" fmla="*/ 2147483646 w 54"/>
              <a:gd name="T33" fmla="*/ 2147483646 h 93"/>
              <a:gd name="T34" fmla="*/ 2147483646 w 54"/>
              <a:gd name="T35" fmla="*/ 2147483646 h 93"/>
              <a:gd name="T36" fmla="*/ 0 w 54"/>
              <a:gd name="T37" fmla="*/ 2147483646 h 93"/>
              <a:gd name="T38" fmla="*/ 0 w 54"/>
              <a:gd name="T39" fmla="*/ 2147483646 h 93"/>
              <a:gd name="T40" fmla="*/ 2147483646 w 54"/>
              <a:gd name="T41" fmla="*/ 2147483646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93"/>
              <a:gd name="T65" fmla="*/ 54 w 54"/>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93">
                <a:moveTo>
                  <a:pt x="8" y="93"/>
                </a:moveTo>
                <a:lnTo>
                  <a:pt x="8" y="93"/>
                </a:lnTo>
                <a:lnTo>
                  <a:pt x="13" y="88"/>
                </a:lnTo>
                <a:lnTo>
                  <a:pt x="19" y="81"/>
                </a:lnTo>
                <a:lnTo>
                  <a:pt x="24" y="74"/>
                </a:lnTo>
                <a:lnTo>
                  <a:pt x="30" y="66"/>
                </a:lnTo>
                <a:lnTo>
                  <a:pt x="35" y="55"/>
                </a:lnTo>
                <a:lnTo>
                  <a:pt x="42" y="41"/>
                </a:lnTo>
                <a:lnTo>
                  <a:pt x="48" y="24"/>
                </a:lnTo>
                <a:lnTo>
                  <a:pt x="54" y="3"/>
                </a:lnTo>
                <a:lnTo>
                  <a:pt x="44" y="0"/>
                </a:lnTo>
                <a:lnTo>
                  <a:pt x="37" y="20"/>
                </a:lnTo>
                <a:lnTo>
                  <a:pt x="31" y="36"/>
                </a:lnTo>
                <a:lnTo>
                  <a:pt x="26" y="50"/>
                </a:lnTo>
                <a:lnTo>
                  <a:pt x="20" y="59"/>
                </a:lnTo>
                <a:lnTo>
                  <a:pt x="15" y="68"/>
                </a:lnTo>
                <a:lnTo>
                  <a:pt x="9" y="74"/>
                </a:lnTo>
                <a:lnTo>
                  <a:pt x="5" y="80"/>
                </a:lnTo>
                <a:lnTo>
                  <a:pt x="0" y="86"/>
                </a:lnTo>
                <a:lnTo>
                  <a:pt x="8" y="93"/>
                </a:lnTo>
                <a:close/>
              </a:path>
            </a:pathLst>
          </a:custGeom>
          <a:solidFill>
            <a:srgbClr val="EF9C9F"/>
          </a:solidFill>
          <a:ln w="9525">
            <a:solidFill>
              <a:schemeClr val="tx1"/>
            </a:solidFill>
            <a:round/>
            <a:headEnd/>
            <a:tailEnd/>
          </a:ln>
        </p:spPr>
        <p:txBody>
          <a:bodyPr/>
          <a:lstStyle/>
          <a:p>
            <a:endParaRPr lang="ja-JP" altLang="en-US"/>
          </a:p>
        </p:txBody>
      </p:sp>
      <p:sp>
        <p:nvSpPr>
          <p:cNvPr id="96337" name="Freeform 81"/>
          <p:cNvSpPr>
            <a:spLocks/>
          </p:cNvSpPr>
          <p:nvPr/>
        </p:nvSpPr>
        <p:spPr bwMode="auto">
          <a:xfrm>
            <a:off x="8016876" y="3726563"/>
            <a:ext cx="65087" cy="63500"/>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2147483646 h 61"/>
              <a:gd name="T18" fmla="*/ 2147483646 w 61"/>
              <a:gd name="T19" fmla="*/ 2147483646 h 61"/>
              <a:gd name="T20" fmla="*/ 2147483646 w 61"/>
              <a:gd name="T21" fmla="*/ 0 h 61"/>
              <a:gd name="T22" fmla="*/ 2147483646 w 61"/>
              <a:gd name="T23" fmla="*/ 2147483646 h 61"/>
              <a:gd name="T24" fmla="*/ 2147483646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2147483646 w 61"/>
              <a:gd name="T35" fmla="*/ 2147483646 h 61"/>
              <a:gd name="T36" fmla="*/ 0 w 61"/>
              <a:gd name="T37" fmla="*/ 2147483646 h 61"/>
              <a:gd name="T38" fmla="*/ 0 w 61"/>
              <a:gd name="T39" fmla="*/ 2147483646 h 61"/>
              <a:gd name="T40" fmla="*/ 2147483646 w 61"/>
              <a:gd name="T41" fmla="*/ 2147483646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5" y="61"/>
                </a:moveTo>
                <a:lnTo>
                  <a:pt x="5" y="61"/>
                </a:lnTo>
                <a:lnTo>
                  <a:pt x="13" y="56"/>
                </a:lnTo>
                <a:lnTo>
                  <a:pt x="20" y="52"/>
                </a:lnTo>
                <a:lnTo>
                  <a:pt x="26" y="49"/>
                </a:lnTo>
                <a:lnTo>
                  <a:pt x="30" y="44"/>
                </a:lnTo>
                <a:lnTo>
                  <a:pt x="34" y="40"/>
                </a:lnTo>
                <a:lnTo>
                  <a:pt x="39" y="32"/>
                </a:lnTo>
                <a:lnTo>
                  <a:pt x="49" y="22"/>
                </a:lnTo>
                <a:lnTo>
                  <a:pt x="61" y="7"/>
                </a:lnTo>
                <a:lnTo>
                  <a:pt x="53" y="0"/>
                </a:lnTo>
                <a:lnTo>
                  <a:pt x="39" y="14"/>
                </a:lnTo>
                <a:lnTo>
                  <a:pt x="31" y="25"/>
                </a:lnTo>
                <a:lnTo>
                  <a:pt x="26" y="32"/>
                </a:lnTo>
                <a:lnTo>
                  <a:pt x="21" y="37"/>
                </a:lnTo>
                <a:lnTo>
                  <a:pt x="17" y="40"/>
                </a:lnTo>
                <a:lnTo>
                  <a:pt x="13" y="42"/>
                </a:lnTo>
                <a:lnTo>
                  <a:pt x="8" y="46"/>
                </a:lnTo>
                <a:lnTo>
                  <a:pt x="0" y="50"/>
                </a:lnTo>
                <a:lnTo>
                  <a:pt x="5" y="61"/>
                </a:lnTo>
                <a:close/>
              </a:path>
            </a:pathLst>
          </a:custGeom>
          <a:solidFill>
            <a:srgbClr val="EF9C9F"/>
          </a:solidFill>
          <a:ln w="9525">
            <a:solidFill>
              <a:schemeClr val="tx1"/>
            </a:solidFill>
            <a:round/>
            <a:headEnd/>
            <a:tailEnd/>
          </a:ln>
        </p:spPr>
        <p:txBody>
          <a:bodyPr/>
          <a:lstStyle/>
          <a:p>
            <a:endParaRPr lang="ja-JP" altLang="en-US"/>
          </a:p>
        </p:txBody>
      </p:sp>
      <p:sp>
        <p:nvSpPr>
          <p:cNvPr id="96338" name="Freeform 82"/>
          <p:cNvSpPr>
            <a:spLocks/>
          </p:cNvSpPr>
          <p:nvPr/>
        </p:nvSpPr>
        <p:spPr bwMode="auto">
          <a:xfrm>
            <a:off x="7959725" y="3778951"/>
            <a:ext cx="61912" cy="25400"/>
          </a:xfrm>
          <a:custGeom>
            <a:avLst/>
            <a:gdLst>
              <a:gd name="T0" fmla="*/ 2147483646 w 60"/>
              <a:gd name="T1" fmla="*/ 2147483646 h 25"/>
              <a:gd name="T2" fmla="*/ 2147483646 w 60"/>
              <a:gd name="T3" fmla="*/ 2147483646 h 25"/>
              <a:gd name="T4" fmla="*/ 2147483646 w 60"/>
              <a:gd name="T5" fmla="*/ 2147483646 h 25"/>
              <a:gd name="T6" fmla="*/ 2147483646 w 60"/>
              <a:gd name="T7" fmla="*/ 2147483646 h 25"/>
              <a:gd name="T8" fmla="*/ 2147483646 w 60"/>
              <a:gd name="T9" fmla="*/ 2147483646 h 25"/>
              <a:gd name="T10" fmla="*/ 2147483646 w 60"/>
              <a:gd name="T11" fmla="*/ 2147483646 h 25"/>
              <a:gd name="T12" fmla="*/ 2147483646 w 60"/>
              <a:gd name="T13" fmla="*/ 2147483646 h 25"/>
              <a:gd name="T14" fmla="*/ 2147483646 w 60"/>
              <a:gd name="T15" fmla="*/ 2147483646 h 25"/>
              <a:gd name="T16" fmla="*/ 2147483646 w 60"/>
              <a:gd name="T17" fmla="*/ 2147483646 h 25"/>
              <a:gd name="T18" fmla="*/ 2147483646 w 60"/>
              <a:gd name="T19" fmla="*/ 2147483646 h 25"/>
              <a:gd name="T20" fmla="*/ 2147483646 w 60"/>
              <a:gd name="T21" fmla="*/ 0 h 25"/>
              <a:gd name="T22" fmla="*/ 2147483646 w 60"/>
              <a:gd name="T23" fmla="*/ 2147483646 h 25"/>
              <a:gd name="T24" fmla="*/ 2147483646 w 60"/>
              <a:gd name="T25" fmla="*/ 2147483646 h 25"/>
              <a:gd name="T26" fmla="*/ 2147483646 w 60"/>
              <a:gd name="T27" fmla="*/ 2147483646 h 25"/>
              <a:gd name="T28" fmla="*/ 2147483646 w 60"/>
              <a:gd name="T29" fmla="*/ 2147483646 h 25"/>
              <a:gd name="T30" fmla="*/ 2147483646 w 60"/>
              <a:gd name="T31" fmla="*/ 2147483646 h 25"/>
              <a:gd name="T32" fmla="*/ 2147483646 w 60"/>
              <a:gd name="T33" fmla="*/ 2147483646 h 25"/>
              <a:gd name="T34" fmla="*/ 2147483646 w 60"/>
              <a:gd name="T35" fmla="*/ 2147483646 h 25"/>
              <a:gd name="T36" fmla="*/ 0 w 60"/>
              <a:gd name="T37" fmla="*/ 2147483646 h 25"/>
              <a:gd name="T38" fmla="*/ 0 w 60"/>
              <a:gd name="T39" fmla="*/ 2147483646 h 25"/>
              <a:gd name="T40" fmla="*/ 2147483646 w 60"/>
              <a:gd name="T41" fmla="*/ 2147483646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5"/>
              <a:gd name="T65" fmla="*/ 60 w 60"/>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5">
                <a:moveTo>
                  <a:pt x="3" y="25"/>
                </a:moveTo>
                <a:lnTo>
                  <a:pt x="3" y="25"/>
                </a:lnTo>
                <a:lnTo>
                  <a:pt x="9" y="23"/>
                </a:lnTo>
                <a:lnTo>
                  <a:pt x="16" y="22"/>
                </a:lnTo>
                <a:lnTo>
                  <a:pt x="23" y="21"/>
                </a:lnTo>
                <a:lnTo>
                  <a:pt x="30" y="19"/>
                </a:lnTo>
                <a:lnTo>
                  <a:pt x="38" y="18"/>
                </a:lnTo>
                <a:lnTo>
                  <a:pt x="45" y="17"/>
                </a:lnTo>
                <a:lnTo>
                  <a:pt x="52" y="14"/>
                </a:lnTo>
                <a:lnTo>
                  <a:pt x="60" y="11"/>
                </a:lnTo>
                <a:lnTo>
                  <a:pt x="55" y="0"/>
                </a:lnTo>
                <a:lnTo>
                  <a:pt x="48" y="3"/>
                </a:lnTo>
                <a:lnTo>
                  <a:pt x="42" y="6"/>
                </a:lnTo>
                <a:lnTo>
                  <a:pt x="35" y="7"/>
                </a:lnTo>
                <a:lnTo>
                  <a:pt x="29" y="9"/>
                </a:lnTo>
                <a:lnTo>
                  <a:pt x="22" y="10"/>
                </a:lnTo>
                <a:lnTo>
                  <a:pt x="14" y="11"/>
                </a:lnTo>
                <a:lnTo>
                  <a:pt x="7" y="13"/>
                </a:lnTo>
                <a:lnTo>
                  <a:pt x="0" y="14"/>
                </a:lnTo>
                <a:lnTo>
                  <a:pt x="3" y="25"/>
                </a:lnTo>
                <a:close/>
              </a:path>
            </a:pathLst>
          </a:custGeom>
          <a:solidFill>
            <a:srgbClr val="EF9C9F"/>
          </a:solidFill>
          <a:ln w="9525">
            <a:solidFill>
              <a:schemeClr val="tx1"/>
            </a:solidFill>
            <a:round/>
            <a:headEnd/>
            <a:tailEnd/>
          </a:ln>
        </p:spPr>
        <p:txBody>
          <a:bodyPr/>
          <a:lstStyle/>
          <a:p>
            <a:endParaRPr lang="ja-JP" altLang="en-US"/>
          </a:p>
        </p:txBody>
      </p:sp>
      <p:sp>
        <p:nvSpPr>
          <p:cNvPr id="96339" name="Freeform 83"/>
          <p:cNvSpPr>
            <a:spLocks/>
          </p:cNvSpPr>
          <p:nvPr/>
        </p:nvSpPr>
        <p:spPr bwMode="auto">
          <a:xfrm>
            <a:off x="7943850" y="3788477"/>
            <a:ext cx="19050" cy="15875"/>
          </a:xfrm>
          <a:custGeom>
            <a:avLst/>
            <a:gdLst>
              <a:gd name="T0" fmla="*/ 0 w 18"/>
              <a:gd name="T1" fmla="*/ 2147483646 h 15"/>
              <a:gd name="T2" fmla="*/ 0 w 18"/>
              <a:gd name="T3" fmla="*/ 2147483646 h 15"/>
              <a:gd name="T4" fmla="*/ 2147483646 w 18"/>
              <a:gd name="T5" fmla="*/ 2147483646 h 15"/>
              <a:gd name="T6" fmla="*/ 2147483646 w 18"/>
              <a:gd name="T7" fmla="*/ 2147483646 h 15"/>
              <a:gd name="T8" fmla="*/ 2147483646 w 18"/>
              <a:gd name="T9" fmla="*/ 2147483646 h 15"/>
              <a:gd name="T10" fmla="*/ 2147483646 w 18"/>
              <a:gd name="T11" fmla="*/ 2147483646 h 15"/>
              <a:gd name="T12" fmla="*/ 2147483646 w 18"/>
              <a:gd name="T13" fmla="*/ 2147483646 h 15"/>
              <a:gd name="T14" fmla="*/ 2147483646 w 18"/>
              <a:gd name="T15" fmla="*/ 2147483646 h 15"/>
              <a:gd name="T16" fmla="*/ 2147483646 w 18"/>
              <a:gd name="T17" fmla="*/ 2147483646 h 15"/>
              <a:gd name="T18" fmla="*/ 2147483646 w 18"/>
              <a:gd name="T19" fmla="*/ 2147483646 h 15"/>
              <a:gd name="T20" fmla="*/ 2147483646 w 18"/>
              <a:gd name="T21" fmla="*/ 2147483646 h 15"/>
              <a:gd name="T22" fmla="*/ 2147483646 w 18"/>
              <a:gd name="T23" fmla="*/ 2147483646 h 15"/>
              <a:gd name="T24" fmla="*/ 2147483646 w 18"/>
              <a:gd name="T25" fmla="*/ 2147483646 h 15"/>
              <a:gd name="T26" fmla="*/ 2147483646 w 18"/>
              <a:gd name="T27" fmla="*/ 2147483646 h 15"/>
              <a:gd name="T28" fmla="*/ 2147483646 w 18"/>
              <a:gd name="T29" fmla="*/ 2147483646 h 15"/>
              <a:gd name="T30" fmla="*/ 2147483646 w 18"/>
              <a:gd name="T31" fmla="*/ 2147483646 h 15"/>
              <a:gd name="T32" fmla="*/ 2147483646 w 18"/>
              <a:gd name="T33" fmla="*/ 2147483646 h 15"/>
              <a:gd name="T34" fmla="*/ 2147483646 w 18"/>
              <a:gd name="T35" fmla="*/ 2147483646 h 15"/>
              <a:gd name="T36" fmla="*/ 2147483646 w 18"/>
              <a:gd name="T37" fmla="*/ 0 h 15"/>
              <a:gd name="T38" fmla="*/ 2147483646 w 18"/>
              <a:gd name="T39" fmla="*/ 0 h 15"/>
              <a:gd name="T40" fmla="*/ 0 w 18"/>
              <a:gd name="T41" fmla="*/ 214748364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5"/>
              <a:gd name="T65" fmla="*/ 18 w 1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5">
                <a:moveTo>
                  <a:pt x="0" y="8"/>
                </a:moveTo>
                <a:lnTo>
                  <a:pt x="0" y="8"/>
                </a:lnTo>
                <a:lnTo>
                  <a:pt x="1" y="9"/>
                </a:lnTo>
                <a:lnTo>
                  <a:pt x="3" y="11"/>
                </a:lnTo>
                <a:lnTo>
                  <a:pt x="4" y="12"/>
                </a:lnTo>
                <a:lnTo>
                  <a:pt x="5" y="13"/>
                </a:lnTo>
                <a:lnTo>
                  <a:pt x="8" y="13"/>
                </a:lnTo>
                <a:lnTo>
                  <a:pt x="11" y="15"/>
                </a:lnTo>
                <a:lnTo>
                  <a:pt x="14" y="15"/>
                </a:lnTo>
                <a:lnTo>
                  <a:pt x="18" y="15"/>
                </a:lnTo>
                <a:lnTo>
                  <a:pt x="15" y="4"/>
                </a:lnTo>
                <a:lnTo>
                  <a:pt x="14" y="4"/>
                </a:lnTo>
                <a:lnTo>
                  <a:pt x="12" y="4"/>
                </a:lnTo>
                <a:lnTo>
                  <a:pt x="11" y="3"/>
                </a:lnTo>
                <a:lnTo>
                  <a:pt x="9" y="1"/>
                </a:lnTo>
                <a:lnTo>
                  <a:pt x="8" y="1"/>
                </a:lnTo>
                <a:lnTo>
                  <a:pt x="7" y="0"/>
                </a:lnTo>
                <a:lnTo>
                  <a:pt x="0" y="8"/>
                </a:lnTo>
                <a:close/>
              </a:path>
            </a:pathLst>
          </a:custGeom>
          <a:solidFill>
            <a:srgbClr val="EF9C9F"/>
          </a:solidFill>
          <a:ln w="9525">
            <a:solidFill>
              <a:schemeClr val="tx1"/>
            </a:solidFill>
            <a:round/>
            <a:headEnd/>
            <a:tailEnd/>
          </a:ln>
        </p:spPr>
        <p:txBody>
          <a:bodyPr/>
          <a:lstStyle/>
          <a:p>
            <a:endParaRPr lang="ja-JP" altLang="en-US"/>
          </a:p>
        </p:txBody>
      </p:sp>
      <p:sp>
        <p:nvSpPr>
          <p:cNvPr id="96340" name="Freeform 84"/>
          <p:cNvSpPr>
            <a:spLocks/>
          </p:cNvSpPr>
          <p:nvPr/>
        </p:nvSpPr>
        <p:spPr bwMode="auto">
          <a:xfrm>
            <a:off x="7929562" y="3782127"/>
            <a:ext cx="20638" cy="15875"/>
          </a:xfrm>
          <a:custGeom>
            <a:avLst/>
            <a:gdLst>
              <a:gd name="T0" fmla="*/ 0 w 21"/>
              <a:gd name="T1" fmla="*/ 2147483646 h 15"/>
              <a:gd name="T2" fmla="*/ 0 w 21"/>
              <a:gd name="T3" fmla="*/ 2147483646 h 15"/>
              <a:gd name="T4" fmla="*/ 2147483646 w 21"/>
              <a:gd name="T5" fmla="*/ 2147483646 h 15"/>
              <a:gd name="T6" fmla="*/ 2147483646 w 21"/>
              <a:gd name="T7" fmla="*/ 2147483646 h 15"/>
              <a:gd name="T8" fmla="*/ 2147483646 w 21"/>
              <a:gd name="T9" fmla="*/ 2147483646 h 15"/>
              <a:gd name="T10" fmla="*/ 2147483646 w 21"/>
              <a:gd name="T11" fmla="*/ 2147483646 h 15"/>
              <a:gd name="T12" fmla="*/ 2147483646 w 21"/>
              <a:gd name="T13" fmla="*/ 2147483646 h 15"/>
              <a:gd name="T14" fmla="*/ 2147483646 w 21"/>
              <a:gd name="T15" fmla="*/ 2147483646 h 15"/>
              <a:gd name="T16" fmla="*/ 2147483646 w 21"/>
              <a:gd name="T17" fmla="*/ 2147483646 h 15"/>
              <a:gd name="T18" fmla="*/ 2147483646 w 21"/>
              <a:gd name="T19" fmla="*/ 2147483646 h 15"/>
              <a:gd name="T20" fmla="*/ 2147483646 w 21"/>
              <a:gd name="T21" fmla="*/ 2147483646 h 15"/>
              <a:gd name="T22" fmla="*/ 2147483646 w 21"/>
              <a:gd name="T23" fmla="*/ 2147483646 h 15"/>
              <a:gd name="T24" fmla="*/ 2147483646 w 21"/>
              <a:gd name="T25" fmla="*/ 2147483646 h 15"/>
              <a:gd name="T26" fmla="*/ 2147483646 w 21"/>
              <a:gd name="T27" fmla="*/ 2147483646 h 15"/>
              <a:gd name="T28" fmla="*/ 2147483646 w 21"/>
              <a:gd name="T29" fmla="*/ 2147483646 h 15"/>
              <a:gd name="T30" fmla="*/ 2147483646 w 21"/>
              <a:gd name="T31" fmla="*/ 2147483646 h 15"/>
              <a:gd name="T32" fmla="*/ 2147483646 w 21"/>
              <a:gd name="T33" fmla="*/ 0 h 15"/>
              <a:gd name="T34" fmla="*/ 2147483646 w 21"/>
              <a:gd name="T35" fmla="*/ 0 h 15"/>
              <a:gd name="T36" fmla="*/ 2147483646 w 21"/>
              <a:gd name="T37" fmla="*/ 0 h 15"/>
              <a:gd name="T38" fmla="*/ 2147483646 w 21"/>
              <a:gd name="T39" fmla="*/ 0 h 15"/>
              <a:gd name="T40" fmla="*/ 0 w 21"/>
              <a:gd name="T41" fmla="*/ 214748364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5"/>
              <a:gd name="T65" fmla="*/ 21 w 2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5">
                <a:moveTo>
                  <a:pt x="0" y="3"/>
                </a:moveTo>
                <a:lnTo>
                  <a:pt x="0" y="3"/>
                </a:lnTo>
                <a:lnTo>
                  <a:pt x="2" y="6"/>
                </a:lnTo>
                <a:lnTo>
                  <a:pt x="3" y="8"/>
                </a:lnTo>
                <a:lnTo>
                  <a:pt x="6" y="10"/>
                </a:lnTo>
                <a:lnTo>
                  <a:pt x="7" y="11"/>
                </a:lnTo>
                <a:lnTo>
                  <a:pt x="10" y="12"/>
                </a:lnTo>
                <a:lnTo>
                  <a:pt x="11" y="14"/>
                </a:lnTo>
                <a:lnTo>
                  <a:pt x="13" y="15"/>
                </a:lnTo>
                <a:lnTo>
                  <a:pt x="14" y="15"/>
                </a:lnTo>
                <a:lnTo>
                  <a:pt x="21" y="7"/>
                </a:lnTo>
                <a:lnTo>
                  <a:pt x="19" y="6"/>
                </a:lnTo>
                <a:lnTo>
                  <a:pt x="17" y="4"/>
                </a:lnTo>
                <a:lnTo>
                  <a:pt x="15" y="3"/>
                </a:lnTo>
                <a:lnTo>
                  <a:pt x="14" y="1"/>
                </a:lnTo>
                <a:lnTo>
                  <a:pt x="13" y="1"/>
                </a:lnTo>
                <a:lnTo>
                  <a:pt x="11" y="0"/>
                </a:lnTo>
                <a:lnTo>
                  <a:pt x="0" y="3"/>
                </a:lnTo>
                <a:close/>
              </a:path>
            </a:pathLst>
          </a:custGeom>
          <a:solidFill>
            <a:srgbClr val="EF9C9F"/>
          </a:solidFill>
          <a:ln w="9525">
            <a:solidFill>
              <a:schemeClr val="tx1"/>
            </a:solidFill>
            <a:round/>
            <a:headEnd/>
            <a:tailEnd/>
          </a:ln>
        </p:spPr>
        <p:txBody>
          <a:bodyPr/>
          <a:lstStyle/>
          <a:p>
            <a:endParaRPr lang="ja-JP" altLang="en-US"/>
          </a:p>
        </p:txBody>
      </p:sp>
      <p:sp>
        <p:nvSpPr>
          <p:cNvPr id="96341" name="Freeform 85"/>
          <p:cNvSpPr>
            <a:spLocks/>
          </p:cNvSpPr>
          <p:nvPr/>
        </p:nvSpPr>
        <p:spPr bwMode="auto">
          <a:xfrm>
            <a:off x="7923213" y="3759901"/>
            <a:ext cx="17463" cy="25400"/>
          </a:xfrm>
          <a:custGeom>
            <a:avLst/>
            <a:gdLst>
              <a:gd name="T0" fmla="*/ 0 w 16"/>
              <a:gd name="T1" fmla="*/ 2147483646 h 23"/>
              <a:gd name="T2" fmla="*/ 0 w 16"/>
              <a:gd name="T3" fmla="*/ 2147483646 h 23"/>
              <a:gd name="T4" fmla="*/ 0 w 16"/>
              <a:gd name="T5" fmla="*/ 2147483646 h 23"/>
              <a:gd name="T6" fmla="*/ 2147483646 w 16"/>
              <a:gd name="T7" fmla="*/ 2147483646 h 23"/>
              <a:gd name="T8" fmla="*/ 2147483646 w 16"/>
              <a:gd name="T9" fmla="*/ 2147483646 h 23"/>
              <a:gd name="T10" fmla="*/ 2147483646 w 16"/>
              <a:gd name="T11" fmla="*/ 2147483646 h 23"/>
              <a:gd name="T12" fmla="*/ 2147483646 w 16"/>
              <a:gd name="T13" fmla="*/ 2147483646 h 23"/>
              <a:gd name="T14" fmla="*/ 2147483646 w 16"/>
              <a:gd name="T15" fmla="*/ 2147483646 h 23"/>
              <a:gd name="T16" fmla="*/ 2147483646 w 16"/>
              <a:gd name="T17" fmla="*/ 2147483646 h 23"/>
              <a:gd name="T18" fmla="*/ 2147483646 w 16"/>
              <a:gd name="T19" fmla="*/ 2147483646 h 23"/>
              <a:gd name="T20" fmla="*/ 2147483646 w 16"/>
              <a:gd name="T21" fmla="*/ 2147483646 h 23"/>
              <a:gd name="T22" fmla="*/ 2147483646 w 16"/>
              <a:gd name="T23" fmla="*/ 2147483646 h 23"/>
              <a:gd name="T24" fmla="*/ 2147483646 w 16"/>
              <a:gd name="T25" fmla="*/ 2147483646 h 23"/>
              <a:gd name="T26" fmla="*/ 2147483646 w 16"/>
              <a:gd name="T27" fmla="*/ 2147483646 h 23"/>
              <a:gd name="T28" fmla="*/ 2147483646 w 16"/>
              <a:gd name="T29" fmla="*/ 2147483646 h 23"/>
              <a:gd name="T30" fmla="*/ 2147483646 w 16"/>
              <a:gd name="T31" fmla="*/ 2147483646 h 23"/>
              <a:gd name="T32" fmla="*/ 2147483646 w 16"/>
              <a:gd name="T33" fmla="*/ 2147483646 h 23"/>
              <a:gd name="T34" fmla="*/ 2147483646 w 16"/>
              <a:gd name="T35" fmla="*/ 2147483646 h 23"/>
              <a:gd name="T36" fmla="*/ 2147483646 w 16"/>
              <a:gd name="T37" fmla="*/ 0 h 23"/>
              <a:gd name="T38" fmla="*/ 2147483646 w 16"/>
              <a:gd name="T39" fmla="*/ 0 h 23"/>
              <a:gd name="T40" fmla="*/ 0 w 16"/>
              <a:gd name="T41" fmla="*/ 214748364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3"/>
              <a:gd name="T65" fmla="*/ 16 w 1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3">
                <a:moveTo>
                  <a:pt x="0" y="3"/>
                </a:moveTo>
                <a:lnTo>
                  <a:pt x="0" y="3"/>
                </a:lnTo>
                <a:lnTo>
                  <a:pt x="0" y="5"/>
                </a:lnTo>
                <a:lnTo>
                  <a:pt x="1" y="8"/>
                </a:lnTo>
                <a:lnTo>
                  <a:pt x="1" y="11"/>
                </a:lnTo>
                <a:lnTo>
                  <a:pt x="2" y="13"/>
                </a:lnTo>
                <a:lnTo>
                  <a:pt x="2" y="15"/>
                </a:lnTo>
                <a:lnTo>
                  <a:pt x="4" y="17"/>
                </a:lnTo>
                <a:lnTo>
                  <a:pt x="4" y="20"/>
                </a:lnTo>
                <a:lnTo>
                  <a:pt x="5" y="23"/>
                </a:lnTo>
                <a:lnTo>
                  <a:pt x="16" y="20"/>
                </a:lnTo>
                <a:lnTo>
                  <a:pt x="15" y="17"/>
                </a:lnTo>
                <a:lnTo>
                  <a:pt x="15" y="15"/>
                </a:lnTo>
                <a:lnTo>
                  <a:pt x="13" y="12"/>
                </a:lnTo>
                <a:lnTo>
                  <a:pt x="13" y="9"/>
                </a:lnTo>
                <a:lnTo>
                  <a:pt x="12" y="8"/>
                </a:lnTo>
                <a:lnTo>
                  <a:pt x="12" y="5"/>
                </a:lnTo>
                <a:lnTo>
                  <a:pt x="11" y="3"/>
                </a:lnTo>
                <a:lnTo>
                  <a:pt x="11" y="0"/>
                </a:lnTo>
                <a:lnTo>
                  <a:pt x="0" y="3"/>
                </a:lnTo>
                <a:close/>
              </a:path>
            </a:pathLst>
          </a:custGeom>
          <a:solidFill>
            <a:srgbClr val="EF9C9F"/>
          </a:solidFill>
          <a:ln w="9525">
            <a:solidFill>
              <a:schemeClr val="tx1"/>
            </a:solidFill>
            <a:round/>
            <a:headEnd/>
            <a:tailEnd/>
          </a:ln>
        </p:spPr>
        <p:txBody>
          <a:bodyPr/>
          <a:lstStyle/>
          <a:p>
            <a:endParaRPr lang="ja-JP" altLang="en-US"/>
          </a:p>
        </p:txBody>
      </p:sp>
      <p:sp>
        <p:nvSpPr>
          <p:cNvPr id="96342" name="Freeform 86"/>
          <p:cNvSpPr>
            <a:spLocks/>
          </p:cNvSpPr>
          <p:nvPr/>
        </p:nvSpPr>
        <p:spPr bwMode="auto">
          <a:xfrm>
            <a:off x="7916862" y="3686876"/>
            <a:ext cx="26988" cy="76200"/>
          </a:xfrm>
          <a:custGeom>
            <a:avLst/>
            <a:gdLst>
              <a:gd name="T0" fmla="*/ 2147483646 w 25"/>
              <a:gd name="T1" fmla="*/ 0 h 73"/>
              <a:gd name="T2" fmla="*/ 2147483646 w 25"/>
              <a:gd name="T3" fmla="*/ 0 h 73"/>
              <a:gd name="T4" fmla="*/ 2147483646 w 25"/>
              <a:gd name="T5" fmla="*/ 2147483646 h 73"/>
              <a:gd name="T6" fmla="*/ 2147483646 w 25"/>
              <a:gd name="T7" fmla="*/ 2147483646 h 73"/>
              <a:gd name="T8" fmla="*/ 2147483646 w 25"/>
              <a:gd name="T9" fmla="*/ 2147483646 h 73"/>
              <a:gd name="T10" fmla="*/ 0 w 25"/>
              <a:gd name="T11" fmla="*/ 2147483646 h 73"/>
              <a:gd name="T12" fmla="*/ 0 w 25"/>
              <a:gd name="T13" fmla="*/ 2147483646 h 73"/>
              <a:gd name="T14" fmla="*/ 2147483646 w 25"/>
              <a:gd name="T15" fmla="*/ 2147483646 h 73"/>
              <a:gd name="T16" fmla="*/ 2147483646 w 25"/>
              <a:gd name="T17" fmla="*/ 2147483646 h 73"/>
              <a:gd name="T18" fmla="*/ 2147483646 w 25"/>
              <a:gd name="T19" fmla="*/ 2147483646 h 73"/>
              <a:gd name="T20" fmla="*/ 2147483646 w 25"/>
              <a:gd name="T21" fmla="*/ 2147483646 h 73"/>
              <a:gd name="T22" fmla="*/ 2147483646 w 25"/>
              <a:gd name="T23" fmla="*/ 2147483646 h 73"/>
              <a:gd name="T24" fmla="*/ 2147483646 w 25"/>
              <a:gd name="T25" fmla="*/ 2147483646 h 73"/>
              <a:gd name="T26" fmla="*/ 2147483646 w 25"/>
              <a:gd name="T27" fmla="*/ 2147483646 h 73"/>
              <a:gd name="T28" fmla="*/ 2147483646 w 25"/>
              <a:gd name="T29" fmla="*/ 2147483646 h 73"/>
              <a:gd name="T30" fmla="*/ 2147483646 w 25"/>
              <a:gd name="T31" fmla="*/ 2147483646 h 73"/>
              <a:gd name="T32" fmla="*/ 2147483646 w 25"/>
              <a:gd name="T33" fmla="*/ 2147483646 h 73"/>
              <a:gd name="T34" fmla="*/ 2147483646 w 25"/>
              <a:gd name="T35" fmla="*/ 2147483646 h 73"/>
              <a:gd name="T36" fmla="*/ 2147483646 w 25"/>
              <a:gd name="T37" fmla="*/ 2147483646 h 73"/>
              <a:gd name="T38" fmla="*/ 2147483646 w 25"/>
              <a:gd name="T39" fmla="*/ 2147483646 h 73"/>
              <a:gd name="T40" fmla="*/ 2147483646 w 25"/>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3"/>
              <a:gd name="T65" fmla="*/ 25 w 25"/>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3">
                <a:moveTo>
                  <a:pt x="14" y="0"/>
                </a:moveTo>
                <a:lnTo>
                  <a:pt x="14" y="0"/>
                </a:lnTo>
                <a:lnTo>
                  <a:pt x="8" y="14"/>
                </a:lnTo>
                <a:lnTo>
                  <a:pt x="4" y="25"/>
                </a:lnTo>
                <a:lnTo>
                  <a:pt x="2" y="33"/>
                </a:lnTo>
                <a:lnTo>
                  <a:pt x="0" y="41"/>
                </a:lnTo>
                <a:lnTo>
                  <a:pt x="0" y="48"/>
                </a:lnTo>
                <a:lnTo>
                  <a:pt x="2" y="55"/>
                </a:lnTo>
                <a:lnTo>
                  <a:pt x="3" y="63"/>
                </a:lnTo>
                <a:lnTo>
                  <a:pt x="6" y="73"/>
                </a:lnTo>
                <a:lnTo>
                  <a:pt x="17" y="70"/>
                </a:lnTo>
                <a:lnTo>
                  <a:pt x="14" y="60"/>
                </a:lnTo>
                <a:lnTo>
                  <a:pt x="13" y="54"/>
                </a:lnTo>
                <a:lnTo>
                  <a:pt x="11" y="48"/>
                </a:lnTo>
                <a:lnTo>
                  <a:pt x="11" y="43"/>
                </a:lnTo>
                <a:lnTo>
                  <a:pt x="13" y="37"/>
                </a:lnTo>
                <a:lnTo>
                  <a:pt x="15" y="28"/>
                </a:lnTo>
                <a:lnTo>
                  <a:pt x="19" y="17"/>
                </a:lnTo>
                <a:lnTo>
                  <a:pt x="25" y="4"/>
                </a:lnTo>
                <a:lnTo>
                  <a:pt x="14" y="0"/>
                </a:lnTo>
                <a:close/>
              </a:path>
            </a:pathLst>
          </a:custGeom>
          <a:solidFill>
            <a:srgbClr val="EF9C9F"/>
          </a:solidFill>
          <a:ln w="9525">
            <a:solidFill>
              <a:schemeClr val="tx1"/>
            </a:solidFill>
            <a:round/>
            <a:headEnd/>
            <a:tailEnd/>
          </a:ln>
        </p:spPr>
        <p:txBody>
          <a:bodyPr/>
          <a:lstStyle/>
          <a:p>
            <a:endParaRPr lang="ja-JP" altLang="en-US"/>
          </a:p>
        </p:txBody>
      </p:sp>
      <p:sp>
        <p:nvSpPr>
          <p:cNvPr id="96343" name="Freeform 87"/>
          <p:cNvSpPr>
            <a:spLocks/>
          </p:cNvSpPr>
          <p:nvPr/>
        </p:nvSpPr>
        <p:spPr bwMode="auto">
          <a:xfrm>
            <a:off x="7932738" y="3545588"/>
            <a:ext cx="74613" cy="146050"/>
          </a:xfrm>
          <a:custGeom>
            <a:avLst/>
            <a:gdLst>
              <a:gd name="T0" fmla="*/ 2147483646 w 71"/>
              <a:gd name="T1" fmla="*/ 0 h 138"/>
              <a:gd name="T2" fmla="*/ 2147483646 w 71"/>
              <a:gd name="T3" fmla="*/ 0 h 138"/>
              <a:gd name="T4" fmla="*/ 2147483646 w 71"/>
              <a:gd name="T5" fmla="*/ 2147483646 h 138"/>
              <a:gd name="T6" fmla="*/ 2147483646 w 71"/>
              <a:gd name="T7" fmla="*/ 2147483646 h 138"/>
              <a:gd name="T8" fmla="*/ 2147483646 w 71"/>
              <a:gd name="T9" fmla="*/ 2147483646 h 138"/>
              <a:gd name="T10" fmla="*/ 2147483646 w 71"/>
              <a:gd name="T11" fmla="*/ 2147483646 h 138"/>
              <a:gd name="T12" fmla="*/ 2147483646 w 71"/>
              <a:gd name="T13" fmla="*/ 2147483646 h 138"/>
              <a:gd name="T14" fmla="*/ 2147483646 w 71"/>
              <a:gd name="T15" fmla="*/ 2147483646 h 138"/>
              <a:gd name="T16" fmla="*/ 2147483646 w 71"/>
              <a:gd name="T17" fmla="*/ 2147483646 h 138"/>
              <a:gd name="T18" fmla="*/ 0 w 71"/>
              <a:gd name="T19" fmla="*/ 2147483646 h 138"/>
              <a:gd name="T20" fmla="*/ 2147483646 w 71"/>
              <a:gd name="T21" fmla="*/ 2147483646 h 138"/>
              <a:gd name="T22" fmla="*/ 2147483646 w 71"/>
              <a:gd name="T23" fmla="*/ 2147483646 h 138"/>
              <a:gd name="T24" fmla="*/ 2147483646 w 71"/>
              <a:gd name="T25" fmla="*/ 2147483646 h 138"/>
              <a:gd name="T26" fmla="*/ 2147483646 w 71"/>
              <a:gd name="T27" fmla="*/ 2147483646 h 138"/>
              <a:gd name="T28" fmla="*/ 2147483646 w 71"/>
              <a:gd name="T29" fmla="*/ 2147483646 h 138"/>
              <a:gd name="T30" fmla="*/ 2147483646 w 71"/>
              <a:gd name="T31" fmla="*/ 2147483646 h 138"/>
              <a:gd name="T32" fmla="*/ 2147483646 w 71"/>
              <a:gd name="T33" fmla="*/ 2147483646 h 138"/>
              <a:gd name="T34" fmla="*/ 2147483646 w 71"/>
              <a:gd name="T35" fmla="*/ 2147483646 h 138"/>
              <a:gd name="T36" fmla="*/ 2147483646 w 71"/>
              <a:gd name="T37" fmla="*/ 2147483646 h 138"/>
              <a:gd name="T38" fmla="*/ 2147483646 w 71"/>
              <a:gd name="T39" fmla="*/ 2147483646 h 138"/>
              <a:gd name="T40" fmla="*/ 2147483646 w 71"/>
              <a:gd name="T41" fmla="*/ 0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38"/>
              <a:gd name="T65" fmla="*/ 71 w 71"/>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38">
                <a:moveTo>
                  <a:pt x="61" y="0"/>
                </a:moveTo>
                <a:lnTo>
                  <a:pt x="61" y="0"/>
                </a:lnTo>
                <a:lnTo>
                  <a:pt x="48" y="20"/>
                </a:lnTo>
                <a:lnTo>
                  <a:pt x="38" y="32"/>
                </a:lnTo>
                <a:lnTo>
                  <a:pt x="31" y="42"/>
                </a:lnTo>
                <a:lnTo>
                  <a:pt x="27" y="50"/>
                </a:lnTo>
                <a:lnTo>
                  <a:pt x="23" y="61"/>
                </a:lnTo>
                <a:lnTo>
                  <a:pt x="18" y="76"/>
                </a:lnTo>
                <a:lnTo>
                  <a:pt x="11" y="98"/>
                </a:lnTo>
                <a:lnTo>
                  <a:pt x="0" y="134"/>
                </a:lnTo>
                <a:lnTo>
                  <a:pt x="11" y="138"/>
                </a:lnTo>
                <a:lnTo>
                  <a:pt x="22" y="103"/>
                </a:lnTo>
                <a:lnTo>
                  <a:pt x="29" y="80"/>
                </a:lnTo>
                <a:lnTo>
                  <a:pt x="34" y="65"/>
                </a:lnTo>
                <a:lnTo>
                  <a:pt x="37" y="55"/>
                </a:lnTo>
                <a:lnTo>
                  <a:pt x="41" y="47"/>
                </a:lnTo>
                <a:lnTo>
                  <a:pt x="46" y="39"/>
                </a:lnTo>
                <a:lnTo>
                  <a:pt x="56" y="26"/>
                </a:lnTo>
                <a:lnTo>
                  <a:pt x="71" y="5"/>
                </a:lnTo>
                <a:lnTo>
                  <a:pt x="61" y="0"/>
                </a:lnTo>
                <a:close/>
              </a:path>
            </a:pathLst>
          </a:custGeom>
          <a:solidFill>
            <a:srgbClr val="EF9C9F"/>
          </a:solidFill>
          <a:ln w="9525">
            <a:solidFill>
              <a:schemeClr val="tx1"/>
            </a:solidFill>
            <a:round/>
            <a:headEnd/>
            <a:tailEnd/>
          </a:ln>
        </p:spPr>
        <p:txBody>
          <a:bodyPr/>
          <a:lstStyle/>
          <a:p>
            <a:endParaRPr lang="ja-JP" altLang="en-US"/>
          </a:p>
        </p:txBody>
      </p:sp>
      <p:sp>
        <p:nvSpPr>
          <p:cNvPr id="96344" name="Freeform 88"/>
          <p:cNvSpPr>
            <a:spLocks/>
          </p:cNvSpPr>
          <p:nvPr/>
        </p:nvSpPr>
        <p:spPr bwMode="auto">
          <a:xfrm>
            <a:off x="7996238" y="3490026"/>
            <a:ext cx="106363" cy="61912"/>
          </a:xfrm>
          <a:custGeom>
            <a:avLst/>
            <a:gdLst>
              <a:gd name="T0" fmla="*/ 2147483646 w 102"/>
              <a:gd name="T1" fmla="*/ 0 h 59"/>
              <a:gd name="T2" fmla="*/ 2147483646 w 102"/>
              <a:gd name="T3" fmla="*/ 0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0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59"/>
              <a:gd name="T77" fmla="*/ 102 w 102"/>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59">
                <a:moveTo>
                  <a:pt x="99" y="0"/>
                </a:moveTo>
                <a:lnTo>
                  <a:pt x="99" y="0"/>
                </a:lnTo>
                <a:lnTo>
                  <a:pt x="78" y="5"/>
                </a:lnTo>
                <a:lnTo>
                  <a:pt x="63" y="7"/>
                </a:lnTo>
                <a:lnTo>
                  <a:pt x="52" y="7"/>
                </a:lnTo>
                <a:lnTo>
                  <a:pt x="43" y="8"/>
                </a:lnTo>
                <a:lnTo>
                  <a:pt x="39" y="11"/>
                </a:lnTo>
                <a:lnTo>
                  <a:pt x="35" y="13"/>
                </a:lnTo>
                <a:lnTo>
                  <a:pt x="29" y="16"/>
                </a:lnTo>
                <a:lnTo>
                  <a:pt x="25" y="21"/>
                </a:lnTo>
                <a:lnTo>
                  <a:pt x="14" y="34"/>
                </a:lnTo>
                <a:lnTo>
                  <a:pt x="0" y="54"/>
                </a:lnTo>
                <a:lnTo>
                  <a:pt x="10" y="59"/>
                </a:lnTo>
                <a:lnTo>
                  <a:pt x="24" y="40"/>
                </a:lnTo>
                <a:lnTo>
                  <a:pt x="33" y="28"/>
                </a:lnTo>
                <a:lnTo>
                  <a:pt x="37" y="24"/>
                </a:lnTo>
                <a:lnTo>
                  <a:pt x="40" y="21"/>
                </a:lnTo>
                <a:lnTo>
                  <a:pt x="43" y="20"/>
                </a:lnTo>
                <a:lnTo>
                  <a:pt x="46" y="20"/>
                </a:lnTo>
                <a:lnTo>
                  <a:pt x="54" y="19"/>
                </a:lnTo>
                <a:lnTo>
                  <a:pt x="65" y="17"/>
                </a:lnTo>
                <a:lnTo>
                  <a:pt x="80" y="16"/>
                </a:lnTo>
                <a:lnTo>
                  <a:pt x="102" y="12"/>
                </a:lnTo>
                <a:lnTo>
                  <a:pt x="99" y="0"/>
                </a:lnTo>
                <a:close/>
              </a:path>
            </a:pathLst>
          </a:custGeom>
          <a:solidFill>
            <a:srgbClr val="EF9C9F"/>
          </a:solidFill>
          <a:ln w="9525">
            <a:solidFill>
              <a:schemeClr val="tx1"/>
            </a:solidFill>
            <a:round/>
            <a:headEnd/>
            <a:tailEnd/>
          </a:ln>
        </p:spPr>
        <p:txBody>
          <a:bodyPr/>
          <a:lstStyle/>
          <a:p>
            <a:endParaRPr lang="ja-JP" altLang="en-US"/>
          </a:p>
        </p:txBody>
      </p:sp>
      <p:sp>
        <p:nvSpPr>
          <p:cNvPr id="96345" name="Freeform 89"/>
          <p:cNvSpPr>
            <a:spLocks/>
          </p:cNvSpPr>
          <p:nvPr/>
        </p:nvSpPr>
        <p:spPr bwMode="auto">
          <a:xfrm>
            <a:off x="8855075" y="4117089"/>
            <a:ext cx="49212" cy="61913"/>
          </a:xfrm>
          <a:custGeom>
            <a:avLst/>
            <a:gdLst>
              <a:gd name="T0" fmla="*/ 2147483646 w 47"/>
              <a:gd name="T1" fmla="*/ 2147483646 h 58"/>
              <a:gd name="T2" fmla="*/ 2147483646 w 47"/>
              <a:gd name="T3" fmla="*/ 2147483646 h 58"/>
              <a:gd name="T4" fmla="*/ 2147483646 w 47"/>
              <a:gd name="T5" fmla="*/ 2147483646 h 58"/>
              <a:gd name="T6" fmla="*/ 2147483646 w 47"/>
              <a:gd name="T7" fmla="*/ 2147483646 h 58"/>
              <a:gd name="T8" fmla="*/ 2147483646 w 47"/>
              <a:gd name="T9" fmla="*/ 2147483646 h 58"/>
              <a:gd name="T10" fmla="*/ 2147483646 w 47"/>
              <a:gd name="T11" fmla="*/ 2147483646 h 58"/>
              <a:gd name="T12" fmla="*/ 2147483646 w 47"/>
              <a:gd name="T13" fmla="*/ 2147483646 h 58"/>
              <a:gd name="T14" fmla="*/ 2147483646 w 47"/>
              <a:gd name="T15" fmla="*/ 2147483646 h 58"/>
              <a:gd name="T16" fmla="*/ 2147483646 w 47"/>
              <a:gd name="T17" fmla="*/ 2147483646 h 58"/>
              <a:gd name="T18" fmla="*/ 2147483646 w 47"/>
              <a:gd name="T19" fmla="*/ 0 h 58"/>
              <a:gd name="T20" fmla="*/ 2147483646 w 47"/>
              <a:gd name="T21" fmla="*/ 2147483646 h 58"/>
              <a:gd name="T22" fmla="*/ 2147483646 w 47"/>
              <a:gd name="T23" fmla="*/ 2147483646 h 58"/>
              <a:gd name="T24" fmla="*/ 2147483646 w 47"/>
              <a:gd name="T25" fmla="*/ 2147483646 h 58"/>
              <a:gd name="T26" fmla="*/ 2147483646 w 47"/>
              <a:gd name="T27" fmla="*/ 2147483646 h 58"/>
              <a:gd name="T28" fmla="*/ 2147483646 w 47"/>
              <a:gd name="T29" fmla="*/ 2147483646 h 58"/>
              <a:gd name="T30" fmla="*/ 2147483646 w 47"/>
              <a:gd name="T31" fmla="*/ 2147483646 h 58"/>
              <a:gd name="T32" fmla="*/ 2147483646 w 47"/>
              <a:gd name="T33" fmla="*/ 2147483646 h 58"/>
              <a:gd name="T34" fmla="*/ 2147483646 w 47"/>
              <a:gd name="T35" fmla="*/ 2147483646 h 58"/>
              <a:gd name="T36" fmla="*/ 0 w 47"/>
              <a:gd name="T37" fmla="*/ 2147483646 h 58"/>
              <a:gd name="T38" fmla="*/ 0 w 47"/>
              <a:gd name="T39" fmla="*/ 2147483646 h 58"/>
              <a:gd name="T40" fmla="*/ 2147483646 w 47"/>
              <a:gd name="T41" fmla="*/ 214748364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58"/>
              <a:gd name="T65" fmla="*/ 47 w 4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58">
                <a:moveTo>
                  <a:pt x="6" y="58"/>
                </a:moveTo>
                <a:lnTo>
                  <a:pt x="6" y="58"/>
                </a:lnTo>
                <a:lnTo>
                  <a:pt x="11" y="56"/>
                </a:lnTo>
                <a:lnTo>
                  <a:pt x="18" y="52"/>
                </a:lnTo>
                <a:lnTo>
                  <a:pt x="26" y="48"/>
                </a:lnTo>
                <a:lnTo>
                  <a:pt x="33" y="42"/>
                </a:lnTo>
                <a:lnTo>
                  <a:pt x="39" y="34"/>
                </a:lnTo>
                <a:lnTo>
                  <a:pt x="44" y="25"/>
                </a:lnTo>
                <a:lnTo>
                  <a:pt x="47" y="14"/>
                </a:lnTo>
                <a:lnTo>
                  <a:pt x="47" y="0"/>
                </a:lnTo>
                <a:lnTo>
                  <a:pt x="36" y="2"/>
                </a:lnTo>
                <a:lnTo>
                  <a:pt x="36" y="12"/>
                </a:lnTo>
                <a:lnTo>
                  <a:pt x="33" y="22"/>
                </a:lnTo>
                <a:lnTo>
                  <a:pt x="29" y="29"/>
                </a:lnTo>
                <a:lnTo>
                  <a:pt x="25" y="34"/>
                </a:lnTo>
                <a:lnTo>
                  <a:pt x="20" y="38"/>
                </a:lnTo>
                <a:lnTo>
                  <a:pt x="13" y="42"/>
                </a:lnTo>
                <a:lnTo>
                  <a:pt x="7" y="45"/>
                </a:lnTo>
                <a:lnTo>
                  <a:pt x="0" y="49"/>
                </a:lnTo>
                <a:lnTo>
                  <a:pt x="6" y="58"/>
                </a:lnTo>
                <a:close/>
              </a:path>
            </a:pathLst>
          </a:custGeom>
          <a:solidFill>
            <a:srgbClr val="EF9C9F"/>
          </a:solidFill>
          <a:ln w="9525">
            <a:solidFill>
              <a:schemeClr val="tx1"/>
            </a:solidFill>
            <a:round/>
            <a:headEnd/>
            <a:tailEnd/>
          </a:ln>
        </p:spPr>
        <p:txBody>
          <a:bodyPr/>
          <a:lstStyle/>
          <a:p>
            <a:endParaRPr lang="ja-JP" altLang="en-US"/>
          </a:p>
        </p:txBody>
      </p:sp>
      <p:sp>
        <p:nvSpPr>
          <p:cNvPr id="96346" name="Freeform 90"/>
          <p:cNvSpPr>
            <a:spLocks/>
          </p:cNvSpPr>
          <p:nvPr/>
        </p:nvSpPr>
        <p:spPr bwMode="auto">
          <a:xfrm>
            <a:off x="8669337" y="4169477"/>
            <a:ext cx="192088" cy="52387"/>
          </a:xfrm>
          <a:custGeom>
            <a:avLst/>
            <a:gdLst>
              <a:gd name="T0" fmla="*/ 0 w 183"/>
              <a:gd name="T1" fmla="*/ 2147483646 h 50"/>
              <a:gd name="T2" fmla="*/ 0 w 183"/>
              <a:gd name="T3" fmla="*/ 2147483646 h 50"/>
              <a:gd name="T4" fmla="*/ 2147483646 w 183"/>
              <a:gd name="T5" fmla="*/ 2147483646 h 50"/>
              <a:gd name="T6" fmla="*/ 2147483646 w 183"/>
              <a:gd name="T7" fmla="*/ 2147483646 h 50"/>
              <a:gd name="T8" fmla="*/ 2147483646 w 183"/>
              <a:gd name="T9" fmla="*/ 2147483646 h 50"/>
              <a:gd name="T10" fmla="*/ 2147483646 w 183"/>
              <a:gd name="T11" fmla="*/ 2147483646 h 50"/>
              <a:gd name="T12" fmla="*/ 2147483646 w 183"/>
              <a:gd name="T13" fmla="*/ 2147483646 h 50"/>
              <a:gd name="T14" fmla="*/ 2147483646 w 183"/>
              <a:gd name="T15" fmla="*/ 2147483646 h 50"/>
              <a:gd name="T16" fmla="*/ 2147483646 w 183"/>
              <a:gd name="T17" fmla="*/ 2147483646 h 50"/>
              <a:gd name="T18" fmla="*/ 2147483646 w 183"/>
              <a:gd name="T19" fmla="*/ 2147483646 h 50"/>
              <a:gd name="T20" fmla="*/ 2147483646 w 183"/>
              <a:gd name="T21" fmla="*/ 0 h 50"/>
              <a:gd name="T22" fmla="*/ 2147483646 w 183"/>
              <a:gd name="T23" fmla="*/ 2147483646 h 50"/>
              <a:gd name="T24" fmla="*/ 2147483646 w 183"/>
              <a:gd name="T25" fmla="*/ 2147483646 h 50"/>
              <a:gd name="T26" fmla="*/ 2147483646 w 183"/>
              <a:gd name="T27" fmla="*/ 2147483646 h 50"/>
              <a:gd name="T28" fmla="*/ 2147483646 w 183"/>
              <a:gd name="T29" fmla="*/ 2147483646 h 50"/>
              <a:gd name="T30" fmla="*/ 2147483646 w 183"/>
              <a:gd name="T31" fmla="*/ 2147483646 h 50"/>
              <a:gd name="T32" fmla="*/ 2147483646 w 183"/>
              <a:gd name="T33" fmla="*/ 2147483646 h 50"/>
              <a:gd name="T34" fmla="*/ 2147483646 w 183"/>
              <a:gd name="T35" fmla="*/ 2147483646 h 50"/>
              <a:gd name="T36" fmla="*/ 0 w 183"/>
              <a:gd name="T37" fmla="*/ 2147483646 h 50"/>
              <a:gd name="T38" fmla="*/ 0 w 183"/>
              <a:gd name="T39" fmla="*/ 2147483646 h 50"/>
              <a:gd name="T40" fmla="*/ 0 w 183"/>
              <a:gd name="T41" fmla="*/ 2147483646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
              <a:gd name="T64" fmla="*/ 0 h 50"/>
              <a:gd name="T65" fmla="*/ 183 w 18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 h="50">
                <a:moveTo>
                  <a:pt x="0" y="49"/>
                </a:moveTo>
                <a:lnTo>
                  <a:pt x="0" y="49"/>
                </a:lnTo>
                <a:lnTo>
                  <a:pt x="18" y="50"/>
                </a:lnTo>
                <a:lnTo>
                  <a:pt x="37" y="50"/>
                </a:lnTo>
                <a:lnTo>
                  <a:pt x="56" y="49"/>
                </a:lnTo>
                <a:lnTo>
                  <a:pt x="78" y="46"/>
                </a:lnTo>
                <a:lnTo>
                  <a:pt x="100" y="42"/>
                </a:lnTo>
                <a:lnTo>
                  <a:pt x="125" y="35"/>
                </a:lnTo>
                <a:lnTo>
                  <a:pt x="153" y="24"/>
                </a:lnTo>
                <a:lnTo>
                  <a:pt x="183" y="9"/>
                </a:lnTo>
                <a:lnTo>
                  <a:pt x="177" y="0"/>
                </a:lnTo>
                <a:lnTo>
                  <a:pt x="147" y="13"/>
                </a:lnTo>
                <a:lnTo>
                  <a:pt x="121" y="24"/>
                </a:lnTo>
                <a:lnTo>
                  <a:pt x="97" y="31"/>
                </a:lnTo>
                <a:lnTo>
                  <a:pt x="75" y="35"/>
                </a:lnTo>
                <a:lnTo>
                  <a:pt x="56" y="38"/>
                </a:lnTo>
                <a:lnTo>
                  <a:pt x="37" y="38"/>
                </a:lnTo>
                <a:lnTo>
                  <a:pt x="18" y="38"/>
                </a:lnTo>
                <a:lnTo>
                  <a:pt x="0" y="38"/>
                </a:lnTo>
                <a:lnTo>
                  <a:pt x="0" y="49"/>
                </a:lnTo>
                <a:close/>
              </a:path>
            </a:pathLst>
          </a:custGeom>
          <a:solidFill>
            <a:srgbClr val="EF9C9F"/>
          </a:solidFill>
          <a:ln w="9525">
            <a:solidFill>
              <a:schemeClr val="tx1"/>
            </a:solidFill>
            <a:round/>
            <a:headEnd/>
            <a:tailEnd/>
          </a:ln>
        </p:spPr>
        <p:txBody>
          <a:bodyPr/>
          <a:lstStyle/>
          <a:p>
            <a:endParaRPr lang="ja-JP" altLang="en-US"/>
          </a:p>
        </p:txBody>
      </p:sp>
      <p:sp>
        <p:nvSpPr>
          <p:cNvPr id="96347" name="Freeform 91"/>
          <p:cNvSpPr>
            <a:spLocks/>
          </p:cNvSpPr>
          <p:nvPr/>
        </p:nvSpPr>
        <p:spPr bwMode="auto">
          <a:xfrm>
            <a:off x="8548687" y="4190114"/>
            <a:ext cx="120650" cy="30163"/>
          </a:xfrm>
          <a:custGeom>
            <a:avLst/>
            <a:gdLst>
              <a:gd name="T0" fmla="*/ 0 w 114"/>
              <a:gd name="T1" fmla="*/ 2147483646 h 30"/>
              <a:gd name="T2" fmla="*/ 0 w 114"/>
              <a:gd name="T3" fmla="*/ 2147483646 h 30"/>
              <a:gd name="T4" fmla="*/ 2147483646 w 114"/>
              <a:gd name="T5" fmla="*/ 2147483646 h 30"/>
              <a:gd name="T6" fmla="*/ 2147483646 w 114"/>
              <a:gd name="T7" fmla="*/ 2147483646 h 30"/>
              <a:gd name="T8" fmla="*/ 2147483646 w 114"/>
              <a:gd name="T9" fmla="*/ 2147483646 h 30"/>
              <a:gd name="T10" fmla="*/ 2147483646 w 114"/>
              <a:gd name="T11" fmla="*/ 2147483646 h 30"/>
              <a:gd name="T12" fmla="*/ 2147483646 w 114"/>
              <a:gd name="T13" fmla="*/ 2147483646 h 30"/>
              <a:gd name="T14" fmla="*/ 2147483646 w 114"/>
              <a:gd name="T15" fmla="*/ 2147483646 h 30"/>
              <a:gd name="T16" fmla="*/ 2147483646 w 114"/>
              <a:gd name="T17" fmla="*/ 2147483646 h 30"/>
              <a:gd name="T18" fmla="*/ 2147483646 w 114"/>
              <a:gd name="T19" fmla="*/ 2147483646 h 30"/>
              <a:gd name="T20" fmla="*/ 2147483646 w 114"/>
              <a:gd name="T21" fmla="*/ 2147483646 h 30"/>
              <a:gd name="T22" fmla="*/ 2147483646 w 114"/>
              <a:gd name="T23" fmla="*/ 2147483646 h 30"/>
              <a:gd name="T24" fmla="*/ 2147483646 w 114"/>
              <a:gd name="T25" fmla="*/ 2147483646 h 30"/>
              <a:gd name="T26" fmla="*/ 2147483646 w 114"/>
              <a:gd name="T27" fmla="*/ 2147483646 h 30"/>
              <a:gd name="T28" fmla="*/ 2147483646 w 114"/>
              <a:gd name="T29" fmla="*/ 2147483646 h 30"/>
              <a:gd name="T30" fmla="*/ 2147483646 w 114"/>
              <a:gd name="T31" fmla="*/ 2147483646 h 30"/>
              <a:gd name="T32" fmla="*/ 2147483646 w 114"/>
              <a:gd name="T33" fmla="*/ 2147483646 h 30"/>
              <a:gd name="T34" fmla="*/ 2147483646 w 114"/>
              <a:gd name="T35" fmla="*/ 2147483646 h 30"/>
              <a:gd name="T36" fmla="*/ 2147483646 w 114"/>
              <a:gd name="T37" fmla="*/ 0 h 30"/>
              <a:gd name="T38" fmla="*/ 2147483646 w 114"/>
              <a:gd name="T39" fmla="*/ 0 h 30"/>
              <a:gd name="T40" fmla="*/ 0 w 114"/>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30"/>
              <a:gd name="T65" fmla="*/ 114 w 11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30">
                <a:moveTo>
                  <a:pt x="0" y="9"/>
                </a:moveTo>
                <a:lnTo>
                  <a:pt x="0" y="9"/>
                </a:lnTo>
                <a:lnTo>
                  <a:pt x="10" y="15"/>
                </a:lnTo>
                <a:lnTo>
                  <a:pt x="25" y="19"/>
                </a:lnTo>
                <a:lnTo>
                  <a:pt x="41" y="21"/>
                </a:lnTo>
                <a:lnTo>
                  <a:pt x="59" y="24"/>
                </a:lnTo>
                <a:lnTo>
                  <a:pt x="77" y="27"/>
                </a:lnTo>
                <a:lnTo>
                  <a:pt x="92" y="28"/>
                </a:lnTo>
                <a:lnTo>
                  <a:pt x="106" y="30"/>
                </a:lnTo>
                <a:lnTo>
                  <a:pt x="114" y="30"/>
                </a:lnTo>
                <a:lnTo>
                  <a:pt x="114" y="19"/>
                </a:lnTo>
                <a:lnTo>
                  <a:pt x="106" y="19"/>
                </a:lnTo>
                <a:lnTo>
                  <a:pt x="93" y="17"/>
                </a:lnTo>
                <a:lnTo>
                  <a:pt x="77" y="16"/>
                </a:lnTo>
                <a:lnTo>
                  <a:pt x="61" y="13"/>
                </a:lnTo>
                <a:lnTo>
                  <a:pt x="43" y="11"/>
                </a:lnTo>
                <a:lnTo>
                  <a:pt x="26" y="8"/>
                </a:lnTo>
                <a:lnTo>
                  <a:pt x="14" y="4"/>
                </a:lnTo>
                <a:lnTo>
                  <a:pt x="6" y="0"/>
                </a:lnTo>
                <a:lnTo>
                  <a:pt x="0" y="9"/>
                </a:lnTo>
                <a:close/>
              </a:path>
            </a:pathLst>
          </a:custGeom>
          <a:solidFill>
            <a:srgbClr val="EF9C9F"/>
          </a:solidFill>
          <a:ln w="9525">
            <a:solidFill>
              <a:schemeClr val="tx1"/>
            </a:solidFill>
            <a:round/>
            <a:headEnd/>
            <a:tailEnd/>
          </a:ln>
        </p:spPr>
        <p:txBody>
          <a:bodyPr/>
          <a:lstStyle/>
          <a:p>
            <a:endParaRPr lang="ja-JP" altLang="en-US"/>
          </a:p>
        </p:txBody>
      </p:sp>
      <p:sp>
        <p:nvSpPr>
          <p:cNvPr id="96348" name="Freeform 92"/>
          <p:cNvSpPr>
            <a:spLocks/>
          </p:cNvSpPr>
          <p:nvPr/>
        </p:nvSpPr>
        <p:spPr bwMode="auto">
          <a:xfrm>
            <a:off x="8529637" y="4150427"/>
            <a:ext cx="25400" cy="47625"/>
          </a:xfrm>
          <a:custGeom>
            <a:avLst/>
            <a:gdLst>
              <a:gd name="T0" fmla="*/ 2147483646 w 25"/>
              <a:gd name="T1" fmla="*/ 0 h 46"/>
              <a:gd name="T2" fmla="*/ 2147483646 w 25"/>
              <a:gd name="T3" fmla="*/ 0 h 46"/>
              <a:gd name="T4" fmla="*/ 2147483646 w 25"/>
              <a:gd name="T5" fmla="*/ 2147483646 h 46"/>
              <a:gd name="T6" fmla="*/ 0 w 25"/>
              <a:gd name="T7" fmla="*/ 2147483646 h 46"/>
              <a:gd name="T8" fmla="*/ 0 w 25"/>
              <a:gd name="T9" fmla="*/ 2147483646 h 46"/>
              <a:gd name="T10" fmla="*/ 2147483646 w 25"/>
              <a:gd name="T11" fmla="*/ 2147483646 h 46"/>
              <a:gd name="T12" fmla="*/ 2147483646 w 25"/>
              <a:gd name="T13" fmla="*/ 2147483646 h 46"/>
              <a:gd name="T14" fmla="*/ 2147483646 w 25"/>
              <a:gd name="T15" fmla="*/ 2147483646 h 46"/>
              <a:gd name="T16" fmla="*/ 2147483646 w 25"/>
              <a:gd name="T17" fmla="*/ 2147483646 h 46"/>
              <a:gd name="T18" fmla="*/ 2147483646 w 25"/>
              <a:gd name="T19" fmla="*/ 2147483646 h 46"/>
              <a:gd name="T20" fmla="*/ 2147483646 w 25"/>
              <a:gd name="T21" fmla="*/ 2147483646 h 46"/>
              <a:gd name="T22" fmla="*/ 2147483646 w 25"/>
              <a:gd name="T23" fmla="*/ 2147483646 h 46"/>
              <a:gd name="T24" fmla="*/ 2147483646 w 25"/>
              <a:gd name="T25" fmla="*/ 2147483646 h 46"/>
              <a:gd name="T26" fmla="*/ 2147483646 w 25"/>
              <a:gd name="T27" fmla="*/ 2147483646 h 46"/>
              <a:gd name="T28" fmla="*/ 2147483646 w 25"/>
              <a:gd name="T29" fmla="*/ 2147483646 h 46"/>
              <a:gd name="T30" fmla="*/ 2147483646 w 25"/>
              <a:gd name="T31" fmla="*/ 2147483646 h 46"/>
              <a:gd name="T32" fmla="*/ 2147483646 w 25"/>
              <a:gd name="T33" fmla="*/ 2147483646 h 46"/>
              <a:gd name="T34" fmla="*/ 2147483646 w 25"/>
              <a:gd name="T35" fmla="*/ 2147483646 h 46"/>
              <a:gd name="T36" fmla="*/ 2147483646 w 25"/>
              <a:gd name="T37" fmla="*/ 2147483646 h 46"/>
              <a:gd name="T38" fmla="*/ 2147483646 w 25"/>
              <a:gd name="T39" fmla="*/ 2147483646 h 46"/>
              <a:gd name="T40" fmla="*/ 2147483646 w 25"/>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46"/>
              <a:gd name="T65" fmla="*/ 25 w 2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46">
                <a:moveTo>
                  <a:pt x="3" y="0"/>
                </a:moveTo>
                <a:lnTo>
                  <a:pt x="3" y="0"/>
                </a:lnTo>
                <a:lnTo>
                  <a:pt x="2" y="8"/>
                </a:lnTo>
                <a:lnTo>
                  <a:pt x="0" y="15"/>
                </a:lnTo>
                <a:lnTo>
                  <a:pt x="0" y="22"/>
                </a:lnTo>
                <a:lnTo>
                  <a:pt x="2" y="27"/>
                </a:lnTo>
                <a:lnTo>
                  <a:pt x="4" y="33"/>
                </a:lnTo>
                <a:lnTo>
                  <a:pt x="8" y="38"/>
                </a:lnTo>
                <a:lnTo>
                  <a:pt x="14" y="42"/>
                </a:lnTo>
                <a:lnTo>
                  <a:pt x="19" y="46"/>
                </a:lnTo>
                <a:lnTo>
                  <a:pt x="25" y="37"/>
                </a:lnTo>
                <a:lnTo>
                  <a:pt x="21" y="34"/>
                </a:lnTo>
                <a:lnTo>
                  <a:pt x="17" y="30"/>
                </a:lnTo>
                <a:lnTo>
                  <a:pt x="14" y="27"/>
                </a:lnTo>
                <a:lnTo>
                  <a:pt x="13" y="23"/>
                </a:lnTo>
                <a:lnTo>
                  <a:pt x="13" y="21"/>
                </a:lnTo>
                <a:lnTo>
                  <a:pt x="11" y="15"/>
                </a:lnTo>
                <a:lnTo>
                  <a:pt x="13" y="10"/>
                </a:lnTo>
                <a:lnTo>
                  <a:pt x="14" y="3"/>
                </a:lnTo>
                <a:lnTo>
                  <a:pt x="3" y="0"/>
                </a:lnTo>
                <a:close/>
              </a:path>
            </a:pathLst>
          </a:custGeom>
          <a:solidFill>
            <a:srgbClr val="EF9C9F"/>
          </a:solidFill>
          <a:ln w="9525">
            <a:solidFill>
              <a:schemeClr val="tx1"/>
            </a:solidFill>
            <a:round/>
            <a:headEnd/>
            <a:tailEnd/>
          </a:ln>
        </p:spPr>
        <p:txBody>
          <a:bodyPr/>
          <a:lstStyle/>
          <a:p>
            <a:endParaRPr lang="ja-JP" altLang="en-US"/>
          </a:p>
        </p:txBody>
      </p:sp>
      <p:sp>
        <p:nvSpPr>
          <p:cNvPr id="96349" name="Freeform 93"/>
          <p:cNvSpPr>
            <a:spLocks/>
          </p:cNvSpPr>
          <p:nvPr/>
        </p:nvSpPr>
        <p:spPr bwMode="auto">
          <a:xfrm>
            <a:off x="8532812" y="4096451"/>
            <a:ext cx="120650" cy="57150"/>
          </a:xfrm>
          <a:custGeom>
            <a:avLst/>
            <a:gdLst>
              <a:gd name="T0" fmla="*/ 2147483646 w 116"/>
              <a:gd name="T1" fmla="*/ 0 h 54"/>
              <a:gd name="T2" fmla="*/ 2147483646 w 116"/>
              <a:gd name="T3" fmla="*/ 0 h 54"/>
              <a:gd name="T4" fmla="*/ 2147483646 w 116"/>
              <a:gd name="T5" fmla="*/ 2147483646 h 54"/>
              <a:gd name="T6" fmla="*/ 2147483646 w 116"/>
              <a:gd name="T7" fmla="*/ 2147483646 h 54"/>
              <a:gd name="T8" fmla="*/ 2147483646 w 116"/>
              <a:gd name="T9" fmla="*/ 2147483646 h 54"/>
              <a:gd name="T10" fmla="*/ 2147483646 w 116"/>
              <a:gd name="T11" fmla="*/ 2147483646 h 54"/>
              <a:gd name="T12" fmla="*/ 2147483646 w 116"/>
              <a:gd name="T13" fmla="*/ 2147483646 h 54"/>
              <a:gd name="T14" fmla="*/ 2147483646 w 116"/>
              <a:gd name="T15" fmla="*/ 2147483646 h 54"/>
              <a:gd name="T16" fmla="*/ 2147483646 w 116"/>
              <a:gd name="T17" fmla="*/ 2147483646 h 54"/>
              <a:gd name="T18" fmla="*/ 2147483646 w 116"/>
              <a:gd name="T19" fmla="*/ 2147483646 h 54"/>
              <a:gd name="T20" fmla="*/ 2147483646 w 116"/>
              <a:gd name="T21" fmla="*/ 2147483646 h 54"/>
              <a:gd name="T22" fmla="*/ 0 w 116"/>
              <a:gd name="T23" fmla="*/ 2147483646 h 54"/>
              <a:gd name="T24" fmla="*/ 2147483646 w 116"/>
              <a:gd name="T25" fmla="*/ 2147483646 h 54"/>
              <a:gd name="T26" fmla="*/ 2147483646 w 116"/>
              <a:gd name="T27" fmla="*/ 2147483646 h 54"/>
              <a:gd name="T28" fmla="*/ 2147483646 w 116"/>
              <a:gd name="T29" fmla="*/ 2147483646 h 54"/>
              <a:gd name="T30" fmla="*/ 2147483646 w 116"/>
              <a:gd name="T31" fmla="*/ 2147483646 h 54"/>
              <a:gd name="T32" fmla="*/ 2147483646 w 116"/>
              <a:gd name="T33" fmla="*/ 2147483646 h 54"/>
              <a:gd name="T34" fmla="*/ 2147483646 w 116"/>
              <a:gd name="T35" fmla="*/ 2147483646 h 54"/>
              <a:gd name="T36" fmla="*/ 2147483646 w 116"/>
              <a:gd name="T37" fmla="*/ 2147483646 h 54"/>
              <a:gd name="T38" fmla="*/ 2147483646 w 116"/>
              <a:gd name="T39" fmla="*/ 2147483646 h 54"/>
              <a:gd name="T40" fmla="*/ 2147483646 w 116"/>
              <a:gd name="T41" fmla="*/ 2147483646 h 54"/>
              <a:gd name="T42" fmla="*/ 2147483646 w 116"/>
              <a:gd name="T43" fmla="*/ 2147483646 h 54"/>
              <a:gd name="T44" fmla="*/ 2147483646 w 116"/>
              <a:gd name="T45" fmla="*/ 2147483646 h 54"/>
              <a:gd name="T46" fmla="*/ 2147483646 w 116"/>
              <a:gd name="T47" fmla="*/ 2147483646 h 54"/>
              <a:gd name="T48" fmla="*/ 2147483646 w 116"/>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
              <a:gd name="T76" fmla="*/ 0 h 54"/>
              <a:gd name="T77" fmla="*/ 116 w 116"/>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 h="54">
                <a:moveTo>
                  <a:pt x="113" y="0"/>
                </a:moveTo>
                <a:lnTo>
                  <a:pt x="113" y="0"/>
                </a:lnTo>
                <a:lnTo>
                  <a:pt x="104" y="3"/>
                </a:lnTo>
                <a:lnTo>
                  <a:pt x="90" y="5"/>
                </a:lnTo>
                <a:lnTo>
                  <a:pt x="72" y="11"/>
                </a:lnTo>
                <a:lnTo>
                  <a:pt x="53" y="18"/>
                </a:lnTo>
                <a:lnTo>
                  <a:pt x="36" y="24"/>
                </a:lnTo>
                <a:lnTo>
                  <a:pt x="20" y="32"/>
                </a:lnTo>
                <a:lnTo>
                  <a:pt x="14" y="37"/>
                </a:lnTo>
                <a:lnTo>
                  <a:pt x="7" y="41"/>
                </a:lnTo>
                <a:lnTo>
                  <a:pt x="3" y="46"/>
                </a:lnTo>
                <a:lnTo>
                  <a:pt x="0" y="51"/>
                </a:lnTo>
                <a:lnTo>
                  <a:pt x="11" y="54"/>
                </a:lnTo>
                <a:lnTo>
                  <a:pt x="12" y="53"/>
                </a:lnTo>
                <a:lnTo>
                  <a:pt x="15" y="49"/>
                </a:lnTo>
                <a:lnTo>
                  <a:pt x="19" y="46"/>
                </a:lnTo>
                <a:lnTo>
                  <a:pt x="26" y="42"/>
                </a:lnTo>
                <a:lnTo>
                  <a:pt x="41" y="35"/>
                </a:lnTo>
                <a:lnTo>
                  <a:pt x="57" y="28"/>
                </a:lnTo>
                <a:lnTo>
                  <a:pt x="75" y="22"/>
                </a:lnTo>
                <a:lnTo>
                  <a:pt x="93" y="16"/>
                </a:lnTo>
                <a:lnTo>
                  <a:pt x="107" y="14"/>
                </a:lnTo>
                <a:lnTo>
                  <a:pt x="116" y="11"/>
                </a:lnTo>
                <a:lnTo>
                  <a:pt x="113" y="0"/>
                </a:lnTo>
                <a:close/>
              </a:path>
            </a:pathLst>
          </a:custGeom>
          <a:solidFill>
            <a:srgbClr val="EF9C9F"/>
          </a:solidFill>
          <a:ln w="9525">
            <a:solidFill>
              <a:schemeClr val="tx1"/>
            </a:solidFill>
            <a:round/>
            <a:headEnd/>
            <a:tailEnd/>
          </a:ln>
        </p:spPr>
        <p:txBody>
          <a:bodyPr/>
          <a:lstStyle/>
          <a:p>
            <a:endParaRPr lang="ja-JP" altLang="en-US"/>
          </a:p>
        </p:txBody>
      </p:sp>
      <p:sp>
        <p:nvSpPr>
          <p:cNvPr id="96350" name="Freeform 94"/>
          <p:cNvSpPr>
            <a:spLocks/>
          </p:cNvSpPr>
          <p:nvPr/>
        </p:nvSpPr>
        <p:spPr bwMode="auto">
          <a:xfrm>
            <a:off x="8650287" y="4083751"/>
            <a:ext cx="77788" cy="25400"/>
          </a:xfrm>
          <a:custGeom>
            <a:avLst/>
            <a:gdLst>
              <a:gd name="T0" fmla="*/ 2147483646 w 73"/>
              <a:gd name="T1" fmla="*/ 0 h 23"/>
              <a:gd name="T2" fmla="*/ 2147483646 w 73"/>
              <a:gd name="T3" fmla="*/ 0 h 23"/>
              <a:gd name="T4" fmla="*/ 2147483646 w 73"/>
              <a:gd name="T5" fmla="*/ 2147483646 h 23"/>
              <a:gd name="T6" fmla="*/ 2147483646 w 73"/>
              <a:gd name="T7" fmla="*/ 2147483646 h 23"/>
              <a:gd name="T8" fmla="*/ 2147483646 w 73"/>
              <a:gd name="T9" fmla="*/ 2147483646 h 23"/>
              <a:gd name="T10" fmla="*/ 2147483646 w 73"/>
              <a:gd name="T11" fmla="*/ 2147483646 h 23"/>
              <a:gd name="T12" fmla="*/ 2147483646 w 73"/>
              <a:gd name="T13" fmla="*/ 2147483646 h 23"/>
              <a:gd name="T14" fmla="*/ 2147483646 w 73"/>
              <a:gd name="T15" fmla="*/ 2147483646 h 23"/>
              <a:gd name="T16" fmla="*/ 2147483646 w 73"/>
              <a:gd name="T17" fmla="*/ 2147483646 h 23"/>
              <a:gd name="T18" fmla="*/ 0 w 73"/>
              <a:gd name="T19" fmla="*/ 2147483646 h 23"/>
              <a:gd name="T20" fmla="*/ 2147483646 w 73"/>
              <a:gd name="T21" fmla="*/ 2147483646 h 23"/>
              <a:gd name="T22" fmla="*/ 2147483646 w 73"/>
              <a:gd name="T23" fmla="*/ 2147483646 h 23"/>
              <a:gd name="T24" fmla="*/ 2147483646 w 73"/>
              <a:gd name="T25" fmla="*/ 2147483646 h 23"/>
              <a:gd name="T26" fmla="*/ 2147483646 w 73"/>
              <a:gd name="T27" fmla="*/ 2147483646 h 23"/>
              <a:gd name="T28" fmla="*/ 2147483646 w 73"/>
              <a:gd name="T29" fmla="*/ 2147483646 h 23"/>
              <a:gd name="T30" fmla="*/ 2147483646 w 73"/>
              <a:gd name="T31" fmla="*/ 2147483646 h 23"/>
              <a:gd name="T32" fmla="*/ 2147483646 w 73"/>
              <a:gd name="T33" fmla="*/ 2147483646 h 23"/>
              <a:gd name="T34" fmla="*/ 2147483646 w 73"/>
              <a:gd name="T35" fmla="*/ 2147483646 h 23"/>
              <a:gd name="T36" fmla="*/ 2147483646 w 73"/>
              <a:gd name="T37" fmla="*/ 2147483646 h 23"/>
              <a:gd name="T38" fmla="*/ 2147483646 w 73"/>
              <a:gd name="T39" fmla="*/ 2147483646 h 23"/>
              <a:gd name="T40" fmla="*/ 2147483646 w 7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3"/>
              <a:gd name="T65" fmla="*/ 73 w 7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3">
                <a:moveTo>
                  <a:pt x="71" y="0"/>
                </a:moveTo>
                <a:lnTo>
                  <a:pt x="71" y="0"/>
                </a:lnTo>
                <a:lnTo>
                  <a:pt x="56" y="1"/>
                </a:lnTo>
                <a:lnTo>
                  <a:pt x="44" y="4"/>
                </a:lnTo>
                <a:lnTo>
                  <a:pt x="35" y="5"/>
                </a:lnTo>
                <a:lnTo>
                  <a:pt x="26" y="7"/>
                </a:lnTo>
                <a:lnTo>
                  <a:pt x="20" y="8"/>
                </a:lnTo>
                <a:lnTo>
                  <a:pt x="14" y="9"/>
                </a:lnTo>
                <a:lnTo>
                  <a:pt x="7" y="11"/>
                </a:lnTo>
                <a:lnTo>
                  <a:pt x="0" y="12"/>
                </a:lnTo>
                <a:lnTo>
                  <a:pt x="3" y="23"/>
                </a:lnTo>
                <a:lnTo>
                  <a:pt x="10" y="21"/>
                </a:lnTo>
                <a:lnTo>
                  <a:pt x="17" y="20"/>
                </a:lnTo>
                <a:lnTo>
                  <a:pt x="22" y="19"/>
                </a:lnTo>
                <a:lnTo>
                  <a:pt x="29" y="17"/>
                </a:lnTo>
                <a:lnTo>
                  <a:pt x="36" y="16"/>
                </a:lnTo>
                <a:lnTo>
                  <a:pt x="45" y="15"/>
                </a:lnTo>
                <a:lnTo>
                  <a:pt x="58" y="13"/>
                </a:lnTo>
                <a:lnTo>
                  <a:pt x="73" y="11"/>
                </a:lnTo>
                <a:lnTo>
                  <a:pt x="71" y="0"/>
                </a:lnTo>
                <a:close/>
              </a:path>
            </a:pathLst>
          </a:custGeom>
          <a:solidFill>
            <a:srgbClr val="EF9C9F"/>
          </a:solidFill>
          <a:ln w="9525">
            <a:solidFill>
              <a:schemeClr val="tx1"/>
            </a:solidFill>
            <a:round/>
            <a:headEnd/>
            <a:tailEnd/>
          </a:ln>
        </p:spPr>
        <p:txBody>
          <a:bodyPr/>
          <a:lstStyle/>
          <a:p>
            <a:endParaRPr lang="ja-JP" altLang="en-US"/>
          </a:p>
        </p:txBody>
      </p:sp>
      <p:sp>
        <p:nvSpPr>
          <p:cNvPr id="96351" name="Freeform 95"/>
          <p:cNvSpPr>
            <a:spLocks/>
          </p:cNvSpPr>
          <p:nvPr/>
        </p:nvSpPr>
        <p:spPr bwMode="auto">
          <a:xfrm>
            <a:off x="8724901" y="4083751"/>
            <a:ext cx="104775" cy="12700"/>
          </a:xfrm>
          <a:custGeom>
            <a:avLst/>
            <a:gdLst>
              <a:gd name="T0" fmla="*/ 2147483646 w 99"/>
              <a:gd name="T1" fmla="*/ 0 h 12"/>
              <a:gd name="T2" fmla="*/ 2147483646 w 99"/>
              <a:gd name="T3" fmla="*/ 0 h 12"/>
              <a:gd name="T4" fmla="*/ 2147483646 w 99"/>
              <a:gd name="T5" fmla="*/ 0 h 12"/>
              <a:gd name="T6" fmla="*/ 2147483646 w 99"/>
              <a:gd name="T7" fmla="*/ 0 h 12"/>
              <a:gd name="T8" fmla="*/ 2147483646 w 99"/>
              <a:gd name="T9" fmla="*/ 0 h 12"/>
              <a:gd name="T10" fmla="*/ 2147483646 w 99"/>
              <a:gd name="T11" fmla="*/ 0 h 12"/>
              <a:gd name="T12" fmla="*/ 2147483646 w 99"/>
              <a:gd name="T13" fmla="*/ 0 h 12"/>
              <a:gd name="T14" fmla="*/ 2147483646 w 99"/>
              <a:gd name="T15" fmla="*/ 0 h 12"/>
              <a:gd name="T16" fmla="*/ 2147483646 w 99"/>
              <a:gd name="T17" fmla="*/ 0 h 12"/>
              <a:gd name="T18" fmla="*/ 0 w 99"/>
              <a:gd name="T19" fmla="*/ 2147483646 h 12"/>
              <a:gd name="T20" fmla="*/ 2147483646 w 99"/>
              <a:gd name="T21" fmla="*/ 2147483646 h 12"/>
              <a:gd name="T22" fmla="*/ 2147483646 w 99"/>
              <a:gd name="T23" fmla="*/ 2147483646 h 12"/>
              <a:gd name="T24" fmla="*/ 2147483646 w 99"/>
              <a:gd name="T25" fmla="*/ 2147483646 h 12"/>
              <a:gd name="T26" fmla="*/ 2147483646 w 99"/>
              <a:gd name="T27" fmla="*/ 2147483646 h 12"/>
              <a:gd name="T28" fmla="*/ 2147483646 w 99"/>
              <a:gd name="T29" fmla="*/ 2147483646 h 12"/>
              <a:gd name="T30" fmla="*/ 2147483646 w 99"/>
              <a:gd name="T31" fmla="*/ 2147483646 h 12"/>
              <a:gd name="T32" fmla="*/ 2147483646 w 99"/>
              <a:gd name="T33" fmla="*/ 2147483646 h 12"/>
              <a:gd name="T34" fmla="*/ 2147483646 w 99"/>
              <a:gd name="T35" fmla="*/ 2147483646 h 12"/>
              <a:gd name="T36" fmla="*/ 2147483646 w 99"/>
              <a:gd name="T37" fmla="*/ 2147483646 h 12"/>
              <a:gd name="T38" fmla="*/ 2147483646 w 99"/>
              <a:gd name="T39" fmla="*/ 2147483646 h 12"/>
              <a:gd name="T40" fmla="*/ 2147483646 w 99"/>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12"/>
              <a:gd name="T65" fmla="*/ 99 w 9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12">
                <a:moveTo>
                  <a:pt x="99" y="0"/>
                </a:moveTo>
                <a:lnTo>
                  <a:pt x="99" y="0"/>
                </a:lnTo>
                <a:lnTo>
                  <a:pt x="84" y="0"/>
                </a:lnTo>
                <a:lnTo>
                  <a:pt x="69" y="0"/>
                </a:lnTo>
                <a:lnTo>
                  <a:pt x="55" y="0"/>
                </a:lnTo>
                <a:lnTo>
                  <a:pt x="41" y="0"/>
                </a:lnTo>
                <a:lnTo>
                  <a:pt x="29" y="0"/>
                </a:lnTo>
                <a:lnTo>
                  <a:pt x="18" y="0"/>
                </a:lnTo>
                <a:lnTo>
                  <a:pt x="9" y="0"/>
                </a:lnTo>
                <a:lnTo>
                  <a:pt x="0" y="1"/>
                </a:lnTo>
                <a:lnTo>
                  <a:pt x="2" y="12"/>
                </a:lnTo>
                <a:lnTo>
                  <a:pt x="10" y="10"/>
                </a:lnTo>
                <a:lnTo>
                  <a:pt x="20" y="10"/>
                </a:lnTo>
                <a:lnTo>
                  <a:pt x="30" y="10"/>
                </a:lnTo>
                <a:lnTo>
                  <a:pt x="41" y="10"/>
                </a:lnTo>
                <a:lnTo>
                  <a:pt x="55" y="10"/>
                </a:lnTo>
                <a:lnTo>
                  <a:pt x="69" y="10"/>
                </a:lnTo>
                <a:lnTo>
                  <a:pt x="82" y="10"/>
                </a:lnTo>
                <a:lnTo>
                  <a:pt x="99" y="12"/>
                </a:lnTo>
                <a:lnTo>
                  <a:pt x="99" y="0"/>
                </a:lnTo>
                <a:close/>
              </a:path>
            </a:pathLst>
          </a:custGeom>
          <a:solidFill>
            <a:srgbClr val="EF9C9F"/>
          </a:solidFill>
          <a:ln w="9525">
            <a:solidFill>
              <a:schemeClr val="tx1"/>
            </a:solidFill>
            <a:round/>
            <a:headEnd/>
            <a:tailEnd/>
          </a:ln>
        </p:spPr>
        <p:txBody>
          <a:bodyPr/>
          <a:lstStyle/>
          <a:p>
            <a:endParaRPr lang="ja-JP" altLang="en-US"/>
          </a:p>
        </p:txBody>
      </p:sp>
      <p:sp>
        <p:nvSpPr>
          <p:cNvPr id="96352" name="Freeform 96"/>
          <p:cNvSpPr>
            <a:spLocks/>
          </p:cNvSpPr>
          <p:nvPr/>
        </p:nvSpPr>
        <p:spPr bwMode="auto">
          <a:xfrm>
            <a:off x="8829675" y="4083751"/>
            <a:ext cx="74612" cy="36512"/>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0 h 35"/>
              <a:gd name="T22" fmla="*/ 0 w 71"/>
              <a:gd name="T23" fmla="*/ 0 h 35"/>
              <a:gd name="T24" fmla="*/ 0 w 71"/>
              <a:gd name="T25" fmla="*/ 2147483646 h 35"/>
              <a:gd name="T26" fmla="*/ 2147483646 w 71"/>
              <a:gd name="T27" fmla="*/ 2147483646 h 35"/>
              <a:gd name="T28" fmla="*/ 2147483646 w 71"/>
              <a:gd name="T29" fmla="*/ 2147483646 h 35"/>
              <a:gd name="T30" fmla="*/ 2147483646 w 71"/>
              <a:gd name="T31" fmla="*/ 2147483646 h 35"/>
              <a:gd name="T32" fmla="*/ 2147483646 w 71"/>
              <a:gd name="T33" fmla="*/ 2147483646 h 35"/>
              <a:gd name="T34" fmla="*/ 2147483646 w 71"/>
              <a:gd name="T35" fmla="*/ 2147483646 h 35"/>
              <a:gd name="T36" fmla="*/ 2147483646 w 71"/>
              <a:gd name="T37" fmla="*/ 2147483646 h 35"/>
              <a:gd name="T38" fmla="*/ 2147483646 w 71"/>
              <a:gd name="T39" fmla="*/ 2147483646 h 35"/>
              <a:gd name="T40" fmla="*/ 2147483646 w 71"/>
              <a:gd name="T41" fmla="*/ 2147483646 h 35"/>
              <a:gd name="T42" fmla="*/ 2147483646 w 71"/>
              <a:gd name="T43" fmla="*/ 2147483646 h 35"/>
              <a:gd name="T44" fmla="*/ 2147483646 w 71"/>
              <a:gd name="T45" fmla="*/ 2147483646 h 35"/>
              <a:gd name="T46" fmla="*/ 2147483646 w 71"/>
              <a:gd name="T47" fmla="*/ 2147483646 h 35"/>
              <a:gd name="T48" fmla="*/ 2147483646 w 71"/>
              <a:gd name="T49" fmla="*/ 214748364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35"/>
              <a:gd name="T77" fmla="*/ 71 w 7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35">
                <a:moveTo>
                  <a:pt x="71" y="33"/>
                </a:moveTo>
                <a:lnTo>
                  <a:pt x="71" y="33"/>
                </a:lnTo>
                <a:lnTo>
                  <a:pt x="69" y="28"/>
                </a:lnTo>
                <a:lnTo>
                  <a:pt x="68" y="22"/>
                </a:lnTo>
                <a:lnTo>
                  <a:pt x="64" y="17"/>
                </a:lnTo>
                <a:lnTo>
                  <a:pt x="60" y="13"/>
                </a:lnTo>
                <a:lnTo>
                  <a:pt x="50" y="8"/>
                </a:lnTo>
                <a:lnTo>
                  <a:pt x="39" y="4"/>
                </a:lnTo>
                <a:lnTo>
                  <a:pt x="28" y="2"/>
                </a:lnTo>
                <a:lnTo>
                  <a:pt x="18" y="1"/>
                </a:lnTo>
                <a:lnTo>
                  <a:pt x="7" y="0"/>
                </a:lnTo>
                <a:lnTo>
                  <a:pt x="0" y="0"/>
                </a:lnTo>
                <a:lnTo>
                  <a:pt x="0" y="12"/>
                </a:lnTo>
                <a:lnTo>
                  <a:pt x="7" y="12"/>
                </a:lnTo>
                <a:lnTo>
                  <a:pt x="16" y="12"/>
                </a:lnTo>
                <a:lnTo>
                  <a:pt x="26" y="13"/>
                </a:lnTo>
                <a:lnTo>
                  <a:pt x="37" y="14"/>
                </a:lnTo>
                <a:lnTo>
                  <a:pt x="46" y="18"/>
                </a:lnTo>
                <a:lnTo>
                  <a:pt x="53" y="22"/>
                </a:lnTo>
                <a:lnTo>
                  <a:pt x="56" y="25"/>
                </a:lnTo>
                <a:lnTo>
                  <a:pt x="57" y="28"/>
                </a:lnTo>
                <a:lnTo>
                  <a:pt x="59" y="31"/>
                </a:lnTo>
                <a:lnTo>
                  <a:pt x="60" y="35"/>
                </a:lnTo>
                <a:lnTo>
                  <a:pt x="71" y="33"/>
                </a:lnTo>
                <a:close/>
              </a:path>
            </a:pathLst>
          </a:custGeom>
          <a:solidFill>
            <a:srgbClr val="EF9C9F"/>
          </a:solidFill>
          <a:ln w="9525">
            <a:solidFill>
              <a:schemeClr val="tx1"/>
            </a:solidFill>
            <a:round/>
            <a:headEnd/>
            <a:tailEnd/>
          </a:ln>
        </p:spPr>
        <p:txBody>
          <a:bodyPr/>
          <a:lstStyle/>
          <a:p>
            <a:endParaRPr lang="ja-JP" altLang="en-US"/>
          </a:p>
        </p:txBody>
      </p:sp>
      <p:sp>
        <p:nvSpPr>
          <p:cNvPr id="96353" name="Freeform 97"/>
          <p:cNvSpPr>
            <a:spLocks/>
          </p:cNvSpPr>
          <p:nvPr/>
        </p:nvSpPr>
        <p:spPr bwMode="auto">
          <a:xfrm>
            <a:off x="8890001" y="4067877"/>
            <a:ext cx="14287" cy="52387"/>
          </a:xfrm>
          <a:custGeom>
            <a:avLst/>
            <a:gdLst>
              <a:gd name="T0" fmla="*/ 2147483646 w 14"/>
              <a:gd name="T1" fmla="*/ 2147483646 h 50"/>
              <a:gd name="T2" fmla="*/ 2147483646 w 14"/>
              <a:gd name="T3" fmla="*/ 0 h 50"/>
              <a:gd name="T4" fmla="*/ 0 w 14"/>
              <a:gd name="T5" fmla="*/ 0 h 50"/>
              <a:gd name="T6" fmla="*/ 2147483646 w 14"/>
              <a:gd name="T7" fmla="*/ 2147483646 h 50"/>
              <a:gd name="T8" fmla="*/ 2147483646 w 14"/>
              <a:gd name="T9" fmla="*/ 2147483646 h 50"/>
              <a:gd name="T10" fmla="*/ 0 60000 65536"/>
              <a:gd name="T11" fmla="*/ 0 60000 65536"/>
              <a:gd name="T12" fmla="*/ 0 60000 65536"/>
              <a:gd name="T13" fmla="*/ 0 60000 65536"/>
              <a:gd name="T14" fmla="*/ 0 60000 65536"/>
              <a:gd name="T15" fmla="*/ 0 w 14"/>
              <a:gd name="T16" fmla="*/ 0 h 50"/>
              <a:gd name="T17" fmla="*/ 14 w 14"/>
              <a:gd name="T18" fmla="*/ 50 h 50"/>
            </a:gdLst>
            <a:ahLst/>
            <a:cxnLst>
              <a:cxn ang="T10">
                <a:pos x="T0" y="T1"/>
              </a:cxn>
              <a:cxn ang="T11">
                <a:pos x="T2" y="T3"/>
              </a:cxn>
              <a:cxn ang="T12">
                <a:pos x="T4" y="T5"/>
              </a:cxn>
              <a:cxn ang="T13">
                <a:pos x="T6" y="T7"/>
              </a:cxn>
              <a:cxn ang="T14">
                <a:pos x="T8" y="T9"/>
              </a:cxn>
            </a:cxnLst>
            <a:rect l="T15" t="T16" r="T17" b="T18"/>
            <a:pathLst>
              <a:path w="14" h="50">
                <a:moveTo>
                  <a:pt x="14" y="48"/>
                </a:moveTo>
                <a:lnTo>
                  <a:pt x="11" y="0"/>
                </a:lnTo>
                <a:lnTo>
                  <a:pt x="0" y="0"/>
                </a:lnTo>
                <a:lnTo>
                  <a:pt x="3" y="50"/>
                </a:lnTo>
                <a:lnTo>
                  <a:pt x="14" y="48"/>
                </a:lnTo>
                <a:close/>
              </a:path>
            </a:pathLst>
          </a:custGeom>
          <a:solidFill>
            <a:srgbClr val="EF9C9F"/>
          </a:solidFill>
          <a:ln w="9525">
            <a:solidFill>
              <a:schemeClr val="tx1"/>
            </a:solidFill>
            <a:round/>
            <a:headEnd/>
            <a:tailEnd/>
          </a:ln>
        </p:spPr>
        <p:txBody>
          <a:bodyPr/>
          <a:lstStyle/>
          <a:p>
            <a:endParaRPr lang="ja-JP" altLang="en-US"/>
          </a:p>
        </p:txBody>
      </p:sp>
      <p:sp>
        <p:nvSpPr>
          <p:cNvPr id="96354" name="Freeform 98"/>
          <p:cNvSpPr>
            <a:spLocks/>
          </p:cNvSpPr>
          <p:nvPr/>
        </p:nvSpPr>
        <p:spPr bwMode="auto">
          <a:xfrm>
            <a:off x="8175625" y="3501138"/>
            <a:ext cx="411162" cy="88900"/>
          </a:xfrm>
          <a:custGeom>
            <a:avLst/>
            <a:gdLst>
              <a:gd name="T0" fmla="*/ 2147483646 w 391"/>
              <a:gd name="T1" fmla="*/ 2147483646 h 85"/>
              <a:gd name="T2" fmla="*/ 2147483646 w 391"/>
              <a:gd name="T3" fmla="*/ 2147483646 h 85"/>
              <a:gd name="T4" fmla="*/ 2147483646 w 391"/>
              <a:gd name="T5" fmla="*/ 0 h 85"/>
              <a:gd name="T6" fmla="*/ 0 w 391"/>
              <a:gd name="T7" fmla="*/ 2147483646 h 85"/>
              <a:gd name="T8" fmla="*/ 2147483646 w 391"/>
              <a:gd name="T9" fmla="*/ 2147483646 h 85"/>
              <a:gd name="T10" fmla="*/ 2147483646 w 391"/>
              <a:gd name="T11" fmla="*/ 2147483646 h 85"/>
              <a:gd name="T12" fmla="*/ 0 60000 65536"/>
              <a:gd name="T13" fmla="*/ 0 60000 65536"/>
              <a:gd name="T14" fmla="*/ 0 60000 65536"/>
              <a:gd name="T15" fmla="*/ 0 60000 65536"/>
              <a:gd name="T16" fmla="*/ 0 60000 65536"/>
              <a:gd name="T17" fmla="*/ 0 60000 65536"/>
              <a:gd name="T18" fmla="*/ 0 w 391"/>
              <a:gd name="T19" fmla="*/ 0 h 85"/>
              <a:gd name="T20" fmla="*/ 391 w 39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391" h="85">
                <a:moveTo>
                  <a:pt x="391" y="74"/>
                </a:moveTo>
                <a:lnTo>
                  <a:pt x="391" y="74"/>
                </a:lnTo>
                <a:lnTo>
                  <a:pt x="2" y="0"/>
                </a:lnTo>
                <a:lnTo>
                  <a:pt x="0" y="10"/>
                </a:lnTo>
                <a:lnTo>
                  <a:pt x="388" y="85"/>
                </a:lnTo>
                <a:lnTo>
                  <a:pt x="391" y="74"/>
                </a:lnTo>
                <a:close/>
              </a:path>
            </a:pathLst>
          </a:custGeom>
          <a:solidFill>
            <a:srgbClr val="EF9C9F"/>
          </a:solidFill>
          <a:ln w="9525">
            <a:solidFill>
              <a:schemeClr val="tx1"/>
            </a:solidFill>
            <a:round/>
            <a:headEnd/>
            <a:tailEnd/>
          </a:ln>
        </p:spPr>
        <p:txBody>
          <a:bodyPr/>
          <a:lstStyle/>
          <a:p>
            <a:endParaRPr lang="ja-JP" altLang="en-US"/>
          </a:p>
        </p:txBody>
      </p:sp>
      <p:sp>
        <p:nvSpPr>
          <p:cNvPr id="96355" name="Freeform 99"/>
          <p:cNvSpPr>
            <a:spLocks/>
          </p:cNvSpPr>
          <p:nvPr/>
        </p:nvSpPr>
        <p:spPr bwMode="auto">
          <a:xfrm>
            <a:off x="8583612" y="3578927"/>
            <a:ext cx="242888" cy="206375"/>
          </a:xfrm>
          <a:custGeom>
            <a:avLst/>
            <a:gdLst>
              <a:gd name="T0" fmla="*/ 2147483646 w 231"/>
              <a:gd name="T1" fmla="*/ 2147483646 h 196"/>
              <a:gd name="T2" fmla="*/ 2147483646 w 231"/>
              <a:gd name="T3" fmla="*/ 2147483646 h 196"/>
              <a:gd name="T4" fmla="*/ 2147483646 w 231"/>
              <a:gd name="T5" fmla="*/ 2147483646 h 196"/>
              <a:gd name="T6" fmla="*/ 2147483646 w 231"/>
              <a:gd name="T7" fmla="*/ 2147483646 h 196"/>
              <a:gd name="T8" fmla="*/ 2147483646 w 231"/>
              <a:gd name="T9" fmla="*/ 2147483646 h 196"/>
              <a:gd name="T10" fmla="*/ 2147483646 w 231"/>
              <a:gd name="T11" fmla="*/ 2147483646 h 196"/>
              <a:gd name="T12" fmla="*/ 2147483646 w 231"/>
              <a:gd name="T13" fmla="*/ 2147483646 h 196"/>
              <a:gd name="T14" fmla="*/ 2147483646 w 231"/>
              <a:gd name="T15" fmla="*/ 2147483646 h 196"/>
              <a:gd name="T16" fmla="*/ 2147483646 w 231"/>
              <a:gd name="T17" fmla="*/ 2147483646 h 196"/>
              <a:gd name="T18" fmla="*/ 2147483646 w 231"/>
              <a:gd name="T19" fmla="*/ 2147483646 h 196"/>
              <a:gd name="T20" fmla="*/ 2147483646 w 231"/>
              <a:gd name="T21" fmla="*/ 2147483646 h 196"/>
              <a:gd name="T22" fmla="*/ 2147483646 w 231"/>
              <a:gd name="T23" fmla="*/ 2147483646 h 196"/>
              <a:gd name="T24" fmla="*/ 2147483646 w 231"/>
              <a:gd name="T25" fmla="*/ 2147483646 h 196"/>
              <a:gd name="T26" fmla="*/ 2147483646 w 231"/>
              <a:gd name="T27" fmla="*/ 2147483646 h 196"/>
              <a:gd name="T28" fmla="*/ 2147483646 w 231"/>
              <a:gd name="T29" fmla="*/ 2147483646 h 196"/>
              <a:gd name="T30" fmla="*/ 2147483646 w 231"/>
              <a:gd name="T31" fmla="*/ 0 h 196"/>
              <a:gd name="T32" fmla="*/ 0 w 231"/>
              <a:gd name="T33" fmla="*/ 2147483646 h 196"/>
              <a:gd name="T34" fmla="*/ 2147483646 w 231"/>
              <a:gd name="T35" fmla="*/ 2147483646 h 196"/>
              <a:gd name="T36" fmla="*/ 2147483646 w 231"/>
              <a:gd name="T37" fmla="*/ 2147483646 h 196"/>
              <a:gd name="T38" fmla="*/ 2147483646 w 231"/>
              <a:gd name="T39" fmla="*/ 2147483646 h 196"/>
              <a:gd name="T40" fmla="*/ 2147483646 w 231"/>
              <a:gd name="T41" fmla="*/ 2147483646 h 196"/>
              <a:gd name="T42" fmla="*/ 2147483646 w 231"/>
              <a:gd name="T43" fmla="*/ 2147483646 h 196"/>
              <a:gd name="T44" fmla="*/ 2147483646 w 231"/>
              <a:gd name="T45" fmla="*/ 2147483646 h 196"/>
              <a:gd name="T46" fmla="*/ 2147483646 w 231"/>
              <a:gd name="T47" fmla="*/ 2147483646 h 196"/>
              <a:gd name="T48" fmla="*/ 2147483646 w 231"/>
              <a:gd name="T49" fmla="*/ 2147483646 h 196"/>
              <a:gd name="T50" fmla="*/ 2147483646 w 231"/>
              <a:gd name="T51" fmla="*/ 2147483646 h 196"/>
              <a:gd name="T52" fmla="*/ 2147483646 w 231"/>
              <a:gd name="T53" fmla="*/ 2147483646 h 196"/>
              <a:gd name="T54" fmla="*/ 2147483646 w 231"/>
              <a:gd name="T55" fmla="*/ 2147483646 h 196"/>
              <a:gd name="T56" fmla="*/ 2147483646 w 231"/>
              <a:gd name="T57" fmla="*/ 2147483646 h 196"/>
              <a:gd name="T58" fmla="*/ 2147483646 w 231"/>
              <a:gd name="T59" fmla="*/ 2147483646 h 196"/>
              <a:gd name="T60" fmla="*/ 2147483646 w 231"/>
              <a:gd name="T61" fmla="*/ 2147483646 h 196"/>
              <a:gd name="T62" fmla="*/ 2147483646 w 231"/>
              <a:gd name="T63" fmla="*/ 2147483646 h 196"/>
              <a:gd name="T64" fmla="*/ 2147483646 w 231"/>
              <a:gd name="T65" fmla="*/ 2147483646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196"/>
              <a:gd name="T101" fmla="*/ 231 w 231"/>
              <a:gd name="T102" fmla="*/ 196 h 1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196">
                <a:moveTo>
                  <a:pt x="231" y="190"/>
                </a:moveTo>
                <a:lnTo>
                  <a:pt x="230" y="189"/>
                </a:lnTo>
                <a:lnTo>
                  <a:pt x="211" y="161"/>
                </a:lnTo>
                <a:lnTo>
                  <a:pt x="187" y="132"/>
                </a:lnTo>
                <a:lnTo>
                  <a:pt x="175" y="117"/>
                </a:lnTo>
                <a:lnTo>
                  <a:pt x="163" y="104"/>
                </a:lnTo>
                <a:lnTo>
                  <a:pt x="149" y="90"/>
                </a:lnTo>
                <a:lnTo>
                  <a:pt x="135" y="78"/>
                </a:lnTo>
                <a:lnTo>
                  <a:pt x="120" y="66"/>
                </a:lnTo>
                <a:lnTo>
                  <a:pt x="105" y="54"/>
                </a:lnTo>
                <a:lnTo>
                  <a:pt x="89" y="43"/>
                </a:lnTo>
                <a:lnTo>
                  <a:pt x="73" y="34"/>
                </a:lnTo>
                <a:lnTo>
                  <a:pt x="56" y="24"/>
                </a:lnTo>
                <a:lnTo>
                  <a:pt x="40" y="15"/>
                </a:lnTo>
                <a:lnTo>
                  <a:pt x="22" y="7"/>
                </a:lnTo>
                <a:lnTo>
                  <a:pt x="3" y="0"/>
                </a:lnTo>
                <a:lnTo>
                  <a:pt x="0" y="11"/>
                </a:lnTo>
                <a:lnTo>
                  <a:pt x="17" y="18"/>
                </a:lnTo>
                <a:lnTo>
                  <a:pt x="34" y="26"/>
                </a:lnTo>
                <a:lnTo>
                  <a:pt x="51" y="34"/>
                </a:lnTo>
                <a:lnTo>
                  <a:pt x="67" y="43"/>
                </a:lnTo>
                <a:lnTo>
                  <a:pt x="84" y="53"/>
                </a:lnTo>
                <a:lnTo>
                  <a:pt x="99" y="63"/>
                </a:lnTo>
                <a:lnTo>
                  <a:pt x="114" y="74"/>
                </a:lnTo>
                <a:lnTo>
                  <a:pt x="127" y="86"/>
                </a:lnTo>
                <a:lnTo>
                  <a:pt x="141" y="99"/>
                </a:lnTo>
                <a:lnTo>
                  <a:pt x="155" y="112"/>
                </a:lnTo>
                <a:lnTo>
                  <a:pt x="167" y="126"/>
                </a:lnTo>
                <a:lnTo>
                  <a:pt x="179" y="139"/>
                </a:lnTo>
                <a:lnTo>
                  <a:pt x="201" y="167"/>
                </a:lnTo>
                <a:lnTo>
                  <a:pt x="220" y="196"/>
                </a:lnTo>
                <a:lnTo>
                  <a:pt x="220" y="194"/>
                </a:lnTo>
                <a:lnTo>
                  <a:pt x="231" y="190"/>
                </a:lnTo>
                <a:close/>
              </a:path>
            </a:pathLst>
          </a:custGeom>
          <a:solidFill>
            <a:srgbClr val="EF9C9F"/>
          </a:solidFill>
          <a:ln w="9525">
            <a:solidFill>
              <a:schemeClr val="tx1"/>
            </a:solidFill>
            <a:round/>
            <a:headEnd/>
            <a:tailEnd/>
          </a:ln>
        </p:spPr>
        <p:txBody>
          <a:bodyPr/>
          <a:lstStyle/>
          <a:p>
            <a:endParaRPr lang="ja-JP" altLang="en-US"/>
          </a:p>
        </p:txBody>
      </p:sp>
      <p:sp>
        <p:nvSpPr>
          <p:cNvPr id="96356" name="Freeform 100"/>
          <p:cNvSpPr>
            <a:spLocks/>
          </p:cNvSpPr>
          <p:nvPr/>
        </p:nvSpPr>
        <p:spPr bwMode="auto">
          <a:xfrm>
            <a:off x="8815388" y="3778952"/>
            <a:ext cx="85725" cy="288925"/>
          </a:xfrm>
          <a:custGeom>
            <a:avLst/>
            <a:gdLst>
              <a:gd name="T0" fmla="*/ 2147483646 w 82"/>
              <a:gd name="T1" fmla="*/ 2147483646 h 276"/>
              <a:gd name="T2" fmla="*/ 2147483646 w 82"/>
              <a:gd name="T3" fmla="*/ 2147483646 h 276"/>
              <a:gd name="T4" fmla="*/ 2147483646 w 82"/>
              <a:gd name="T5" fmla="*/ 2147483646 h 276"/>
              <a:gd name="T6" fmla="*/ 2147483646 w 82"/>
              <a:gd name="T7" fmla="*/ 2147483646 h 276"/>
              <a:gd name="T8" fmla="*/ 2147483646 w 82"/>
              <a:gd name="T9" fmla="*/ 2147483646 h 276"/>
              <a:gd name="T10" fmla="*/ 2147483646 w 82"/>
              <a:gd name="T11" fmla="*/ 2147483646 h 276"/>
              <a:gd name="T12" fmla="*/ 2147483646 w 82"/>
              <a:gd name="T13" fmla="*/ 2147483646 h 276"/>
              <a:gd name="T14" fmla="*/ 2147483646 w 82"/>
              <a:gd name="T15" fmla="*/ 2147483646 h 276"/>
              <a:gd name="T16" fmla="*/ 2147483646 w 82"/>
              <a:gd name="T17" fmla="*/ 0 h 276"/>
              <a:gd name="T18" fmla="*/ 0 w 82"/>
              <a:gd name="T19" fmla="*/ 2147483646 h 276"/>
              <a:gd name="T20" fmla="*/ 2147483646 w 82"/>
              <a:gd name="T21" fmla="*/ 2147483646 h 276"/>
              <a:gd name="T22" fmla="*/ 2147483646 w 82"/>
              <a:gd name="T23" fmla="*/ 2147483646 h 276"/>
              <a:gd name="T24" fmla="*/ 2147483646 w 82"/>
              <a:gd name="T25" fmla="*/ 2147483646 h 276"/>
              <a:gd name="T26" fmla="*/ 2147483646 w 82"/>
              <a:gd name="T27" fmla="*/ 2147483646 h 276"/>
              <a:gd name="T28" fmla="*/ 2147483646 w 82"/>
              <a:gd name="T29" fmla="*/ 2147483646 h 276"/>
              <a:gd name="T30" fmla="*/ 2147483646 w 82"/>
              <a:gd name="T31" fmla="*/ 2147483646 h 276"/>
              <a:gd name="T32" fmla="*/ 2147483646 w 82"/>
              <a:gd name="T33" fmla="*/ 2147483646 h 276"/>
              <a:gd name="T34" fmla="*/ 2147483646 w 82"/>
              <a:gd name="T35" fmla="*/ 2147483646 h 276"/>
              <a:gd name="T36" fmla="*/ 2147483646 w 82"/>
              <a:gd name="T37" fmla="*/ 2147483646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276"/>
              <a:gd name="T59" fmla="*/ 82 w 8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276">
                <a:moveTo>
                  <a:pt x="82" y="275"/>
                </a:moveTo>
                <a:lnTo>
                  <a:pt x="79" y="248"/>
                </a:lnTo>
                <a:lnTo>
                  <a:pt x="73" y="214"/>
                </a:lnTo>
                <a:lnTo>
                  <a:pt x="64" y="176"/>
                </a:lnTo>
                <a:lnTo>
                  <a:pt x="55" y="136"/>
                </a:lnTo>
                <a:lnTo>
                  <a:pt x="44" y="95"/>
                </a:lnTo>
                <a:lnTo>
                  <a:pt x="33" y="57"/>
                </a:lnTo>
                <a:lnTo>
                  <a:pt x="22" y="25"/>
                </a:lnTo>
                <a:lnTo>
                  <a:pt x="11" y="0"/>
                </a:lnTo>
                <a:lnTo>
                  <a:pt x="0" y="4"/>
                </a:lnTo>
                <a:lnTo>
                  <a:pt x="11" y="29"/>
                </a:lnTo>
                <a:lnTo>
                  <a:pt x="22" y="61"/>
                </a:lnTo>
                <a:lnTo>
                  <a:pt x="33" y="98"/>
                </a:lnTo>
                <a:lnTo>
                  <a:pt x="44" y="138"/>
                </a:lnTo>
                <a:lnTo>
                  <a:pt x="53" y="179"/>
                </a:lnTo>
                <a:lnTo>
                  <a:pt x="62" y="217"/>
                </a:lnTo>
                <a:lnTo>
                  <a:pt x="67" y="250"/>
                </a:lnTo>
                <a:lnTo>
                  <a:pt x="71" y="276"/>
                </a:lnTo>
                <a:lnTo>
                  <a:pt x="82" y="275"/>
                </a:lnTo>
                <a:close/>
              </a:path>
            </a:pathLst>
          </a:custGeom>
          <a:solidFill>
            <a:srgbClr val="EF9C9F"/>
          </a:solidFill>
          <a:ln w="9525">
            <a:solidFill>
              <a:schemeClr val="tx1"/>
            </a:solidFill>
            <a:round/>
            <a:headEnd/>
            <a:tailEnd/>
          </a:ln>
        </p:spPr>
        <p:txBody>
          <a:bodyPr/>
          <a:lstStyle/>
          <a:p>
            <a:endParaRPr lang="ja-JP" altLang="en-US"/>
          </a:p>
        </p:txBody>
      </p:sp>
      <p:sp>
        <p:nvSpPr>
          <p:cNvPr id="96357" name="Freeform 101"/>
          <p:cNvSpPr>
            <a:spLocks/>
          </p:cNvSpPr>
          <p:nvPr/>
        </p:nvSpPr>
        <p:spPr bwMode="auto">
          <a:xfrm>
            <a:off x="8532812" y="4098039"/>
            <a:ext cx="14288" cy="53975"/>
          </a:xfrm>
          <a:custGeom>
            <a:avLst/>
            <a:gdLst>
              <a:gd name="T0" fmla="*/ 2147483646 w 14"/>
              <a:gd name="T1" fmla="*/ 2147483646 h 52"/>
              <a:gd name="T2" fmla="*/ 2147483646 w 14"/>
              <a:gd name="T3" fmla="*/ 2147483646 h 52"/>
              <a:gd name="T4" fmla="*/ 2147483646 w 14"/>
              <a:gd name="T5" fmla="*/ 0 h 52"/>
              <a:gd name="T6" fmla="*/ 0 w 14"/>
              <a:gd name="T7" fmla="*/ 2147483646 h 52"/>
              <a:gd name="T8" fmla="*/ 2147483646 w 14"/>
              <a:gd name="T9" fmla="*/ 2147483646 h 52"/>
              <a:gd name="T10" fmla="*/ 0 60000 65536"/>
              <a:gd name="T11" fmla="*/ 0 60000 65536"/>
              <a:gd name="T12" fmla="*/ 0 60000 65536"/>
              <a:gd name="T13" fmla="*/ 0 60000 65536"/>
              <a:gd name="T14" fmla="*/ 0 60000 65536"/>
              <a:gd name="T15" fmla="*/ 0 w 14"/>
              <a:gd name="T16" fmla="*/ 0 h 52"/>
              <a:gd name="T17" fmla="*/ 14 w 14"/>
              <a:gd name="T18" fmla="*/ 52 h 52"/>
            </a:gdLst>
            <a:ahLst/>
            <a:cxnLst>
              <a:cxn ang="T10">
                <a:pos x="T0" y="T1"/>
              </a:cxn>
              <a:cxn ang="T11">
                <a:pos x="T2" y="T3"/>
              </a:cxn>
              <a:cxn ang="T12">
                <a:pos x="T4" y="T5"/>
              </a:cxn>
              <a:cxn ang="T13">
                <a:pos x="T6" y="T7"/>
              </a:cxn>
              <a:cxn ang="T14">
                <a:pos x="T8" y="T9"/>
              </a:cxn>
            </a:cxnLst>
            <a:rect l="T15" t="T16" r="T17" b="T18"/>
            <a:pathLst>
              <a:path w="14" h="52">
                <a:moveTo>
                  <a:pt x="11" y="52"/>
                </a:moveTo>
                <a:lnTo>
                  <a:pt x="14" y="2"/>
                </a:lnTo>
                <a:lnTo>
                  <a:pt x="3" y="0"/>
                </a:lnTo>
                <a:lnTo>
                  <a:pt x="0" y="52"/>
                </a:lnTo>
                <a:lnTo>
                  <a:pt x="11" y="52"/>
                </a:lnTo>
                <a:close/>
              </a:path>
            </a:pathLst>
          </a:custGeom>
          <a:solidFill>
            <a:srgbClr val="EF9C9F"/>
          </a:solidFill>
          <a:ln w="9525">
            <a:solidFill>
              <a:schemeClr val="tx1"/>
            </a:solidFill>
            <a:round/>
            <a:headEnd/>
            <a:tailEnd/>
          </a:ln>
        </p:spPr>
        <p:txBody>
          <a:bodyPr/>
          <a:lstStyle/>
          <a:p>
            <a:endParaRPr lang="ja-JP" altLang="en-US"/>
          </a:p>
        </p:txBody>
      </p:sp>
      <p:sp>
        <p:nvSpPr>
          <p:cNvPr id="96358" name="Freeform 102"/>
          <p:cNvSpPr>
            <a:spLocks/>
          </p:cNvSpPr>
          <p:nvPr/>
        </p:nvSpPr>
        <p:spPr bwMode="auto">
          <a:xfrm>
            <a:off x="7975600" y="3798001"/>
            <a:ext cx="360362" cy="80962"/>
          </a:xfrm>
          <a:custGeom>
            <a:avLst/>
            <a:gdLst>
              <a:gd name="T0" fmla="*/ 2147483646 w 343"/>
              <a:gd name="T1" fmla="*/ 2147483646 h 77"/>
              <a:gd name="T2" fmla="*/ 2147483646 w 343"/>
              <a:gd name="T3" fmla="*/ 2147483646 h 77"/>
              <a:gd name="T4" fmla="*/ 2147483646 w 343"/>
              <a:gd name="T5" fmla="*/ 2147483646 h 77"/>
              <a:gd name="T6" fmla="*/ 2147483646 w 343"/>
              <a:gd name="T7" fmla="*/ 2147483646 h 77"/>
              <a:gd name="T8" fmla="*/ 2147483646 w 343"/>
              <a:gd name="T9" fmla="*/ 2147483646 h 77"/>
              <a:gd name="T10" fmla="*/ 2147483646 w 343"/>
              <a:gd name="T11" fmla="*/ 2147483646 h 77"/>
              <a:gd name="T12" fmla="*/ 2147483646 w 343"/>
              <a:gd name="T13" fmla="*/ 2147483646 h 77"/>
              <a:gd name="T14" fmla="*/ 2147483646 w 343"/>
              <a:gd name="T15" fmla="*/ 2147483646 h 77"/>
              <a:gd name="T16" fmla="*/ 2147483646 w 343"/>
              <a:gd name="T17" fmla="*/ 2147483646 h 77"/>
              <a:gd name="T18" fmla="*/ 2147483646 w 343"/>
              <a:gd name="T19" fmla="*/ 0 h 77"/>
              <a:gd name="T20" fmla="*/ 0 w 343"/>
              <a:gd name="T21" fmla="*/ 2147483646 h 77"/>
              <a:gd name="T22" fmla="*/ 2147483646 w 343"/>
              <a:gd name="T23" fmla="*/ 2147483646 h 77"/>
              <a:gd name="T24" fmla="*/ 2147483646 w 343"/>
              <a:gd name="T25" fmla="*/ 2147483646 h 77"/>
              <a:gd name="T26" fmla="*/ 2147483646 w 343"/>
              <a:gd name="T27" fmla="*/ 2147483646 h 77"/>
              <a:gd name="T28" fmla="*/ 2147483646 w 343"/>
              <a:gd name="T29" fmla="*/ 2147483646 h 77"/>
              <a:gd name="T30" fmla="*/ 2147483646 w 343"/>
              <a:gd name="T31" fmla="*/ 2147483646 h 77"/>
              <a:gd name="T32" fmla="*/ 2147483646 w 343"/>
              <a:gd name="T33" fmla="*/ 2147483646 h 77"/>
              <a:gd name="T34" fmla="*/ 2147483646 w 343"/>
              <a:gd name="T35" fmla="*/ 2147483646 h 77"/>
              <a:gd name="T36" fmla="*/ 2147483646 w 343"/>
              <a:gd name="T37" fmla="*/ 2147483646 h 77"/>
              <a:gd name="T38" fmla="*/ 2147483646 w 343"/>
              <a:gd name="T39" fmla="*/ 2147483646 h 77"/>
              <a:gd name="T40" fmla="*/ 2147483646 w 343"/>
              <a:gd name="T41" fmla="*/ 2147483646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3"/>
              <a:gd name="T64" fmla="*/ 0 h 77"/>
              <a:gd name="T65" fmla="*/ 343 w 343"/>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3" h="77">
                <a:moveTo>
                  <a:pt x="343" y="67"/>
                </a:moveTo>
                <a:lnTo>
                  <a:pt x="342" y="67"/>
                </a:lnTo>
                <a:lnTo>
                  <a:pt x="289" y="54"/>
                </a:lnTo>
                <a:lnTo>
                  <a:pt x="241" y="44"/>
                </a:lnTo>
                <a:lnTo>
                  <a:pt x="198" y="34"/>
                </a:lnTo>
                <a:lnTo>
                  <a:pt x="159" y="25"/>
                </a:lnTo>
                <a:lnTo>
                  <a:pt x="121" y="18"/>
                </a:lnTo>
                <a:lnTo>
                  <a:pt x="82" y="11"/>
                </a:lnTo>
                <a:lnTo>
                  <a:pt x="44" y="6"/>
                </a:lnTo>
                <a:lnTo>
                  <a:pt x="2" y="0"/>
                </a:lnTo>
                <a:lnTo>
                  <a:pt x="0" y="12"/>
                </a:lnTo>
                <a:lnTo>
                  <a:pt x="43" y="17"/>
                </a:lnTo>
                <a:lnTo>
                  <a:pt x="81" y="22"/>
                </a:lnTo>
                <a:lnTo>
                  <a:pt x="119" y="29"/>
                </a:lnTo>
                <a:lnTo>
                  <a:pt x="156" y="37"/>
                </a:lnTo>
                <a:lnTo>
                  <a:pt x="196" y="45"/>
                </a:lnTo>
                <a:lnTo>
                  <a:pt x="238" y="54"/>
                </a:lnTo>
                <a:lnTo>
                  <a:pt x="286" y="65"/>
                </a:lnTo>
                <a:lnTo>
                  <a:pt x="339" y="77"/>
                </a:lnTo>
                <a:lnTo>
                  <a:pt x="343" y="67"/>
                </a:lnTo>
                <a:close/>
              </a:path>
            </a:pathLst>
          </a:custGeom>
          <a:solidFill>
            <a:srgbClr val="EF9C9F"/>
          </a:solidFill>
          <a:ln w="9525">
            <a:solidFill>
              <a:schemeClr val="tx1"/>
            </a:solidFill>
            <a:round/>
            <a:headEnd/>
            <a:tailEnd/>
          </a:ln>
        </p:spPr>
        <p:txBody>
          <a:bodyPr/>
          <a:lstStyle/>
          <a:p>
            <a:endParaRPr lang="ja-JP" altLang="en-US"/>
          </a:p>
        </p:txBody>
      </p:sp>
      <p:sp>
        <p:nvSpPr>
          <p:cNvPr id="96359" name="Freeform 103"/>
          <p:cNvSpPr>
            <a:spLocks/>
          </p:cNvSpPr>
          <p:nvPr/>
        </p:nvSpPr>
        <p:spPr bwMode="auto">
          <a:xfrm>
            <a:off x="8332787" y="3869439"/>
            <a:ext cx="160338" cy="104775"/>
          </a:xfrm>
          <a:custGeom>
            <a:avLst/>
            <a:gdLst>
              <a:gd name="T0" fmla="*/ 2147483646 w 153"/>
              <a:gd name="T1" fmla="*/ 2147483646 h 101"/>
              <a:gd name="T2" fmla="*/ 2147483646 w 153"/>
              <a:gd name="T3" fmla="*/ 2147483646 h 101"/>
              <a:gd name="T4" fmla="*/ 2147483646 w 153"/>
              <a:gd name="T5" fmla="*/ 2147483646 h 101"/>
              <a:gd name="T6" fmla="*/ 2147483646 w 153"/>
              <a:gd name="T7" fmla="*/ 2147483646 h 101"/>
              <a:gd name="T8" fmla="*/ 2147483646 w 153"/>
              <a:gd name="T9" fmla="*/ 2147483646 h 101"/>
              <a:gd name="T10" fmla="*/ 2147483646 w 153"/>
              <a:gd name="T11" fmla="*/ 2147483646 h 101"/>
              <a:gd name="T12" fmla="*/ 2147483646 w 153"/>
              <a:gd name="T13" fmla="*/ 2147483646 h 101"/>
              <a:gd name="T14" fmla="*/ 2147483646 w 153"/>
              <a:gd name="T15" fmla="*/ 2147483646 h 101"/>
              <a:gd name="T16" fmla="*/ 2147483646 w 153"/>
              <a:gd name="T17" fmla="*/ 2147483646 h 101"/>
              <a:gd name="T18" fmla="*/ 2147483646 w 153"/>
              <a:gd name="T19" fmla="*/ 0 h 101"/>
              <a:gd name="T20" fmla="*/ 0 w 153"/>
              <a:gd name="T21" fmla="*/ 2147483646 h 101"/>
              <a:gd name="T22" fmla="*/ 2147483646 w 153"/>
              <a:gd name="T23" fmla="*/ 2147483646 h 101"/>
              <a:gd name="T24" fmla="*/ 2147483646 w 153"/>
              <a:gd name="T25" fmla="*/ 2147483646 h 101"/>
              <a:gd name="T26" fmla="*/ 2147483646 w 153"/>
              <a:gd name="T27" fmla="*/ 2147483646 h 101"/>
              <a:gd name="T28" fmla="*/ 2147483646 w 153"/>
              <a:gd name="T29" fmla="*/ 2147483646 h 101"/>
              <a:gd name="T30" fmla="*/ 2147483646 w 153"/>
              <a:gd name="T31" fmla="*/ 2147483646 h 101"/>
              <a:gd name="T32" fmla="*/ 2147483646 w 153"/>
              <a:gd name="T33" fmla="*/ 2147483646 h 101"/>
              <a:gd name="T34" fmla="*/ 2147483646 w 153"/>
              <a:gd name="T35" fmla="*/ 2147483646 h 101"/>
              <a:gd name="T36" fmla="*/ 2147483646 w 153"/>
              <a:gd name="T37" fmla="*/ 2147483646 h 101"/>
              <a:gd name="T38" fmla="*/ 2147483646 w 153"/>
              <a:gd name="T39" fmla="*/ 2147483646 h 101"/>
              <a:gd name="T40" fmla="*/ 2147483646 w 153"/>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01"/>
              <a:gd name="T65" fmla="*/ 153 w 153"/>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01">
                <a:moveTo>
                  <a:pt x="153" y="94"/>
                </a:moveTo>
                <a:lnTo>
                  <a:pt x="152" y="93"/>
                </a:lnTo>
                <a:lnTo>
                  <a:pt x="137" y="79"/>
                </a:lnTo>
                <a:lnTo>
                  <a:pt x="126" y="66"/>
                </a:lnTo>
                <a:lnTo>
                  <a:pt x="115" y="55"/>
                </a:lnTo>
                <a:lnTo>
                  <a:pt x="103" y="44"/>
                </a:lnTo>
                <a:lnTo>
                  <a:pt x="88" y="35"/>
                </a:lnTo>
                <a:lnTo>
                  <a:pt x="68" y="24"/>
                </a:lnTo>
                <a:lnTo>
                  <a:pt x="41" y="13"/>
                </a:lnTo>
                <a:lnTo>
                  <a:pt x="4" y="0"/>
                </a:lnTo>
                <a:lnTo>
                  <a:pt x="0" y="10"/>
                </a:lnTo>
                <a:lnTo>
                  <a:pt x="37" y="22"/>
                </a:lnTo>
                <a:lnTo>
                  <a:pt x="63" y="35"/>
                </a:lnTo>
                <a:lnTo>
                  <a:pt x="82" y="44"/>
                </a:lnTo>
                <a:lnTo>
                  <a:pt x="96" y="54"/>
                </a:lnTo>
                <a:lnTo>
                  <a:pt x="107" y="63"/>
                </a:lnTo>
                <a:lnTo>
                  <a:pt x="118" y="74"/>
                </a:lnTo>
                <a:lnTo>
                  <a:pt x="129" y="86"/>
                </a:lnTo>
                <a:lnTo>
                  <a:pt x="144" y="101"/>
                </a:lnTo>
                <a:lnTo>
                  <a:pt x="153" y="94"/>
                </a:lnTo>
                <a:close/>
              </a:path>
            </a:pathLst>
          </a:custGeom>
          <a:solidFill>
            <a:srgbClr val="EF9C9F"/>
          </a:solidFill>
          <a:ln w="9525">
            <a:solidFill>
              <a:schemeClr val="tx1"/>
            </a:solidFill>
            <a:round/>
            <a:headEnd/>
            <a:tailEnd/>
          </a:ln>
        </p:spPr>
        <p:txBody>
          <a:bodyPr/>
          <a:lstStyle/>
          <a:p>
            <a:endParaRPr lang="ja-JP" altLang="en-US"/>
          </a:p>
        </p:txBody>
      </p:sp>
      <p:sp>
        <p:nvSpPr>
          <p:cNvPr id="96360" name="Freeform 104"/>
          <p:cNvSpPr>
            <a:spLocks/>
          </p:cNvSpPr>
          <p:nvPr/>
        </p:nvSpPr>
        <p:spPr bwMode="auto">
          <a:xfrm>
            <a:off x="8483600" y="3967864"/>
            <a:ext cx="63500" cy="131763"/>
          </a:xfrm>
          <a:custGeom>
            <a:avLst/>
            <a:gdLst>
              <a:gd name="T0" fmla="*/ 2147483646 w 60"/>
              <a:gd name="T1" fmla="*/ 2147483646 h 126"/>
              <a:gd name="T2" fmla="*/ 2147483646 w 60"/>
              <a:gd name="T3" fmla="*/ 2147483646 h 126"/>
              <a:gd name="T4" fmla="*/ 2147483646 w 60"/>
              <a:gd name="T5" fmla="*/ 2147483646 h 126"/>
              <a:gd name="T6" fmla="*/ 2147483646 w 60"/>
              <a:gd name="T7" fmla="*/ 2147483646 h 126"/>
              <a:gd name="T8" fmla="*/ 2147483646 w 60"/>
              <a:gd name="T9" fmla="*/ 2147483646 h 126"/>
              <a:gd name="T10" fmla="*/ 2147483646 w 60"/>
              <a:gd name="T11" fmla="*/ 2147483646 h 126"/>
              <a:gd name="T12" fmla="*/ 2147483646 w 60"/>
              <a:gd name="T13" fmla="*/ 2147483646 h 126"/>
              <a:gd name="T14" fmla="*/ 2147483646 w 60"/>
              <a:gd name="T15" fmla="*/ 2147483646 h 126"/>
              <a:gd name="T16" fmla="*/ 2147483646 w 60"/>
              <a:gd name="T17" fmla="*/ 0 h 126"/>
              <a:gd name="T18" fmla="*/ 0 w 60"/>
              <a:gd name="T19" fmla="*/ 2147483646 h 126"/>
              <a:gd name="T20" fmla="*/ 2147483646 w 60"/>
              <a:gd name="T21" fmla="*/ 2147483646 h 126"/>
              <a:gd name="T22" fmla="*/ 2147483646 w 60"/>
              <a:gd name="T23" fmla="*/ 2147483646 h 126"/>
              <a:gd name="T24" fmla="*/ 2147483646 w 60"/>
              <a:gd name="T25" fmla="*/ 2147483646 h 126"/>
              <a:gd name="T26" fmla="*/ 2147483646 w 60"/>
              <a:gd name="T27" fmla="*/ 2147483646 h 126"/>
              <a:gd name="T28" fmla="*/ 2147483646 w 60"/>
              <a:gd name="T29" fmla="*/ 2147483646 h 126"/>
              <a:gd name="T30" fmla="*/ 2147483646 w 60"/>
              <a:gd name="T31" fmla="*/ 2147483646 h 126"/>
              <a:gd name="T32" fmla="*/ 2147483646 w 60"/>
              <a:gd name="T33" fmla="*/ 2147483646 h 126"/>
              <a:gd name="T34" fmla="*/ 2147483646 w 60"/>
              <a:gd name="T35" fmla="*/ 2147483646 h 126"/>
              <a:gd name="T36" fmla="*/ 2147483646 w 60"/>
              <a:gd name="T37" fmla="*/ 2147483646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26"/>
              <a:gd name="T59" fmla="*/ 60 w 60"/>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26">
                <a:moveTo>
                  <a:pt x="60" y="123"/>
                </a:moveTo>
                <a:lnTo>
                  <a:pt x="54" y="101"/>
                </a:lnTo>
                <a:lnTo>
                  <a:pt x="50" y="84"/>
                </a:lnTo>
                <a:lnTo>
                  <a:pt x="45" y="69"/>
                </a:lnTo>
                <a:lnTo>
                  <a:pt x="39" y="57"/>
                </a:lnTo>
                <a:lnTo>
                  <a:pt x="34" y="43"/>
                </a:lnTo>
                <a:lnTo>
                  <a:pt x="27" y="31"/>
                </a:lnTo>
                <a:lnTo>
                  <a:pt x="19" y="18"/>
                </a:lnTo>
                <a:lnTo>
                  <a:pt x="9" y="0"/>
                </a:lnTo>
                <a:lnTo>
                  <a:pt x="0" y="7"/>
                </a:lnTo>
                <a:lnTo>
                  <a:pt x="9" y="23"/>
                </a:lnTo>
                <a:lnTo>
                  <a:pt x="17" y="37"/>
                </a:lnTo>
                <a:lnTo>
                  <a:pt x="24" y="49"/>
                </a:lnTo>
                <a:lnTo>
                  <a:pt x="30" y="61"/>
                </a:lnTo>
                <a:lnTo>
                  <a:pt x="34" y="73"/>
                </a:lnTo>
                <a:lnTo>
                  <a:pt x="39" y="88"/>
                </a:lnTo>
                <a:lnTo>
                  <a:pt x="43" y="104"/>
                </a:lnTo>
                <a:lnTo>
                  <a:pt x="49" y="126"/>
                </a:lnTo>
                <a:lnTo>
                  <a:pt x="60" y="123"/>
                </a:lnTo>
                <a:close/>
              </a:path>
            </a:pathLst>
          </a:custGeom>
          <a:solidFill>
            <a:srgbClr val="EF9C9F"/>
          </a:solidFill>
          <a:ln w="9525">
            <a:solidFill>
              <a:schemeClr val="tx1"/>
            </a:solidFill>
            <a:round/>
            <a:headEnd/>
            <a:tailEnd/>
          </a:ln>
        </p:spPr>
        <p:txBody>
          <a:bodyPr/>
          <a:lstStyle/>
          <a:p>
            <a:endParaRPr lang="ja-JP" altLang="en-US"/>
          </a:p>
        </p:txBody>
      </p:sp>
      <p:sp>
        <p:nvSpPr>
          <p:cNvPr id="96361" name="Freeform 105"/>
          <p:cNvSpPr>
            <a:spLocks/>
          </p:cNvSpPr>
          <p:nvPr/>
        </p:nvSpPr>
        <p:spPr bwMode="auto">
          <a:xfrm>
            <a:off x="7326312" y="3466213"/>
            <a:ext cx="527050" cy="120650"/>
          </a:xfrm>
          <a:custGeom>
            <a:avLst/>
            <a:gdLst>
              <a:gd name="T0" fmla="*/ 2147483646 w 502"/>
              <a:gd name="T1" fmla="*/ 0 h 115"/>
              <a:gd name="T2" fmla="*/ 2147483646 w 502"/>
              <a:gd name="T3" fmla="*/ 0 h 115"/>
              <a:gd name="T4" fmla="*/ 2147483646 w 502"/>
              <a:gd name="T5" fmla="*/ 2147483646 h 115"/>
              <a:gd name="T6" fmla="*/ 2147483646 w 502"/>
              <a:gd name="T7" fmla="*/ 2147483646 h 115"/>
              <a:gd name="T8" fmla="*/ 2147483646 w 502"/>
              <a:gd name="T9" fmla="*/ 2147483646 h 115"/>
              <a:gd name="T10" fmla="*/ 2147483646 w 502"/>
              <a:gd name="T11" fmla="*/ 2147483646 h 115"/>
              <a:gd name="T12" fmla="*/ 2147483646 w 502"/>
              <a:gd name="T13" fmla="*/ 2147483646 h 115"/>
              <a:gd name="T14" fmla="*/ 2147483646 w 502"/>
              <a:gd name="T15" fmla="*/ 2147483646 h 115"/>
              <a:gd name="T16" fmla="*/ 2147483646 w 502"/>
              <a:gd name="T17" fmla="*/ 2147483646 h 115"/>
              <a:gd name="T18" fmla="*/ 0 w 502"/>
              <a:gd name="T19" fmla="*/ 2147483646 h 115"/>
              <a:gd name="T20" fmla="*/ 2147483646 w 502"/>
              <a:gd name="T21" fmla="*/ 2147483646 h 115"/>
              <a:gd name="T22" fmla="*/ 2147483646 w 502"/>
              <a:gd name="T23" fmla="*/ 2147483646 h 115"/>
              <a:gd name="T24" fmla="*/ 2147483646 w 502"/>
              <a:gd name="T25" fmla="*/ 2147483646 h 115"/>
              <a:gd name="T26" fmla="*/ 2147483646 w 502"/>
              <a:gd name="T27" fmla="*/ 2147483646 h 115"/>
              <a:gd name="T28" fmla="*/ 2147483646 w 502"/>
              <a:gd name="T29" fmla="*/ 2147483646 h 115"/>
              <a:gd name="T30" fmla="*/ 2147483646 w 502"/>
              <a:gd name="T31" fmla="*/ 2147483646 h 115"/>
              <a:gd name="T32" fmla="*/ 2147483646 w 502"/>
              <a:gd name="T33" fmla="*/ 2147483646 h 115"/>
              <a:gd name="T34" fmla="*/ 2147483646 w 502"/>
              <a:gd name="T35" fmla="*/ 2147483646 h 115"/>
              <a:gd name="T36" fmla="*/ 2147483646 w 502"/>
              <a:gd name="T37" fmla="*/ 2147483646 h 115"/>
              <a:gd name="T38" fmla="*/ 2147483646 w 502"/>
              <a:gd name="T39" fmla="*/ 2147483646 h 115"/>
              <a:gd name="T40" fmla="*/ 2147483646 w 50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115"/>
              <a:gd name="T65" fmla="*/ 502 w 50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115">
                <a:moveTo>
                  <a:pt x="500" y="0"/>
                </a:moveTo>
                <a:lnTo>
                  <a:pt x="500" y="0"/>
                </a:lnTo>
                <a:lnTo>
                  <a:pt x="451" y="10"/>
                </a:lnTo>
                <a:lnTo>
                  <a:pt x="401" y="22"/>
                </a:lnTo>
                <a:lnTo>
                  <a:pt x="346" y="37"/>
                </a:lnTo>
                <a:lnTo>
                  <a:pt x="287" y="50"/>
                </a:lnTo>
                <a:lnTo>
                  <a:pt x="223" y="65"/>
                </a:lnTo>
                <a:lnTo>
                  <a:pt x="155" y="79"/>
                </a:lnTo>
                <a:lnTo>
                  <a:pt x="81" y="92"/>
                </a:lnTo>
                <a:lnTo>
                  <a:pt x="0" y="103"/>
                </a:lnTo>
                <a:lnTo>
                  <a:pt x="2" y="115"/>
                </a:lnTo>
                <a:lnTo>
                  <a:pt x="82" y="103"/>
                </a:lnTo>
                <a:lnTo>
                  <a:pt x="158" y="89"/>
                </a:lnTo>
                <a:lnTo>
                  <a:pt x="226" y="76"/>
                </a:lnTo>
                <a:lnTo>
                  <a:pt x="289" y="61"/>
                </a:lnTo>
                <a:lnTo>
                  <a:pt x="349" y="47"/>
                </a:lnTo>
                <a:lnTo>
                  <a:pt x="403" y="34"/>
                </a:lnTo>
                <a:lnTo>
                  <a:pt x="454" y="20"/>
                </a:lnTo>
                <a:lnTo>
                  <a:pt x="502" y="11"/>
                </a:lnTo>
                <a:lnTo>
                  <a:pt x="500" y="0"/>
                </a:lnTo>
                <a:close/>
              </a:path>
            </a:pathLst>
          </a:custGeom>
          <a:solidFill>
            <a:srgbClr val="EF9C9F"/>
          </a:solidFill>
          <a:ln w="9525">
            <a:solidFill>
              <a:schemeClr val="tx1"/>
            </a:solidFill>
            <a:round/>
            <a:headEnd/>
            <a:tailEnd/>
          </a:ln>
        </p:spPr>
        <p:txBody>
          <a:bodyPr/>
          <a:lstStyle/>
          <a:p>
            <a:endParaRPr lang="ja-JP" altLang="en-US"/>
          </a:p>
        </p:txBody>
      </p:sp>
      <p:sp>
        <p:nvSpPr>
          <p:cNvPr id="96362" name="Freeform 106"/>
          <p:cNvSpPr>
            <a:spLocks/>
          </p:cNvSpPr>
          <p:nvPr/>
        </p:nvSpPr>
        <p:spPr bwMode="auto">
          <a:xfrm>
            <a:off x="7851776" y="3369376"/>
            <a:ext cx="433387" cy="107950"/>
          </a:xfrm>
          <a:custGeom>
            <a:avLst/>
            <a:gdLst>
              <a:gd name="T0" fmla="*/ 2147483646 w 413"/>
              <a:gd name="T1" fmla="*/ 0 h 103"/>
              <a:gd name="T2" fmla="*/ 2147483646 w 413"/>
              <a:gd name="T3" fmla="*/ 2147483646 h 103"/>
              <a:gd name="T4" fmla="*/ 2147483646 w 413"/>
              <a:gd name="T5" fmla="*/ 2147483646 h 103"/>
              <a:gd name="T6" fmla="*/ 2147483646 w 413"/>
              <a:gd name="T7" fmla="*/ 2147483646 h 103"/>
              <a:gd name="T8" fmla="*/ 2147483646 w 413"/>
              <a:gd name="T9" fmla="*/ 2147483646 h 103"/>
              <a:gd name="T10" fmla="*/ 2147483646 w 413"/>
              <a:gd name="T11" fmla="*/ 2147483646 h 103"/>
              <a:gd name="T12" fmla="*/ 2147483646 w 413"/>
              <a:gd name="T13" fmla="*/ 2147483646 h 103"/>
              <a:gd name="T14" fmla="*/ 2147483646 w 413"/>
              <a:gd name="T15" fmla="*/ 2147483646 h 103"/>
              <a:gd name="T16" fmla="*/ 0 w 413"/>
              <a:gd name="T17" fmla="*/ 2147483646 h 103"/>
              <a:gd name="T18" fmla="*/ 2147483646 w 413"/>
              <a:gd name="T19" fmla="*/ 2147483646 h 103"/>
              <a:gd name="T20" fmla="*/ 2147483646 w 413"/>
              <a:gd name="T21" fmla="*/ 2147483646 h 103"/>
              <a:gd name="T22" fmla="*/ 2147483646 w 413"/>
              <a:gd name="T23" fmla="*/ 2147483646 h 103"/>
              <a:gd name="T24" fmla="*/ 2147483646 w 413"/>
              <a:gd name="T25" fmla="*/ 2147483646 h 103"/>
              <a:gd name="T26" fmla="*/ 2147483646 w 413"/>
              <a:gd name="T27" fmla="*/ 2147483646 h 103"/>
              <a:gd name="T28" fmla="*/ 2147483646 w 413"/>
              <a:gd name="T29" fmla="*/ 2147483646 h 103"/>
              <a:gd name="T30" fmla="*/ 2147483646 w 413"/>
              <a:gd name="T31" fmla="*/ 2147483646 h 103"/>
              <a:gd name="T32" fmla="*/ 2147483646 w 413"/>
              <a:gd name="T33" fmla="*/ 2147483646 h 103"/>
              <a:gd name="T34" fmla="*/ 2147483646 w 413"/>
              <a:gd name="T35" fmla="*/ 2147483646 h 103"/>
              <a:gd name="T36" fmla="*/ 2147483646 w 413"/>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3"/>
              <a:gd name="T58" fmla="*/ 0 h 103"/>
              <a:gd name="T59" fmla="*/ 413 w 413"/>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3" h="103">
                <a:moveTo>
                  <a:pt x="409" y="0"/>
                </a:moveTo>
                <a:lnTo>
                  <a:pt x="403" y="2"/>
                </a:lnTo>
                <a:lnTo>
                  <a:pt x="388" y="6"/>
                </a:lnTo>
                <a:lnTo>
                  <a:pt x="360" y="14"/>
                </a:lnTo>
                <a:lnTo>
                  <a:pt x="319" y="23"/>
                </a:lnTo>
                <a:lnTo>
                  <a:pt x="263" y="37"/>
                </a:lnTo>
                <a:lnTo>
                  <a:pt x="193" y="52"/>
                </a:lnTo>
                <a:lnTo>
                  <a:pt x="106" y="71"/>
                </a:lnTo>
                <a:lnTo>
                  <a:pt x="0" y="92"/>
                </a:lnTo>
                <a:lnTo>
                  <a:pt x="2" y="103"/>
                </a:lnTo>
                <a:lnTo>
                  <a:pt x="107" y="81"/>
                </a:lnTo>
                <a:lnTo>
                  <a:pt x="194" y="62"/>
                </a:lnTo>
                <a:lnTo>
                  <a:pt x="265" y="48"/>
                </a:lnTo>
                <a:lnTo>
                  <a:pt x="321" y="34"/>
                </a:lnTo>
                <a:lnTo>
                  <a:pt x="362" y="25"/>
                </a:lnTo>
                <a:lnTo>
                  <a:pt x="391" y="17"/>
                </a:lnTo>
                <a:lnTo>
                  <a:pt x="408" y="13"/>
                </a:lnTo>
                <a:lnTo>
                  <a:pt x="413" y="11"/>
                </a:lnTo>
                <a:lnTo>
                  <a:pt x="409" y="0"/>
                </a:lnTo>
                <a:close/>
              </a:path>
            </a:pathLst>
          </a:custGeom>
          <a:solidFill>
            <a:srgbClr val="EF9C9F"/>
          </a:solidFill>
          <a:ln w="9525">
            <a:solidFill>
              <a:schemeClr val="tx1"/>
            </a:solidFill>
            <a:round/>
            <a:headEnd/>
            <a:tailEnd/>
          </a:ln>
        </p:spPr>
        <p:txBody>
          <a:bodyPr/>
          <a:lstStyle/>
          <a:p>
            <a:endParaRPr lang="ja-JP" altLang="en-US"/>
          </a:p>
        </p:txBody>
      </p:sp>
      <p:sp>
        <p:nvSpPr>
          <p:cNvPr id="96363" name="Freeform 107"/>
          <p:cNvSpPr>
            <a:spLocks/>
          </p:cNvSpPr>
          <p:nvPr/>
        </p:nvSpPr>
        <p:spPr bwMode="auto">
          <a:xfrm>
            <a:off x="7312025" y="3383663"/>
            <a:ext cx="487362" cy="50800"/>
          </a:xfrm>
          <a:custGeom>
            <a:avLst/>
            <a:gdLst>
              <a:gd name="T0" fmla="*/ 2147483646 w 464"/>
              <a:gd name="T1" fmla="*/ 0 h 49"/>
              <a:gd name="T2" fmla="*/ 2147483646 w 464"/>
              <a:gd name="T3" fmla="*/ 0 h 49"/>
              <a:gd name="T4" fmla="*/ 2147483646 w 464"/>
              <a:gd name="T5" fmla="*/ 2147483646 h 49"/>
              <a:gd name="T6" fmla="*/ 2147483646 w 464"/>
              <a:gd name="T7" fmla="*/ 2147483646 h 49"/>
              <a:gd name="T8" fmla="*/ 2147483646 w 464"/>
              <a:gd name="T9" fmla="*/ 2147483646 h 49"/>
              <a:gd name="T10" fmla="*/ 2147483646 w 464"/>
              <a:gd name="T11" fmla="*/ 2147483646 h 49"/>
              <a:gd name="T12" fmla="*/ 2147483646 w 464"/>
              <a:gd name="T13" fmla="*/ 2147483646 h 49"/>
              <a:gd name="T14" fmla="*/ 2147483646 w 464"/>
              <a:gd name="T15" fmla="*/ 2147483646 h 49"/>
              <a:gd name="T16" fmla="*/ 2147483646 w 464"/>
              <a:gd name="T17" fmla="*/ 2147483646 h 49"/>
              <a:gd name="T18" fmla="*/ 0 w 464"/>
              <a:gd name="T19" fmla="*/ 2147483646 h 49"/>
              <a:gd name="T20" fmla="*/ 0 w 464"/>
              <a:gd name="T21" fmla="*/ 2147483646 h 49"/>
              <a:gd name="T22" fmla="*/ 2147483646 w 464"/>
              <a:gd name="T23" fmla="*/ 2147483646 h 49"/>
              <a:gd name="T24" fmla="*/ 2147483646 w 464"/>
              <a:gd name="T25" fmla="*/ 2147483646 h 49"/>
              <a:gd name="T26" fmla="*/ 2147483646 w 464"/>
              <a:gd name="T27" fmla="*/ 2147483646 h 49"/>
              <a:gd name="T28" fmla="*/ 2147483646 w 464"/>
              <a:gd name="T29" fmla="*/ 2147483646 h 49"/>
              <a:gd name="T30" fmla="*/ 2147483646 w 464"/>
              <a:gd name="T31" fmla="*/ 2147483646 h 49"/>
              <a:gd name="T32" fmla="*/ 2147483646 w 464"/>
              <a:gd name="T33" fmla="*/ 2147483646 h 49"/>
              <a:gd name="T34" fmla="*/ 2147483646 w 464"/>
              <a:gd name="T35" fmla="*/ 2147483646 h 49"/>
              <a:gd name="T36" fmla="*/ 2147483646 w 464"/>
              <a:gd name="T37" fmla="*/ 2147483646 h 49"/>
              <a:gd name="T38" fmla="*/ 2147483646 w 464"/>
              <a:gd name="T39" fmla="*/ 2147483646 h 49"/>
              <a:gd name="T40" fmla="*/ 2147483646 w 464"/>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4"/>
              <a:gd name="T64" fmla="*/ 0 h 49"/>
              <a:gd name="T65" fmla="*/ 464 w 464"/>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4" h="49">
                <a:moveTo>
                  <a:pt x="463" y="0"/>
                </a:moveTo>
                <a:lnTo>
                  <a:pt x="463" y="0"/>
                </a:lnTo>
                <a:lnTo>
                  <a:pt x="416" y="6"/>
                </a:lnTo>
                <a:lnTo>
                  <a:pt x="366" y="10"/>
                </a:lnTo>
                <a:lnTo>
                  <a:pt x="313" y="16"/>
                </a:lnTo>
                <a:lnTo>
                  <a:pt x="257" y="20"/>
                </a:lnTo>
                <a:lnTo>
                  <a:pt x="196" y="25"/>
                </a:lnTo>
                <a:lnTo>
                  <a:pt x="134" y="29"/>
                </a:lnTo>
                <a:lnTo>
                  <a:pt x="68" y="33"/>
                </a:lnTo>
                <a:lnTo>
                  <a:pt x="0" y="39"/>
                </a:lnTo>
                <a:lnTo>
                  <a:pt x="0" y="49"/>
                </a:lnTo>
                <a:lnTo>
                  <a:pt x="69" y="45"/>
                </a:lnTo>
                <a:lnTo>
                  <a:pt x="135" y="40"/>
                </a:lnTo>
                <a:lnTo>
                  <a:pt x="198" y="36"/>
                </a:lnTo>
                <a:lnTo>
                  <a:pt x="258" y="32"/>
                </a:lnTo>
                <a:lnTo>
                  <a:pt x="314" y="27"/>
                </a:lnTo>
                <a:lnTo>
                  <a:pt x="367" y="22"/>
                </a:lnTo>
                <a:lnTo>
                  <a:pt x="418" y="17"/>
                </a:lnTo>
                <a:lnTo>
                  <a:pt x="464" y="12"/>
                </a:lnTo>
                <a:lnTo>
                  <a:pt x="463" y="0"/>
                </a:lnTo>
                <a:close/>
              </a:path>
            </a:pathLst>
          </a:custGeom>
          <a:solidFill>
            <a:srgbClr val="EF9C9F"/>
          </a:solidFill>
          <a:ln w="9525">
            <a:solidFill>
              <a:schemeClr val="tx1"/>
            </a:solidFill>
            <a:round/>
            <a:headEnd/>
            <a:tailEnd/>
          </a:ln>
        </p:spPr>
        <p:txBody>
          <a:bodyPr/>
          <a:lstStyle/>
          <a:p>
            <a:endParaRPr lang="ja-JP" altLang="en-US"/>
          </a:p>
        </p:txBody>
      </p:sp>
      <p:sp>
        <p:nvSpPr>
          <p:cNvPr id="96364" name="Freeform 108"/>
          <p:cNvSpPr>
            <a:spLocks/>
          </p:cNvSpPr>
          <p:nvPr/>
        </p:nvSpPr>
        <p:spPr bwMode="auto">
          <a:xfrm>
            <a:off x="7797801" y="3291589"/>
            <a:ext cx="427037" cy="104775"/>
          </a:xfrm>
          <a:custGeom>
            <a:avLst/>
            <a:gdLst>
              <a:gd name="T0" fmla="*/ 2147483646 w 406"/>
              <a:gd name="T1" fmla="*/ 0 h 99"/>
              <a:gd name="T2" fmla="*/ 2147483646 w 406"/>
              <a:gd name="T3" fmla="*/ 2147483646 h 99"/>
              <a:gd name="T4" fmla="*/ 2147483646 w 406"/>
              <a:gd name="T5" fmla="*/ 2147483646 h 99"/>
              <a:gd name="T6" fmla="*/ 2147483646 w 406"/>
              <a:gd name="T7" fmla="*/ 2147483646 h 99"/>
              <a:gd name="T8" fmla="*/ 2147483646 w 406"/>
              <a:gd name="T9" fmla="*/ 2147483646 h 99"/>
              <a:gd name="T10" fmla="*/ 2147483646 w 406"/>
              <a:gd name="T11" fmla="*/ 2147483646 h 99"/>
              <a:gd name="T12" fmla="*/ 2147483646 w 406"/>
              <a:gd name="T13" fmla="*/ 2147483646 h 99"/>
              <a:gd name="T14" fmla="*/ 2147483646 w 406"/>
              <a:gd name="T15" fmla="*/ 2147483646 h 99"/>
              <a:gd name="T16" fmla="*/ 2147483646 w 406"/>
              <a:gd name="T17" fmla="*/ 2147483646 h 99"/>
              <a:gd name="T18" fmla="*/ 2147483646 w 406"/>
              <a:gd name="T19" fmla="*/ 2147483646 h 99"/>
              <a:gd name="T20" fmla="*/ 0 w 406"/>
              <a:gd name="T21" fmla="*/ 2147483646 h 99"/>
              <a:gd name="T22" fmla="*/ 2147483646 w 406"/>
              <a:gd name="T23" fmla="*/ 2147483646 h 99"/>
              <a:gd name="T24" fmla="*/ 2147483646 w 406"/>
              <a:gd name="T25" fmla="*/ 2147483646 h 99"/>
              <a:gd name="T26" fmla="*/ 2147483646 w 406"/>
              <a:gd name="T27" fmla="*/ 2147483646 h 99"/>
              <a:gd name="T28" fmla="*/ 2147483646 w 406"/>
              <a:gd name="T29" fmla="*/ 2147483646 h 99"/>
              <a:gd name="T30" fmla="*/ 2147483646 w 406"/>
              <a:gd name="T31" fmla="*/ 2147483646 h 99"/>
              <a:gd name="T32" fmla="*/ 2147483646 w 406"/>
              <a:gd name="T33" fmla="*/ 2147483646 h 99"/>
              <a:gd name="T34" fmla="*/ 2147483646 w 406"/>
              <a:gd name="T35" fmla="*/ 2147483646 h 99"/>
              <a:gd name="T36" fmla="*/ 2147483646 w 406"/>
              <a:gd name="T37" fmla="*/ 2147483646 h 99"/>
              <a:gd name="T38" fmla="*/ 2147483646 w 406"/>
              <a:gd name="T39" fmla="*/ 2147483646 h 99"/>
              <a:gd name="T40" fmla="*/ 2147483646 w 406"/>
              <a:gd name="T41" fmla="*/ 2147483646 h 99"/>
              <a:gd name="T42" fmla="*/ 2147483646 w 406"/>
              <a:gd name="T43" fmla="*/ 2147483646 h 99"/>
              <a:gd name="T44" fmla="*/ 2147483646 w 406"/>
              <a:gd name="T45" fmla="*/ 0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6"/>
              <a:gd name="T70" fmla="*/ 0 h 99"/>
              <a:gd name="T71" fmla="*/ 406 w 406"/>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6" h="99">
                <a:moveTo>
                  <a:pt x="402" y="0"/>
                </a:moveTo>
                <a:lnTo>
                  <a:pt x="396" y="3"/>
                </a:lnTo>
                <a:lnTo>
                  <a:pt x="381" y="8"/>
                </a:lnTo>
                <a:lnTo>
                  <a:pt x="354" y="18"/>
                </a:lnTo>
                <a:lnTo>
                  <a:pt x="313" y="28"/>
                </a:lnTo>
                <a:lnTo>
                  <a:pt x="259" y="42"/>
                </a:lnTo>
                <a:lnTo>
                  <a:pt x="190" y="57"/>
                </a:lnTo>
                <a:lnTo>
                  <a:pt x="149" y="64"/>
                </a:lnTo>
                <a:lnTo>
                  <a:pt x="104" y="72"/>
                </a:lnTo>
                <a:lnTo>
                  <a:pt x="53" y="80"/>
                </a:lnTo>
                <a:lnTo>
                  <a:pt x="0" y="87"/>
                </a:lnTo>
                <a:lnTo>
                  <a:pt x="1" y="99"/>
                </a:lnTo>
                <a:lnTo>
                  <a:pt x="56" y="91"/>
                </a:lnTo>
                <a:lnTo>
                  <a:pt x="105" y="82"/>
                </a:lnTo>
                <a:lnTo>
                  <a:pt x="150" y="76"/>
                </a:lnTo>
                <a:lnTo>
                  <a:pt x="191" y="68"/>
                </a:lnTo>
                <a:lnTo>
                  <a:pt x="261" y="53"/>
                </a:lnTo>
                <a:lnTo>
                  <a:pt x="317" y="39"/>
                </a:lnTo>
                <a:lnTo>
                  <a:pt x="356" y="28"/>
                </a:lnTo>
                <a:lnTo>
                  <a:pt x="385" y="19"/>
                </a:lnTo>
                <a:lnTo>
                  <a:pt x="400" y="14"/>
                </a:lnTo>
                <a:lnTo>
                  <a:pt x="406" y="11"/>
                </a:lnTo>
                <a:lnTo>
                  <a:pt x="402" y="0"/>
                </a:lnTo>
                <a:close/>
              </a:path>
            </a:pathLst>
          </a:custGeom>
          <a:solidFill>
            <a:srgbClr val="EF9C9F"/>
          </a:solidFill>
          <a:ln w="9525">
            <a:solidFill>
              <a:schemeClr val="tx1"/>
            </a:solidFill>
            <a:round/>
            <a:headEnd/>
            <a:tailEnd/>
          </a:ln>
        </p:spPr>
        <p:txBody>
          <a:bodyPr/>
          <a:lstStyle/>
          <a:p>
            <a:endParaRPr lang="ja-JP" altLang="en-US"/>
          </a:p>
        </p:txBody>
      </p:sp>
      <p:sp>
        <p:nvSpPr>
          <p:cNvPr id="96365" name="Freeform 109"/>
          <p:cNvSpPr>
            <a:spLocks/>
          </p:cNvSpPr>
          <p:nvPr/>
        </p:nvSpPr>
        <p:spPr bwMode="auto">
          <a:xfrm>
            <a:off x="7310437" y="3448751"/>
            <a:ext cx="247650" cy="38100"/>
          </a:xfrm>
          <a:custGeom>
            <a:avLst/>
            <a:gdLst>
              <a:gd name="T0" fmla="*/ 0 w 237"/>
              <a:gd name="T1" fmla="*/ 2147483646 h 36"/>
              <a:gd name="T2" fmla="*/ 2147483646 w 237"/>
              <a:gd name="T3" fmla="*/ 2147483646 h 36"/>
              <a:gd name="T4" fmla="*/ 2147483646 w 237"/>
              <a:gd name="T5" fmla="*/ 2147483646 h 36"/>
              <a:gd name="T6" fmla="*/ 2147483646 w 237"/>
              <a:gd name="T7" fmla="*/ 2147483646 h 36"/>
              <a:gd name="T8" fmla="*/ 2147483646 w 237"/>
              <a:gd name="T9" fmla="*/ 2147483646 h 36"/>
              <a:gd name="T10" fmla="*/ 2147483646 w 237"/>
              <a:gd name="T11" fmla="*/ 2147483646 h 36"/>
              <a:gd name="T12" fmla="*/ 2147483646 w 237"/>
              <a:gd name="T13" fmla="*/ 2147483646 h 36"/>
              <a:gd name="T14" fmla="*/ 2147483646 w 237"/>
              <a:gd name="T15" fmla="*/ 2147483646 h 36"/>
              <a:gd name="T16" fmla="*/ 2147483646 w 237"/>
              <a:gd name="T17" fmla="*/ 2147483646 h 36"/>
              <a:gd name="T18" fmla="*/ 2147483646 w 237"/>
              <a:gd name="T19" fmla="*/ 0 h 36"/>
              <a:gd name="T20" fmla="*/ 2147483646 w 237"/>
              <a:gd name="T21" fmla="*/ 2147483646 h 36"/>
              <a:gd name="T22" fmla="*/ 2147483646 w 237"/>
              <a:gd name="T23" fmla="*/ 2147483646 h 36"/>
              <a:gd name="T24" fmla="*/ 2147483646 w 237"/>
              <a:gd name="T25" fmla="*/ 2147483646 h 36"/>
              <a:gd name="T26" fmla="*/ 2147483646 w 237"/>
              <a:gd name="T27" fmla="*/ 2147483646 h 36"/>
              <a:gd name="T28" fmla="*/ 2147483646 w 237"/>
              <a:gd name="T29" fmla="*/ 2147483646 h 36"/>
              <a:gd name="T30" fmla="*/ 2147483646 w 237"/>
              <a:gd name="T31" fmla="*/ 2147483646 h 36"/>
              <a:gd name="T32" fmla="*/ 2147483646 w 237"/>
              <a:gd name="T33" fmla="*/ 2147483646 h 36"/>
              <a:gd name="T34" fmla="*/ 0 w 237"/>
              <a:gd name="T35" fmla="*/ 2147483646 h 36"/>
              <a:gd name="T36" fmla="*/ 0 w 237"/>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36"/>
              <a:gd name="T59" fmla="*/ 237 w 237"/>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36">
                <a:moveTo>
                  <a:pt x="0" y="36"/>
                </a:moveTo>
                <a:lnTo>
                  <a:pt x="18" y="36"/>
                </a:lnTo>
                <a:lnTo>
                  <a:pt x="39" y="36"/>
                </a:lnTo>
                <a:lnTo>
                  <a:pt x="62" y="35"/>
                </a:lnTo>
                <a:lnTo>
                  <a:pt x="86" y="32"/>
                </a:lnTo>
                <a:lnTo>
                  <a:pt x="117" y="30"/>
                </a:lnTo>
                <a:lnTo>
                  <a:pt x="151" y="26"/>
                </a:lnTo>
                <a:lnTo>
                  <a:pt x="190" y="19"/>
                </a:lnTo>
                <a:lnTo>
                  <a:pt x="237" y="11"/>
                </a:lnTo>
                <a:lnTo>
                  <a:pt x="235" y="0"/>
                </a:lnTo>
                <a:lnTo>
                  <a:pt x="189" y="8"/>
                </a:lnTo>
                <a:lnTo>
                  <a:pt x="149" y="14"/>
                </a:lnTo>
                <a:lnTo>
                  <a:pt x="115" y="19"/>
                </a:lnTo>
                <a:lnTo>
                  <a:pt x="86" y="22"/>
                </a:lnTo>
                <a:lnTo>
                  <a:pt x="61" y="23"/>
                </a:lnTo>
                <a:lnTo>
                  <a:pt x="39" y="24"/>
                </a:lnTo>
                <a:lnTo>
                  <a:pt x="18" y="26"/>
                </a:lnTo>
                <a:lnTo>
                  <a:pt x="0" y="26"/>
                </a:lnTo>
                <a:lnTo>
                  <a:pt x="0" y="36"/>
                </a:lnTo>
                <a:close/>
              </a:path>
            </a:pathLst>
          </a:custGeom>
          <a:solidFill>
            <a:srgbClr val="EF9C9F"/>
          </a:solidFill>
          <a:ln w="9525">
            <a:solidFill>
              <a:schemeClr val="tx1"/>
            </a:solidFill>
            <a:round/>
            <a:headEnd/>
            <a:tailEnd/>
          </a:ln>
        </p:spPr>
        <p:txBody>
          <a:bodyPr/>
          <a:lstStyle/>
          <a:p>
            <a:endParaRPr lang="ja-JP" altLang="en-US"/>
          </a:p>
        </p:txBody>
      </p:sp>
      <p:sp>
        <p:nvSpPr>
          <p:cNvPr id="96366" name="Freeform 110"/>
          <p:cNvSpPr>
            <a:spLocks/>
          </p:cNvSpPr>
          <p:nvPr/>
        </p:nvSpPr>
        <p:spPr bwMode="auto">
          <a:xfrm>
            <a:off x="7305675" y="3486852"/>
            <a:ext cx="265112" cy="52387"/>
          </a:xfrm>
          <a:custGeom>
            <a:avLst/>
            <a:gdLst>
              <a:gd name="T0" fmla="*/ 2147483646 w 252"/>
              <a:gd name="T1" fmla="*/ 0 h 50"/>
              <a:gd name="T2" fmla="*/ 2147483646 w 252"/>
              <a:gd name="T3" fmla="*/ 2147483646 h 50"/>
              <a:gd name="T4" fmla="*/ 2147483646 w 252"/>
              <a:gd name="T5" fmla="*/ 2147483646 h 50"/>
              <a:gd name="T6" fmla="*/ 2147483646 w 252"/>
              <a:gd name="T7" fmla="*/ 2147483646 h 50"/>
              <a:gd name="T8" fmla="*/ 2147483646 w 252"/>
              <a:gd name="T9" fmla="*/ 2147483646 h 50"/>
              <a:gd name="T10" fmla="*/ 2147483646 w 252"/>
              <a:gd name="T11" fmla="*/ 2147483646 h 50"/>
              <a:gd name="T12" fmla="*/ 2147483646 w 252"/>
              <a:gd name="T13" fmla="*/ 2147483646 h 50"/>
              <a:gd name="T14" fmla="*/ 2147483646 w 252"/>
              <a:gd name="T15" fmla="*/ 2147483646 h 50"/>
              <a:gd name="T16" fmla="*/ 0 w 252"/>
              <a:gd name="T17" fmla="*/ 2147483646 h 50"/>
              <a:gd name="T18" fmla="*/ 2147483646 w 252"/>
              <a:gd name="T19" fmla="*/ 2147483646 h 50"/>
              <a:gd name="T20" fmla="*/ 2147483646 w 252"/>
              <a:gd name="T21" fmla="*/ 2147483646 h 50"/>
              <a:gd name="T22" fmla="*/ 2147483646 w 252"/>
              <a:gd name="T23" fmla="*/ 2147483646 h 50"/>
              <a:gd name="T24" fmla="*/ 2147483646 w 252"/>
              <a:gd name="T25" fmla="*/ 2147483646 h 50"/>
              <a:gd name="T26" fmla="*/ 2147483646 w 252"/>
              <a:gd name="T27" fmla="*/ 2147483646 h 50"/>
              <a:gd name="T28" fmla="*/ 2147483646 w 252"/>
              <a:gd name="T29" fmla="*/ 2147483646 h 50"/>
              <a:gd name="T30" fmla="*/ 2147483646 w 252"/>
              <a:gd name="T31" fmla="*/ 2147483646 h 50"/>
              <a:gd name="T32" fmla="*/ 2147483646 w 252"/>
              <a:gd name="T33" fmla="*/ 2147483646 h 50"/>
              <a:gd name="T34" fmla="*/ 2147483646 w 252"/>
              <a:gd name="T35" fmla="*/ 2147483646 h 50"/>
              <a:gd name="T36" fmla="*/ 2147483646 w 252"/>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
              <a:gd name="T58" fmla="*/ 0 h 50"/>
              <a:gd name="T59" fmla="*/ 252 w 25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 h="50">
                <a:moveTo>
                  <a:pt x="249" y="0"/>
                </a:moveTo>
                <a:lnTo>
                  <a:pt x="202" y="7"/>
                </a:lnTo>
                <a:lnTo>
                  <a:pt x="174" y="11"/>
                </a:lnTo>
                <a:lnTo>
                  <a:pt x="157" y="14"/>
                </a:lnTo>
                <a:lnTo>
                  <a:pt x="145" y="15"/>
                </a:lnTo>
                <a:lnTo>
                  <a:pt x="130" y="16"/>
                </a:lnTo>
                <a:lnTo>
                  <a:pt x="105" y="20"/>
                </a:lnTo>
                <a:lnTo>
                  <a:pt x="66" y="27"/>
                </a:lnTo>
                <a:lnTo>
                  <a:pt x="0" y="39"/>
                </a:lnTo>
                <a:lnTo>
                  <a:pt x="3" y="50"/>
                </a:lnTo>
                <a:lnTo>
                  <a:pt x="67" y="38"/>
                </a:lnTo>
                <a:lnTo>
                  <a:pt x="108" y="31"/>
                </a:lnTo>
                <a:lnTo>
                  <a:pt x="133" y="27"/>
                </a:lnTo>
                <a:lnTo>
                  <a:pt x="146" y="26"/>
                </a:lnTo>
                <a:lnTo>
                  <a:pt x="159" y="24"/>
                </a:lnTo>
                <a:lnTo>
                  <a:pt x="175" y="22"/>
                </a:lnTo>
                <a:lnTo>
                  <a:pt x="204" y="18"/>
                </a:lnTo>
                <a:lnTo>
                  <a:pt x="252" y="11"/>
                </a:lnTo>
                <a:lnTo>
                  <a:pt x="249" y="0"/>
                </a:lnTo>
                <a:close/>
              </a:path>
            </a:pathLst>
          </a:custGeom>
          <a:solidFill>
            <a:srgbClr val="EF9C9F"/>
          </a:solidFill>
          <a:ln w="9525">
            <a:solidFill>
              <a:schemeClr val="tx1"/>
            </a:solidFill>
            <a:round/>
            <a:headEnd/>
            <a:tailEnd/>
          </a:ln>
        </p:spPr>
        <p:txBody>
          <a:bodyPr/>
          <a:lstStyle/>
          <a:p>
            <a:endParaRPr lang="ja-JP" altLang="en-US"/>
          </a:p>
        </p:txBody>
      </p:sp>
      <p:sp>
        <p:nvSpPr>
          <p:cNvPr id="96367" name="Freeform 111"/>
          <p:cNvSpPr>
            <a:spLocks/>
          </p:cNvSpPr>
          <p:nvPr/>
        </p:nvSpPr>
        <p:spPr bwMode="auto">
          <a:xfrm>
            <a:off x="8169275" y="3316989"/>
            <a:ext cx="114300" cy="42863"/>
          </a:xfrm>
          <a:custGeom>
            <a:avLst/>
            <a:gdLst>
              <a:gd name="T0" fmla="*/ 2147483646 w 110"/>
              <a:gd name="T1" fmla="*/ 2147483646 h 41"/>
              <a:gd name="T2" fmla="*/ 2147483646 w 110"/>
              <a:gd name="T3" fmla="*/ 2147483646 h 41"/>
              <a:gd name="T4" fmla="*/ 2147483646 w 110"/>
              <a:gd name="T5" fmla="*/ 2147483646 h 41"/>
              <a:gd name="T6" fmla="*/ 2147483646 w 110"/>
              <a:gd name="T7" fmla="*/ 2147483646 h 41"/>
              <a:gd name="T8" fmla="*/ 2147483646 w 110"/>
              <a:gd name="T9" fmla="*/ 2147483646 h 41"/>
              <a:gd name="T10" fmla="*/ 2147483646 w 110"/>
              <a:gd name="T11" fmla="*/ 2147483646 h 41"/>
              <a:gd name="T12" fmla="*/ 2147483646 w 110"/>
              <a:gd name="T13" fmla="*/ 2147483646 h 41"/>
              <a:gd name="T14" fmla="*/ 2147483646 w 110"/>
              <a:gd name="T15" fmla="*/ 2147483646 h 41"/>
              <a:gd name="T16" fmla="*/ 2147483646 w 110"/>
              <a:gd name="T17" fmla="*/ 2147483646 h 41"/>
              <a:gd name="T18" fmla="*/ 2147483646 w 110"/>
              <a:gd name="T19" fmla="*/ 2147483646 h 41"/>
              <a:gd name="T20" fmla="*/ 2147483646 w 110"/>
              <a:gd name="T21" fmla="*/ 0 h 41"/>
              <a:gd name="T22" fmla="*/ 2147483646 w 110"/>
              <a:gd name="T23" fmla="*/ 2147483646 h 41"/>
              <a:gd name="T24" fmla="*/ 2147483646 w 110"/>
              <a:gd name="T25" fmla="*/ 2147483646 h 41"/>
              <a:gd name="T26" fmla="*/ 2147483646 w 110"/>
              <a:gd name="T27" fmla="*/ 2147483646 h 41"/>
              <a:gd name="T28" fmla="*/ 2147483646 w 110"/>
              <a:gd name="T29" fmla="*/ 2147483646 h 41"/>
              <a:gd name="T30" fmla="*/ 2147483646 w 110"/>
              <a:gd name="T31" fmla="*/ 2147483646 h 41"/>
              <a:gd name="T32" fmla="*/ 2147483646 w 110"/>
              <a:gd name="T33" fmla="*/ 2147483646 h 41"/>
              <a:gd name="T34" fmla="*/ 2147483646 w 110"/>
              <a:gd name="T35" fmla="*/ 2147483646 h 41"/>
              <a:gd name="T36" fmla="*/ 0 w 110"/>
              <a:gd name="T37" fmla="*/ 2147483646 h 41"/>
              <a:gd name="T38" fmla="*/ 0 w 110"/>
              <a:gd name="T39" fmla="*/ 2147483646 h 41"/>
              <a:gd name="T40" fmla="*/ 2147483646 w 110"/>
              <a:gd name="T41" fmla="*/ 214748364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41"/>
              <a:gd name="T65" fmla="*/ 110 w 11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41">
                <a:moveTo>
                  <a:pt x="2" y="41"/>
                </a:moveTo>
                <a:lnTo>
                  <a:pt x="2" y="41"/>
                </a:lnTo>
                <a:lnTo>
                  <a:pt x="14" y="40"/>
                </a:lnTo>
                <a:lnTo>
                  <a:pt x="19" y="38"/>
                </a:lnTo>
                <a:lnTo>
                  <a:pt x="22" y="37"/>
                </a:lnTo>
                <a:lnTo>
                  <a:pt x="24" y="35"/>
                </a:lnTo>
                <a:lnTo>
                  <a:pt x="29" y="33"/>
                </a:lnTo>
                <a:lnTo>
                  <a:pt x="43" y="29"/>
                </a:lnTo>
                <a:lnTo>
                  <a:pt x="69" y="22"/>
                </a:lnTo>
                <a:lnTo>
                  <a:pt x="110" y="11"/>
                </a:lnTo>
                <a:lnTo>
                  <a:pt x="107" y="0"/>
                </a:lnTo>
                <a:lnTo>
                  <a:pt x="66" y="11"/>
                </a:lnTo>
                <a:lnTo>
                  <a:pt x="40" y="18"/>
                </a:lnTo>
                <a:lnTo>
                  <a:pt x="25" y="23"/>
                </a:lnTo>
                <a:lnTo>
                  <a:pt x="18" y="25"/>
                </a:lnTo>
                <a:lnTo>
                  <a:pt x="17" y="26"/>
                </a:lnTo>
                <a:lnTo>
                  <a:pt x="15" y="27"/>
                </a:lnTo>
                <a:lnTo>
                  <a:pt x="11" y="27"/>
                </a:lnTo>
                <a:lnTo>
                  <a:pt x="0" y="30"/>
                </a:lnTo>
                <a:lnTo>
                  <a:pt x="2" y="41"/>
                </a:lnTo>
                <a:close/>
              </a:path>
            </a:pathLst>
          </a:custGeom>
          <a:solidFill>
            <a:srgbClr val="EF9C9F"/>
          </a:solidFill>
          <a:ln w="9525">
            <a:solidFill>
              <a:schemeClr val="tx1"/>
            </a:solidFill>
            <a:round/>
            <a:headEnd/>
            <a:tailEnd/>
          </a:ln>
        </p:spPr>
        <p:txBody>
          <a:bodyPr/>
          <a:lstStyle/>
          <a:p>
            <a:endParaRPr lang="ja-JP" altLang="en-US"/>
          </a:p>
        </p:txBody>
      </p:sp>
      <p:sp>
        <p:nvSpPr>
          <p:cNvPr id="96368" name="Freeform 112"/>
          <p:cNvSpPr>
            <a:spLocks/>
          </p:cNvSpPr>
          <p:nvPr/>
        </p:nvSpPr>
        <p:spPr bwMode="auto">
          <a:xfrm>
            <a:off x="8023226" y="3348739"/>
            <a:ext cx="147637" cy="36513"/>
          </a:xfrm>
          <a:custGeom>
            <a:avLst/>
            <a:gdLst>
              <a:gd name="T0" fmla="*/ 2147483646 w 140"/>
              <a:gd name="T1" fmla="*/ 2147483646 h 35"/>
              <a:gd name="T2" fmla="*/ 2147483646 w 140"/>
              <a:gd name="T3" fmla="*/ 2147483646 h 35"/>
              <a:gd name="T4" fmla="*/ 2147483646 w 140"/>
              <a:gd name="T5" fmla="*/ 2147483646 h 35"/>
              <a:gd name="T6" fmla="*/ 2147483646 w 140"/>
              <a:gd name="T7" fmla="*/ 2147483646 h 35"/>
              <a:gd name="T8" fmla="*/ 2147483646 w 140"/>
              <a:gd name="T9" fmla="*/ 2147483646 h 35"/>
              <a:gd name="T10" fmla="*/ 2147483646 w 140"/>
              <a:gd name="T11" fmla="*/ 2147483646 h 35"/>
              <a:gd name="T12" fmla="*/ 2147483646 w 140"/>
              <a:gd name="T13" fmla="*/ 2147483646 h 35"/>
              <a:gd name="T14" fmla="*/ 2147483646 w 140"/>
              <a:gd name="T15" fmla="*/ 2147483646 h 35"/>
              <a:gd name="T16" fmla="*/ 2147483646 w 140"/>
              <a:gd name="T17" fmla="*/ 2147483646 h 35"/>
              <a:gd name="T18" fmla="*/ 2147483646 w 140"/>
              <a:gd name="T19" fmla="*/ 0 h 35"/>
              <a:gd name="T20" fmla="*/ 2147483646 w 140"/>
              <a:gd name="T21" fmla="*/ 2147483646 h 35"/>
              <a:gd name="T22" fmla="*/ 2147483646 w 140"/>
              <a:gd name="T23" fmla="*/ 2147483646 h 35"/>
              <a:gd name="T24" fmla="*/ 2147483646 w 140"/>
              <a:gd name="T25" fmla="*/ 2147483646 h 35"/>
              <a:gd name="T26" fmla="*/ 2147483646 w 140"/>
              <a:gd name="T27" fmla="*/ 2147483646 h 35"/>
              <a:gd name="T28" fmla="*/ 2147483646 w 140"/>
              <a:gd name="T29" fmla="*/ 2147483646 h 35"/>
              <a:gd name="T30" fmla="*/ 2147483646 w 140"/>
              <a:gd name="T31" fmla="*/ 2147483646 h 35"/>
              <a:gd name="T32" fmla="*/ 2147483646 w 140"/>
              <a:gd name="T33" fmla="*/ 2147483646 h 35"/>
              <a:gd name="T34" fmla="*/ 0 w 140"/>
              <a:gd name="T35" fmla="*/ 2147483646 h 35"/>
              <a:gd name="T36" fmla="*/ 2147483646 w 140"/>
              <a:gd name="T37" fmla="*/ 2147483646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35"/>
              <a:gd name="T59" fmla="*/ 140 w 14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35">
                <a:moveTo>
                  <a:pt x="9" y="34"/>
                </a:moveTo>
                <a:lnTo>
                  <a:pt x="10" y="35"/>
                </a:lnTo>
                <a:lnTo>
                  <a:pt x="21" y="33"/>
                </a:lnTo>
                <a:lnTo>
                  <a:pt x="37" y="30"/>
                </a:lnTo>
                <a:lnTo>
                  <a:pt x="56" y="26"/>
                </a:lnTo>
                <a:lnTo>
                  <a:pt x="78" y="23"/>
                </a:lnTo>
                <a:lnTo>
                  <a:pt x="101" y="19"/>
                </a:lnTo>
                <a:lnTo>
                  <a:pt x="122" y="15"/>
                </a:lnTo>
                <a:lnTo>
                  <a:pt x="140" y="11"/>
                </a:lnTo>
                <a:lnTo>
                  <a:pt x="138" y="0"/>
                </a:lnTo>
                <a:lnTo>
                  <a:pt x="121" y="4"/>
                </a:lnTo>
                <a:lnTo>
                  <a:pt x="99" y="7"/>
                </a:lnTo>
                <a:lnTo>
                  <a:pt x="77" y="11"/>
                </a:lnTo>
                <a:lnTo>
                  <a:pt x="55" y="15"/>
                </a:lnTo>
                <a:lnTo>
                  <a:pt x="35" y="19"/>
                </a:lnTo>
                <a:lnTo>
                  <a:pt x="18" y="22"/>
                </a:lnTo>
                <a:lnTo>
                  <a:pt x="7" y="23"/>
                </a:lnTo>
                <a:lnTo>
                  <a:pt x="0" y="26"/>
                </a:lnTo>
                <a:lnTo>
                  <a:pt x="9" y="34"/>
                </a:lnTo>
                <a:close/>
              </a:path>
            </a:pathLst>
          </a:custGeom>
          <a:solidFill>
            <a:srgbClr val="EF9C9F"/>
          </a:solidFill>
          <a:ln w="9525">
            <a:solidFill>
              <a:schemeClr val="tx1"/>
            </a:solidFill>
            <a:round/>
            <a:headEnd/>
            <a:tailEnd/>
          </a:ln>
        </p:spPr>
        <p:txBody>
          <a:bodyPr/>
          <a:lstStyle/>
          <a:p>
            <a:endParaRPr lang="ja-JP" altLang="en-US"/>
          </a:p>
        </p:txBody>
      </p:sp>
      <p:sp>
        <p:nvSpPr>
          <p:cNvPr id="96369" name="Freeform 113"/>
          <p:cNvSpPr>
            <a:spLocks/>
          </p:cNvSpPr>
          <p:nvPr/>
        </p:nvSpPr>
        <p:spPr bwMode="auto">
          <a:xfrm>
            <a:off x="8029575" y="3351914"/>
            <a:ext cx="254000" cy="60325"/>
          </a:xfrm>
          <a:custGeom>
            <a:avLst/>
            <a:gdLst>
              <a:gd name="T0" fmla="*/ 2147483646 w 242"/>
              <a:gd name="T1" fmla="*/ 0 h 57"/>
              <a:gd name="T2" fmla="*/ 2147483646 w 242"/>
              <a:gd name="T3" fmla="*/ 2147483646 h 57"/>
              <a:gd name="T4" fmla="*/ 2147483646 w 242"/>
              <a:gd name="T5" fmla="*/ 2147483646 h 57"/>
              <a:gd name="T6" fmla="*/ 2147483646 w 242"/>
              <a:gd name="T7" fmla="*/ 2147483646 h 57"/>
              <a:gd name="T8" fmla="*/ 2147483646 w 242"/>
              <a:gd name="T9" fmla="*/ 2147483646 h 57"/>
              <a:gd name="T10" fmla="*/ 2147483646 w 242"/>
              <a:gd name="T11" fmla="*/ 2147483646 h 57"/>
              <a:gd name="T12" fmla="*/ 2147483646 w 242"/>
              <a:gd name="T13" fmla="*/ 2147483646 h 57"/>
              <a:gd name="T14" fmla="*/ 2147483646 w 242"/>
              <a:gd name="T15" fmla="*/ 2147483646 h 57"/>
              <a:gd name="T16" fmla="*/ 0 w 242"/>
              <a:gd name="T17" fmla="*/ 2147483646 h 57"/>
              <a:gd name="T18" fmla="*/ 2147483646 w 242"/>
              <a:gd name="T19" fmla="*/ 2147483646 h 57"/>
              <a:gd name="T20" fmla="*/ 2147483646 w 242"/>
              <a:gd name="T21" fmla="*/ 2147483646 h 57"/>
              <a:gd name="T22" fmla="*/ 2147483646 w 242"/>
              <a:gd name="T23" fmla="*/ 2147483646 h 57"/>
              <a:gd name="T24" fmla="*/ 2147483646 w 242"/>
              <a:gd name="T25" fmla="*/ 2147483646 h 57"/>
              <a:gd name="T26" fmla="*/ 2147483646 w 242"/>
              <a:gd name="T27" fmla="*/ 2147483646 h 57"/>
              <a:gd name="T28" fmla="*/ 2147483646 w 242"/>
              <a:gd name="T29" fmla="*/ 2147483646 h 57"/>
              <a:gd name="T30" fmla="*/ 2147483646 w 242"/>
              <a:gd name="T31" fmla="*/ 2147483646 h 57"/>
              <a:gd name="T32" fmla="*/ 2147483646 w 242"/>
              <a:gd name="T33" fmla="*/ 2147483646 h 57"/>
              <a:gd name="T34" fmla="*/ 2147483646 w 242"/>
              <a:gd name="T35" fmla="*/ 2147483646 h 57"/>
              <a:gd name="T36" fmla="*/ 2147483646 w 242"/>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7"/>
              <a:gd name="T59" fmla="*/ 242 w 242"/>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7">
                <a:moveTo>
                  <a:pt x="239" y="0"/>
                </a:moveTo>
                <a:lnTo>
                  <a:pt x="217" y="4"/>
                </a:lnTo>
                <a:lnTo>
                  <a:pt x="195" y="8"/>
                </a:lnTo>
                <a:lnTo>
                  <a:pt x="172" y="12"/>
                </a:lnTo>
                <a:lnTo>
                  <a:pt x="146" y="16"/>
                </a:lnTo>
                <a:lnTo>
                  <a:pt x="117" y="21"/>
                </a:lnTo>
                <a:lnTo>
                  <a:pt x="83" y="28"/>
                </a:lnTo>
                <a:lnTo>
                  <a:pt x="45" y="36"/>
                </a:lnTo>
                <a:lnTo>
                  <a:pt x="0" y="46"/>
                </a:lnTo>
                <a:lnTo>
                  <a:pt x="3" y="57"/>
                </a:lnTo>
                <a:lnTo>
                  <a:pt x="48" y="47"/>
                </a:lnTo>
                <a:lnTo>
                  <a:pt x="86" y="39"/>
                </a:lnTo>
                <a:lnTo>
                  <a:pt x="119" y="32"/>
                </a:lnTo>
                <a:lnTo>
                  <a:pt x="149" y="28"/>
                </a:lnTo>
                <a:lnTo>
                  <a:pt x="173" y="23"/>
                </a:lnTo>
                <a:lnTo>
                  <a:pt x="198" y="19"/>
                </a:lnTo>
                <a:lnTo>
                  <a:pt x="220" y="15"/>
                </a:lnTo>
                <a:lnTo>
                  <a:pt x="242" y="11"/>
                </a:lnTo>
                <a:lnTo>
                  <a:pt x="239" y="0"/>
                </a:lnTo>
                <a:close/>
              </a:path>
            </a:pathLst>
          </a:custGeom>
          <a:solidFill>
            <a:srgbClr val="EF9C9F"/>
          </a:solidFill>
          <a:ln w="9525">
            <a:solidFill>
              <a:schemeClr val="tx1"/>
            </a:solidFill>
            <a:round/>
            <a:headEnd/>
            <a:tailEnd/>
          </a:ln>
        </p:spPr>
        <p:txBody>
          <a:bodyPr/>
          <a:lstStyle/>
          <a:p>
            <a:endParaRPr lang="ja-JP" altLang="en-US"/>
          </a:p>
        </p:txBody>
      </p:sp>
      <p:sp>
        <p:nvSpPr>
          <p:cNvPr id="96370" name="Freeform 114"/>
          <p:cNvSpPr>
            <a:spLocks/>
          </p:cNvSpPr>
          <p:nvPr/>
        </p:nvSpPr>
        <p:spPr bwMode="auto">
          <a:xfrm>
            <a:off x="7788275" y="2139063"/>
            <a:ext cx="133350" cy="101600"/>
          </a:xfrm>
          <a:custGeom>
            <a:avLst/>
            <a:gdLst>
              <a:gd name="T0" fmla="*/ 2147483646 w 127"/>
              <a:gd name="T1" fmla="*/ 2147483646 h 97"/>
              <a:gd name="T2" fmla="*/ 2147483646 w 127"/>
              <a:gd name="T3" fmla="*/ 2147483646 h 97"/>
              <a:gd name="T4" fmla="*/ 2147483646 w 127"/>
              <a:gd name="T5" fmla="*/ 2147483646 h 97"/>
              <a:gd name="T6" fmla="*/ 2147483646 w 127"/>
              <a:gd name="T7" fmla="*/ 2147483646 h 97"/>
              <a:gd name="T8" fmla="*/ 2147483646 w 127"/>
              <a:gd name="T9" fmla="*/ 2147483646 h 97"/>
              <a:gd name="T10" fmla="*/ 2147483646 w 127"/>
              <a:gd name="T11" fmla="*/ 2147483646 h 97"/>
              <a:gd name="T12" fmla="*/ 2147483646 w 127"/>
              <a:gd name="T13" fmla="*/ 2147483646 h 97"/>
              <a:gd name="T14" fmla="*/ 2147483646 w 127"/>
              <a:gd name="T15" fmla="*/ 2147483646 h 97"/>
              <a:gd name="T16" fmla="*/ 2147483646 w 127"/>
              <a:gd name="T17" fmla="*/ 2147483646 h 97"/>
              <a:gd name="T18" fmla="*/ 2147483646 w 127"/>
              <a:gd name="T19" fmla="*/ 0 h 97"/>
              <a:gd name="T20" fmla="*/ 0 w 127"/>
              <a:gd name="T21" fmla="*/ 2147483646 h 97"/>
              <a:gd name="T22" fmla="*/ 2147483646 w 127"/>
              <a:gd name="T23" fmla="*/ 2147483646 h 97"/>
              <a:gd name="T24" fmla="*/ 2147483646 w 127"/>
              <a:gd name="T25" fmla="*/ 2147483646 h 97"/>
              <a:gd name="T26" fmla="*/ 2147483646 w 127"/>
              <a:gd name="T27" fmla="*/ 2147483646 h 97"/>
              <a:gd name="T28" fmla="*/ 2147483646 w 127"/>
              <a:gd name="T29" fmla="*/ 2147483646 h 97"/>
              <a:gd name="T30" fmla="*/ 2147483646 w 127"/>
              <a:gd name="T31" fmla="*/ 2147483646 h 97"/>
              <a:gd name="T32" fmla="*/ 2147483646 w 127"/>
              <a:gd name="T33" fmla="*/ 2147483646 h 97"/>
              <a:gd name="T34" fmla="*/ 2147483646 w 127"/>
              <a:gd name="T35" fmla="*/ 2147483646 h 97"/>
              <a:gd name="T36" fmla="*/ 2147483646 w 127"/>
              <a:gd name="T37" fmla="*/ 2147483646 h 97"/>
              <a:gd name="T38" fmla="*/ 2147483646 w 127"/>
              <a:gd name="T39" fmla="*/ 2147483646 h 97"/>
              <a:gd name="T40" fmla="*/ 2147483646 w 127"/>
              <a:gd name="T41" fmla="*/ 2147483646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97"/>
              <a:gd name="T65" fmla="*/ 127 w 127"/>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97">
                <a:moveTo>
                  <a:pt x="127" y="87"/>
                </a:moveTo>
                <a:lnTo>
                  <a:pt x="127" y="87"/>
                </a:lnTo>
                <a:lnTo>
                  <a:pt x="121" y="84"/>
                </a:lnTo>
                <a:lnTo>
                  <a:pt x="114" y="84"/>
                </a:lnTo>
                <a:lnTo>
                  <a:pt x="107" y="84"/>
                </a:lnTo>
                <a:lnTo>
                  <a:pt x="99" y="81"/>
                </a:lnTo>
                <a:lnTo>
                  <a:pt x="85" y="73"/>
                </a:lnTo>
                <a:lnTo>
                  <a:pt x="67" y="58"/>
                </a:lnTo>
                <a:lnTo>
                  <a:pt x="41" y="35"/>
                </a:lnTo>
                <a:lnTo>
                  <a:pt x="9" y="0"/>
                </a:lnTo>
                <a:lnTo>
                  <a:pt x="0" y="7"/>
                </a:lnTo>
                <a:lnTo>
                  <a:pt x="33" y="43"/>
                </a:lnTo>
                <a:lnTo>
                  <a:pt x="59" y="68"/>
                </a:lnTo>
                <a:lnTo>
                  <a:pt x="80" y="82"/>
                </a:lnTo>
                <a:lnTo>
                  <a:pt x="93" y="91"/>
                </a:lnTo>
                <a:lnTo>
                  <a:pt x="104" y="95"/>
                </a:lnTo>
                <a:lnTo>
                  <a:pt x="112" y="96"/>
                </a:lnTo>
                <a:lnTo>
                  <a:pt x="118" y="96"/>
                </a:lnTo>
                <a:lnTo>
                  <a:pt x="122" y="97"/>
                </a:lnTo>
                <a:lnTo>
                  <a:pt x="127" y="87"/>
                </a:lnTo>
                <a:close/>
              </a:path>
            </a:pathLst>
          </a:custGeom>
          <a:solidFill>
            <a:srgbClr val="EF9C9F"/>
          </a:solidFill>
          <a:ln w="9525">
            <a:solidFill>
              <a:schemeClr val="tx1"/>
            </a:solidFill>
            <a:round/>
            <a:headEnd/>
            <a:tailEnd/>
          </a:ln>
        </p:spPr>
        <p:txBody>
          <a:bodyPr/>
          <a:lstStyle/>
          <a:p>
            <a:endParaRPr lang="ja-JP" altLang="en-US"/>
          </a:p>
        </p:txBody>
      </p:sp>
      <p:sp>
        <p:nvSpPr>
          <p:cNvPr id="96371" name="Freeform 115"/>
          <p:cNvSpPr>
            <a:spLocks/>
          </p:cNvSpPr>
          <p:nvPr/>
        </p:nvSpPr>
        <p:spPr bwMode="auto">
          <a:xfrm>
            <a:off x="7916862" y="2202563"/>
            <a:ext cx="90488" cy="39688"/>
          </a:xfrm>
          <a:custGeom>
            <a:avLst/>
            <a:gdLst>
              <a:gd name="T0" fmla="*/ 2147483646 w 86"/>
              <a:gd name="T1" fmla="*/ 0 h 38"/>
              <a:gd name="T2" fmla="*/ 2147483646 w 86"/>
              <a:gd name="T3" fmla="*/ 0 h 38"/>
              <a:gd name="T4" fmla="*/ 2147483646 w 86"/>
              <a:gd name="T5" fmla="*/ 2147483646 h 38"/>
              <a:gd name="T6" fmla="*/ 2147483646 w 86"/>
              <a:gd name="T7" fmla="*/ 2147483646 h 38"/>
              <a:gd name="T8" fmla="*/ 2147483646 w 86"/>
              <a:gd name="T9" fmla="*/ 2147483646 h 38"/>
              <a:gd name="T10" fmla="*/ 2147483646 w 86"/>
              <a:gd name="T11" fmla="*/ 2147483646 h 38"/>
              <a:gd name="T12" fmla="*/ 2147483646 w 86"/>
              <a:gd name="T13" fmla="*/ 2147483646 h 38"/>
              <a:gd name="T14" fmla="*/ 2147483646 w 86"/>
              <a:gd name="T15" fmla="*/ 2147483646 h 38"/>
              <a:gd name="T16" fmla="*/ 2147483646 w 86"/>
              <a:gd name="T17" fmla="*/ 2147483646 h 38"/>
              <a:gd name="T18" fmla="*/ 2147483646 w 86"/>
              <a:gd name="T19" fmla="*/ 2147483646 h 38"/>
              <a:gd name="T20" fmla="*/ 0 w 86"/>
              <a:gd name="T21" fmla="*/ 2147483646 h 38"/>
              <a:gd name="T22" fmla="*/ 2147483646 w 86"/>
              <a:gd name="T23" fmla="*/ 2147483646 h 38"/>
              <a:gd name="T24" fmla="*/ 2147483646 w 86"/>
              <a:gd name="T25" fmla="*/ 2147483646 h 38"/>
              <a:gd name="T26" fmla="*/ 2147483646 w 86"/>
              <a:gd name="T27" fmla="*/ 2147483646 h 38"/>
              <a:gd name="T28" fmla="*/ 2147483646 w 86"/>
              <a:gd name="T29" fmla="*/ 2147483646 h 38"/>
              <a:gd name="T30" fmla="*/ 2147483646 w 86"/>
              <a:gd name="T31" fmla="*/ 2147483646 h 38"/>
              <a:gd name="T32" fmla="*/ 2147483646 w 86"/>
              <a:gd name="T33" fmla="*/ 2147483646 h 38"/>
              <a:gd name="T34" fmla="*/ 2147483646 w 86"/>
              <a:gd name="T35" fmla="*/ 2147483646 h 38"/>
              <a:gd name="T36" fmla="*/ 2147483646 w 86"/>
              <a:gd name="T37" fmla="*/ 2147483646 h 38"/>
              <a:gd name="T38" fmla="*/ 2147483646 w 86"/>
              <a:gd name="T39" fmla="*/ 2147483646 h 38"/>
              <a:gd name="T40" fmla="*/ 2147483646 w 86"/>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38"/>
              <a:gd name="T65" fmla="*/ 86 w 8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38">
                <a:moveTo>
                  <a:pt x="82" y="0"/>
                </a:moveTo>
                <a:lnTo>
                  <a:pt x="82" y="0"/>
                </a:lnTo>
                <a:lnTo>
                  <a:pt x="64" y="7"/>
                </a:lnTo>
                <a:lnTo>
                  <a:pt x="50" y="12"/>
                </a:lnTo>
                <a:lnTo>
                  <a:pt x="38" y="17"/>
                </a:lnTo>
                <a:lnTo>
                  <a:pt x="29" y="23"/>
                </a:lnTo>
                <a:lnTo>
                  <a:pt x="22" y="26"/>
                </a:lnTo>
                <a:lnTo>
                  <a:pt x="15" y="27"/>
                </a:lnTo>
                <a:lnTo>
                  <a:pt x="11" y="27"/>
                </a:lnTo>
                <a:lnTo>
                  <a:pt x="5" y="26"/>
                </a:lnTo>
                <a:lnTo>
                  <a:pt x="0" y="36"/>
                </a:lnTo>
                <a:lnTo>
                  <a:pt x="8" y="38"/>
                </a:lnTo>
                <a:lnTo>
                  <a:pt x="16" y="38"/>
                </a:lnTo>
                <a:lnTo>
                  <a:pt x="25" y="36"/>
                </a:lnTo>
                <a:lnTo>
                  <a:pt x="34" y="32"/>
                </a:lnTo>
                <a:lnTo>
                  <a:pt x="44" y="28"/>
                </a:lnTo>
                <a:lnTo>
                  <a:pt x="55" y="23"/>
                </a:lnTo>
                <a:lnTo>
                  <a:pt x="68" y="16"/>
                </a:lnTo>
                <a:lnTo>
                  <a:pt x="86" y="11"/>
                </a:lnTo>
                <a:lnTo>
                  <a:pt x="82" y="0"/>
                </a:lnTo>
                <a:close/>
              </a:path>
            </a:pathLst>
          </a:custGeom>
          <a:solidFill>
            <a:srgbClr val="EF9C9F"/>
          </a:solidFill>
          <a:ln w="9525">
            <a:solidFill>
              <a:schemeClr val="tx1"/>
            </a:solidFill>
            <a:round/>
            <a:headEnd/>
            <a:tailEnd/>
          </a:ln>
        </p:spPr>
        <p:txBody>
          <a:bodyPr/>
          <a:lstStyle/>
          <a:p>
            <a:endParaRPr lang="ja-JP" altLang="en-US"/>
          </a:p>
        </p:txBody>
      </p:sp>
      <p:sp>
        <p:nvSpPr>
          <p:cNvPr id="96372" name="Freeform 116"/>
          <p:cNvSpPr>
            <a:spLocks/>
          </p:cNvSpPr>
          <p:nvPr/>
        </p:nvSpPr>
        <p:spPr bwMode="auto">
          <a:xfrm>
            <a:off x="8002588" y="2150177"/>
            <a:ext cx="136525" cy="65087"/>
          </a:xfrm>
          <a:custGeom>
            <a:avLst/>
            <a:gdLst>
              <a:gd name="T0" fmla="*/ 2147483646 w 130"/>
              <a:gd name="T1" fmla="*/ 2147483646 h 61"/>
              <a:gd name="T2" fmla="*/ 2147483646 w 130"/>
              <a:gd name="T3" fmla="*/ 2147483646 h 61"/>
              <a:gd name="T4" fmla="*/ 2147483646 w 130"/>
              <a:gd name="T5" fmla="*/ 2147483646 h 61"/>
              <a:gd name="T6" fmla="*/ 2147483646 w 130"/>
              <a:gd name="T7" fmla="*/ 2147483646 h 61"/>
              <a:gd name="T8" fmla="*/ 2147483646 w 130"/>
              <a:gd name="T9" fmla="*/ 2147483646 h 61"/>
              <a:gd name="T10" fmla="*/ 2147483646 w 130"/>
              <a:gd name="T11" fmla="*/ 2147483646 h 61"/>
              <a:gd name="T12" fmla="*/ 2147483646 w 130"/>
              <a:gd name="T13" fmla="*/ 2147483646 h 61"/>
              <a:gd name="T14" fmla="*/ 2147483646 w 130"/>
              <a:gd name="T15" fmla="*/ 2147483646 h 61"/>
              <a:gd name="T16" fmla="*/ 2147483646 w 130"/>
              <a:gd name="T17" fmla="*/ 2147483646 h 61"/>
              <a:gd name="T18" fmla="*/ 2147483646 w 130"/>
              <a:gd name="T19" fmla="*/ 2147483646 h 61"/>
              <a:gd name="T20" fmla="*/ 0 w 130"/>
              <a:gd name="T21" fmla="*/ 2147483646 h 61"/>
              <a:gd name="T22" fmla="*/ 2147483646 w 130"/>
              <a:gd name="T23" fmla="*/ 2147483646 h 61"/>
              <a:gd name="T24" fmla="*/ 2147483646 w 130"/>
              <a:gd name="T25" fmla="*/ 2147483646 h 61"/>
              <a:gd name="T26" fmla="*/ 2147483646 w 130"/>
              <a:gd name="T27" fmla="*/ 2147483646 h 61"/>
              <a:gd name="T28" fmla="*/ 2147483646 w 130"/>
              <a:gd name="T29" fmla="*/ 2147483646 h 61"/>
              <a:gd name="T30" fmla="*/ 2147483646 w 130"/>
              <a:gd name="T31" fmla="*/ 2147483646 h 61"/>
              <a:gd name="T32" fmla="*/ 2147483646 w 130"/>
              <a:gd name="T33" fmla="*/ 2147483646 h 61"/>
              <a:gd name="T34" fmla="*/ 2147483646 w 130"/>
              <a:gd name="T35" fmla="*/ 2147483646 h 61"/>
              <a:gd name="T36" fmla="*/ 2147483646 w 130"/>
              <a:gd name="T37" fmla="*/ 2147483646 h 61"/>
              <a:gd name="T38" fmla="*/ 2147483646 w 130"/>
              <a:gd name="T39" fmla="*/ 2147483646 h 61"/>
              <a:gd name="T40" fmla="*/ 2147483646 w 130"/>
              <a:gd name="T41" fmla="*/ 2147483646 h 61"/>
              <a:gd name="T42" fmla="*/ 2147483646 w 130"/>
              <a:gd name="T43" fmla="*/ 0 h 61"/>
              <a:gd name="T44" fmla="*/ 2147483646 w 130"/>
              <a:gd name="T45" fmla="*/ 2147483646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1"/>
              <a:gd name="T71" fmla="*/ 130 w 130"/>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1">
                <a:moveTo>
                  <a:pt x="119" y="9"/>
                </a:moveTo>
                <a:lnTo>
                  <a:pt x="119" y="7"/>
                </a:lnTo>
                <a:lnTo>
                  <a:pt x="119" y="5"/>
                </a:lnTo>
                <a:lnTo>
                  <a:pt x="117" y="7"/>
                </a:lnTo>
                <a:lnTo>
                  <a:pt x="113" y="8"/>
                </a:lnTo>
                <a:lnTo>
                  <a:pt x="101" y="15"/>
                </a:lnTo>
                <a:lnTo>
                  <a:pt x="83" y="22"/>
                </a:lnTo>
                <a:lnTo>
                  <a:pt x="63" y="28"/>
                </a:lnTo>
                <a:lnTo>
                  <a:pt x="41" y="36"/>
                </a:lnTo>
                <a:lnTo>
                  <a:pt x="19" y="43"/>
                </a:lnTo>
                <a:lnTo>
                  <a:pt x="0" y="50"/>
                </a:lnTo>
                <a:lnTo>
                  <a:pt x="4" y="61"/>
                </a:lnTo>
                <a:lnTo>
                  <a:pt x="23" y="54"/>
                </a:lnTo>
                <a:lnTo>
                  <a:pt x="45" y="47"/>
                </a:lnTo>
                <a:lnTo>
                  <a:pt x="67" y="39"/>
                </a:lnTo>
                <a:lnTo>
                  <a:pt x="87" y="32"/>
                </a:lnTo>
                <a:lnTo>
                  <a:pt x="105" y="24"/>
                </a:lnTo>
                <a:lnTo>
                  <a:pt x="119" y="19"/>
                </a:lnTo>
                <a:lnTo>
                  <a:pt x="124" y="15"/>
                </a:lnTo>
                <a:lnTo>
                  <a:pt x="128" y="11"/>
                </a:lnTo>
                <a:lnTo>
                  <a:pt x="130" y="4"/>
                </a:lnTo>
                <a:lnTo>
                  <a:pt x="126" y="0"/>
                </a:lnTo>
                <a:lnTo>
                  <a:pt x="119" y="9"/>
                </a:lnTo>
                <a:close/>
              </a:path>
            </a:pathLst>
          </a:custGeom>
          <a:solidFill>
            <a:srgbClr val="EF9C9F"/>
          </a:solidFill>
          <a:ln w="9525">
            <a:solidFill>
              <a:schemeClr val="tx1"/>
            </a:solidFill>
            <a:round/>
            <a:headEnd/>
            <a:tailEnd/>
          </a:ln>
        </p:spPr>
        <p:txBody>
          <a:bodyPr/>
          <a:lstStyle/>
          <a:p>
            <a:endParaRPr lang="ja-JP" altLang="en-US"/>
          </a:p>
        </p:txBody>
      </p:sp>
      <p:sp>
        <p:nvSpPr>
          <p:cNvPr id="96373" name="Freeform 117"/>
          <p:cNvSpPr>
            <a:spLocks/>
          </p:cNvSpPr>
          <p:nvPr/>
        </p:nvSpPr>
        <p:spPr bwMode="auto">
          <a:xfrm>
            <a:off x="7729538" y="2123189"/>
            <a:ext cx="61913" cy="23813"/>
          </a:xfrm>
          <a:custGeom>
            <a:avLst/>
            <a:gdLst>
              <a:gd name="T0" fmla="*/ 2147483646 w 59"/>
              <a:gd name="T1" fmla="*/ 2147483646 h 23"/>
              <a:gd name="T2" fmla="*/ 2147483646 w 59"/>
              <a:gd name="T3" fmla="*/ 2147483646 h 23"/>
              <a:gd name="T4" fmla="*/ 2147483646 w 59"/>
              <a:gd name="T5" fmla="*/ 2147483646 h 23"/>
              <a:gd name="T6" fmla="*/ 2147483646 w 59"/>
              <a:gd name="T7" fmla="*/ 2147483646 h 23"/>
              <a:gd name="T8" fmla="*/ 2147483646 w 59"/>
              <a:gd name="T9" fmla="*/ 0 h 23"/>
              <a:gd name="T10" fmla="*/ 2147483646 w 59"/>
              <a:gd name="T11" fmla="*/ 0 h 23"/>
              <a:gd name="T12" fmla="*/ 2147483646 w 59"/>
              <a:gd name="T13" fmla="*/ 2147483646 h 23"/>
              <a:gd name="T14" fmla="*/ 2147483646 w 59"/>
              <a:gd name="T15" fmla="*/ 2147483646 h 23"/>
              <a:gd name="T16" fmla="*/ 2147483646 w 59"/>
              <a:gd name="T17" fmla="*/ 2147483646 h 23"/>
              <a:gd name="T18" fmla="*/ 0 w 59"/>
              <a:gd name="T19" fmla="*/ 2147483646 h 23"/>
              <a:gd name="T20" fmla="*/ 2147483646 w 59"/>
              <a:gd name="T21" fmla="*/ 2147483646 h 23"/>
              <a:gd name="T22" fmla="*/ 2147483646 w 59"/>
              <a:gd name="T23" fmla="*/ 2147483646 h 23"/>
              <a:gd name="T24" fmla="*/ 2147483646 w 59"/>
              <a:gd name="T25" fmla="*/ 2147483646 h 23"/>
              <a:gd name="T26" fmla="*/ 2147483646 w 59"/>
              <a:gd name="T27" fmla="*/ 2147483646 h 23"/>
              <a:gd name="T28" fmla="*/ 2147483646 w 59"/>
              <a:gd name="T29" fmla="*/ 2147483646 h 23"/>
              <a:gd name="T30" fmla="*/ 2147483646 w 59"/>
              <a:gd name="T31" fmla="*/ 2147483646 h 23"/>
              <a:gd name="T32" fmla="*/ 2147483646 w 59"/>
              <a:gd name="T33" fmla="*/ 2147483646 h 23"/>
              <a:gd name="T34" fmla="*/ 2147483646 w 59"/>
              <a:gd name="T35" fmla="*/ 2147483646 h 23"/>
              <a:gd name="T36" fmla="*/ 2147483646 w 59"/>
              <a:gd name="T37" fmla="*/ 2147483646 h 23"/>
              <a:gd name="T38" fmla="*/ 2147483646 w 59"/>
              <a:gd name="T39" fmla="*/ 2147483646 h 23"/>
              <a:gd name="T40" fmla="*/ 2147483646 w 59"/>
              <a:gd name="T41" fmla="*/ 214748364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23"/>
              <a:gd name="T65" fmla="*/ 59 w 5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23">
                <a:moveTo>
                  <a:pt x="59" y="10"/>
                </a:moveTo>
                <a:lnTo>
                  <a:pt x="59" y="10"/>
                </a:lnTo>
                <a:lnTo>
                  <a:pt x="54" y="4"/>
                </a:lnTo>
                <a:lnTo>
                  <a:pt x="47" y="2"/>
                </a:lnTo>
                <a:lnTo>
                  <a:pt x="39" y="0"/>
                </a:lnTo>
                <a:lnTo>
                  <a:pt x="32" y="0"/>
                </a:lnTo>
                <a:lnTo>
                  <a:pt x="24" y="2"/>
                </a:lnTo>
                <a:lnTo>
                  <a:pt x="15" y="4"/>
                </a:lnTo>
                <a:lnTo>
                  <a:pt x="7" y="10"/>
                </a:lnTo>
                <a:lnTo>
                  <a:pt x="0" y="15"/>
                </a:lnTo>
                <a:lnTo>
                  <a:pt x="7" y="23"/>
                </a:lnTo>
                <a:lnTo>
                  <a:pt x="14" y="19"/>
                </a:lnTo>
                <a:lnTo>
                  <a:pt x="21" y="15"/>
                </a:lnTo>
                <a:lnTo>
                  <a:pt x="26" y="12"/>
                </a:lnTo>
                <a:lnTo>
                  <a:pt x="33" y="11"/>
                </a:lnTo>
                <a:lnTo>
                  <a:pt x="39" y="11"/>
                </a:lnTo>
                <a:lnTo>
                  <a:pt x="43" y="12"/>
                </a:lnTo>
                <a:lnTo>
                  <a:pt x="47" y="14"/>
                </a:lnTo>
                <a:lnTo>
                  <a:pt x="49" y="16"/>
                </a:lnTo>
                <a:lnTo>
                  <a:pt x="59" y="10"/>
                </a:lnTo>
                <a:close/>
              </a:path>
            </a:pathLst>
          </a:custGeom>
          <a:solidFill>
            <a:srgbClr val="EF9C9F"/>
          </a:solidFill>
          <a:ln w="9525">
            <a:solidFill>
              <a:schemeClr val="tx1"/>
            </a:solidFill>
            <a:round/>
            <a:headEnd/>
            <a:tailEnd/>
          </a:ln>
        </p:spPr>
        <p:txBody>
          <a:bodyPr/>
          <a:lstStyle/>
          <a:p>
            <a:endParaRPr lang="ja-JP" altLang="en-US"/>
          </a:p>
        </p:txBody>
      </p:sp>
      <p:sp>
        <p:nvSpPr>
          <p:cNvPr id="96374" name="Freeform 118"/>
          <p:cNvSpPr>
            <a:spLocks/>
          </p:cNvSpPr>
          <p:nvPr/>
        </p:nvSpPr>
        <p:spPr bwMode="auto">
          <a:xfrm>
            <a:off x="7767638" y="2134301"/>
            <a:ext cx="30163" cy="57150"/>
          </a:xfrm>
          <a:custGeom>
            <a:avLst/>
            <a:gdLst>
              <a:gd name="T0" fmla="*/ 2147483646 w 29"/>
              <a:gd name="T1" fmla="*/ 2147483646 h 55"/>
              <a:gd name="T2" fmla="*/ 2147483646 w 29"/>
              <a:gd name="T3" fmla="*/ 2147483646 h 55"/>
              <a:gd name="T4" fmla="*/ 2147483646 w 29"/>
              <a:gd name="T5" fmla="*/ 2147483646 h 55"/>
              <a:gd name="T6" fmla="*/ 2147483646 w 29"/>
              <a:gd name="T7" fmla="*/ 2147483646 h 55"/>
              <a:gd name="T8" fmla="*/ 2147483646 w 29"/>
              <a:gd name="T9" fmla="*/ 2147483646 h 55"/>
              <a:gd name="T10" fmla="*/ 2147483646 w 29"/>
              <a:gd name="T11" fmla="*/ 2147483646 h 55"/>
              <a:gd name="T12" fmla="*/ 2147483646 w 29"/>
              <a:gd name="T13" fmla="*/ 2147483646 h 55"/>
              <a:gd name="T14" fmla="*/ 2147483646 w 29"/>
              <a:gd name="T15" fmla="*/ 2147483646 h 55"/>
              <a:gd name="T16" fmla="*/ 2147483646 w 29"/>
              <a:gd name="T17" fmla="*/ 2147483646 h 55"/>
              <a:gd name="T18" fmla="*/ 2147483646 w 29"/>
              <a:gd name="T19" fmla="*/ 0 h 55"/>
              <a:gd name="T20" fmla="*/ 2147483646 w 29"/>
              <a:gd name="T21" fmla="*/ 2147483646 h 55"/>
              <a:gd name="T22" fmla="*/ 2147483646 w 29"/>
              <a:gd name="T23" fmla="*/ 2147483646 h 55"/>
              <a:gd name="T24" fmla="*/ 2147483646 w 29"/>
              <a:gd name="T25" fmla="*/ 2147483646 h 55"/>
              <a:gd name="T26" fmla="*/ 2147483646 w 29"/>
              <a:gd name="T27" fmla="*/ 2147483646 h 55"/>
              <a:gd name="T28" fmla="*/ 2147483646 w 29"/>
              <a:gd name="T29" fmla="*/ 2147483646 h 55"/>
              <a:gd name="T30" fmla="*/ 2147483646 w 29"/>
              <a:gd name="T31" fmla="*/ 2147483646 h 55"/>
              <a:gd name="T32" fmla="*/ 2147483646 w 29"/>
              <a:gd name="T33" fmla="*/ 2147483646 h 55"/>
              <a:gd name="T34" fmla="*/ 2147483646 w 29"/>
              <a:gd name="T35" fmla="*/ 2147483646 h 55"/>
              <a:gd name="T36" fmla="*/ 0 w 29"/>
              <a:gd name="T37" fmla="*/ 2147483646 h 55"/>
              <a:gd name="T38" fmla="*/ 0 w 29"/>
              <a:gd name="T39" fmla="*/ 2147483646 h 55"/>
              <a:gd name="T40" fmla="*/ 2147483646 w 2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5"/>
              <a:gd name="T65" fmla="*/ 29 w 2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5">
                <a:moveTo>
                  <a:pt x="7" y="55"/>
                </a:moveTo>
                <a:lnTo>
                  <a:pt x="7" y="55"/>
                </a:lnTo>
                <a:lnTo>
                  <a:pt x="13" y="48"/>
                </a:lnTo>
                <a:lnTo>
                  <a:pt x="19" y="42"/>
                </a:lnTo>
                <a:lnTo>
                  <a:pt x="24" y="35"/>
                </a:lnTo>
                <a:lnTo>
                  <a:pt x="27" y="27"/>
                </a:lnTo>
                <a:lnTo>
                  <a:pt x="29" y="20"/>
                </a:lnTo>
                <a:lnTo>
                  <a:pt x="29" y="12"/>
                </a:lnTo>
                <a:lnTo>
                  <a:pt x="27" y="5"/>
                </a:lnTo>
                <a:lnTo>
                  <a:pt x="23" y="0"/>
                </a:lnTo>
                <a:lnTo>
                  <a:pt x="13" y="6"/>
                </a:lnTo>
                <a:lnTo>
                  <a:pt x="16" y="9"/>
                </a:lnTo>
                <a:lnTo>
                  <a:pt x="18" y="13"/>
                </a:lnTo>
                <a:lnTo>
                  <a:pt x="18" y="19"/>
                </a:lnTo>
                <a:lnTo>
                  <a:pt x="16" y="24"/>
                </a:lnTo>
                <a:lnTo>
                  <a:pt x="13" y="29"/>
                </a:lnTo>
                <a:lnTo>
                  <a:pt x="11" y="35"/>
                </a:lnTo>
                <a:lnTo>
                  <a:pt x="5" y="42"/>
                </a:lnTo>
                <a:lnTo>
                  <a:pt x="0" y="47"/>
                </a:lnTo>
                <a:lnTo>
                  <a:pt x="7" y="55"/>
                </a:lnTo>
                <a:close/>
              </a:path>
            </a:pathLst>
          </a:custGeom>
          <a:solidFill>
            <a:srgbClr val="EF9C9F"/>
          </a:solidFill>
          <a:ln w="9525">
            <a:solidFill>
              <a:schemeClr val="tx1"/>
            </a:solidFill>
            <a:round/>
            <a:headEnd/>
            <a:tailEnd/>
          </a:ln>
        </p:spPr>
        <p:txBody>
          <a:bodyPr/>
          <a:lstStyle/>
          <a:p>
            <a:endParaRPr lang="ja-JP" altLang="en-US"/>
          </a:p>
        </p:txBody>
      </p:sp>
      <p:sp>
        <p:nvSpPr>
          <p:cNvPr id="96375" name="Freeform 119"/>
          <p:cNvSpPr>
            <a:spLocks/>
          </p:cNvSpPr>
          <p:nvPr/>
        </p:nvSpPr>
        <p:spPr bwMode="auto">
          <a:xfrm>
            <a:off x="7713663" y="2183514"/>
            <a:ext cx="60325" cy="23813"/>
          </a:xfrm>
          <a:custGeom>
            <a:avLst/>
            <a:gdLst>
              <a:gd name="T0" fmla="*/ 0 w 58"/>
              <a:gd name="T1" fmla="*/ 2147483646 h 23"/>
              <a:gd name="T2" fmla="*/ 0 w 58"/>
              <a:gd name="T3" fmla="*/ 2147483646 h 23"/>
              <a:gd name="T4" fmla="*/ 2147483646 w 58"/>
              <a:gd name="T5" fmla="*/ 2147483646 h 23"/>
              <a:gd name="T6" fmla="*/ 2147483646 w 58"/>
              <a:gd name="T7" fmla="*/ 2147483646 h 23"/>
              <a:gd name="T8" fmla="*/ 2147483646 w 58"/>
              <a:gd name="T9" fmla="*/ 2147483646 h 23"/>
              <a:gd name="T10" fmla="*/ 2147483646 w 58"/>
              <a:gd name="T11" fmla="*/ 2147483646 h 23"/>
              <a:gd name="T12" fmla="*/ 2147483646 w 58"/>
              <a:gd name="T13" fmla="*/ 2147483646 h 23"/>
              <a:gd name="T14" fmla="*/ 2147483646 w 58"/>
              <a:gd name="T15" fmla="*/ 2147483646 h 23"/>
              <a:gd name="T16" fmla="*/ 2147483646 w 58"/>
              <a:gd name="T17" fmla="*/ 2147483646 h 23"/>
              <a:gd name="T18" fmla="*/ 2147483646 w 58"/>
              <a:gd name="T19" fmla="*/ 2147483646 h 23"/>
              <a:gd name="T20" fmla="*/ 2147483646 w 58"/>
              <a:gd name="T21" fmla="*/ 0 h 23"/>
              <a:gd name="T22" fmla="*/ 2147483646 w 58"/>
              <a:gd name="T23" fmla="*/ 2147483646 h 23"/>
              <a:gd name="T24" fmla="*/ 2147483646 w 58"/>
              <a:gd name="T25" fmla="*/ 2147483646 h 23"/>
              <a:gd name="T26" fmla="*/ 2147483646 w 58"/>
              <a:gd name="T27" fmla="*/ 2147483646 h 23"/>
              <a:gd name="T28" fmla="*/ 2147483646 w 58"/>
              <a:gd name="T29" fmla="*/ 2147483646 h 23"/>
              <a:gd name="T30" fmla="*/ 2147483646 w 58"/>
              <a:gd name="T31" fmla="*/ 2147483646 h 23"/>
              <a:gd name="T32" fmla="*/ 2147483646 w 58"/>
              <a:gd name="T33" fmla="*/ 2147483646 h 23"/>
              <a:gd name="T34" fmla="*/ 2147483646 w 58"/>
              <a:gd name="T35" fmla="*/ 2147483646 h 23"/>
              <a:gd name="T36" fmla="*/ 2147483646 w 58"/>
              <a:gd name="T37" fmla="*/ 2147483646 h 23"/>
              <a:gd name="T38" fmla="*/ 2147483646 w 58"/>
              <a:gd name="T39" fmla="*/ 2147483646 h 23"/>
              <a:gd name="T40" fmla="*/ 0 w 58"/>
              <a:gd name="T41" fmla="*/ 214748364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3"/>
              <a:gd name="T65" fmla="*/ 58 w 58"/>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3">
                <a:moveTo>
                  <a:pt x="0" y="13"/>
                </a:moveTo>
                <a:lnTo>
                  <a:pt x="0" y="13"/>
                </a:lnTo>
                <a:lnTo>
                  <a:pt x="6" y="19"/>
                </a:lnTo>
                <a:lnTo>
                  <a:pt x="13" y="22"/>
                </a:lnTo>
                <a:lnTo>
                  <a:pt x="19" y="23"/>
                </a:lnTo>
                <a:lnTo>
                  <a:pt x="28" y="23"/>
                </a:lnTo>
                <a:lnTo>
                  <a:pt x="34" y="20"/>
                </a:lnTo>
                <a:lnTo>
                  <a:pt x="43" y="18"/>
                </a:lnTo>
                <a:lnTo>
                  <a:pt x="51" y="13"/>
                </a:lnTo>
                <a:lnTo>
                  <a:pt x="58" y="8"/>
                </a:lnTo>
                <a:lnTo>
                  <a:pt x="51" y="0"/>
                </a:lnTo>
                <a:lnTo>
                  <a:pt x="44" y="4"/>
                </a:lnTo>
                <a:lnTo>
                  <a:pt x="39" y="8"/>
                </a:lnTo>
                <a:lnTo>
                  <a:pt x="32" y="9"/>
                </a:lnTo>
                <a:lnTo>
                  <a:pt x="26" y="11"/>
                </a:lnTo>
                <a:lnTo>
                  <a:pt x="19" y="12"/>
                </a:lnTo>
                <a:lnTo>
                  <a:pt x="15" y="11"/>
                </a:lnTo>
                <a:lnTo>
                  <a:pt x="11" y="9"/>
                </a:lnTo>
                <a:lnTo>
                  <a:pt x="8" y="7"/>
                </a:lnTo>
                <a:lnTo>
                  <a:pt x="0" y="13"/>
                </a:lnTo>
                <a:close/>
              </a:path>
            </a:pathLst>
          </a:custGeom>
          <a:solidFill>
            <a:srgbClr val="EF9C9F"/>
          </a:solidFill>
          <a:ln w="9525">
            <a:solidFill>
              <a:schemeClr val="tx1"/>
            </a:solidFill>
            <a:round/>
            <a:headEnd/>
            <a:tailEnd/>
          </a:ln>
        </p:spPr>
        <p:txBody>
          <a:bodyPr/>
          <a:lstStyle/>
          <a:p>
            <a:endParaRPr lang="ja-JP" altLang="en-US"/>
          </a:p>
        </p:txBody>
      </p:sp>
      <p:sp>
        <p:nvSpPr>
          <p:cNvPr id="96376" name="Freeform 120"/>
          <p:cNvSpPr>
            <a:spLocks/>
          </p:cNvSpPr>
          <p:nvPr/>
        </p:nvSpPr>
        <p:spPr bwMode="auto">
          <a:xfrm>
            <a:off x="7705725" y="2139063"/>
            <a:ext cx="30162" cy="57150"/>
          </a:xfrm>
          <a:custGeom>
            <a:avLst/>
            <a:gdLst>
              <a:gd name="T0" fmla="*/ 2147483646 w 29"/>
              <a:gd name="T1" fmla="*/ 0 h 55"/>
              <a:gd name="T2" fmla="*/ 2147483646 w 29"/>
              <a:gd name="T3" fmla="*/ 0 h 55"/>
              <a:gd name="T4" fmla="*/ 2147483646 w 29"/>
              <a:gd name="T5" fmla="*/ 2147483646 h 55"/>
              <a:gd name="T6" fmla="*/ 2147483646 w 29"/>
              <a:gd name="T7" fmla="*/ 2147483646 h 55"/>
              <a:gd name="T8" fmla="*/ 2147483646 w 29"/>
              <a:gd name="T9" fmla="*/ 2147483646 h 55"/>
              <a:gd name="T10" fmla="*/ 2147483646 w 29"/>
              <a:gd name="T11" fmla="*/ 2147483646 h 55"/>
              <a:gd name="T12" fmla="*/ 0 w 29"/>
              <a:gd name="T13" fmla="*/ 2147483646 h 55"/>
              <a:gd name="T14" fmla="*/ 0 w 29"/>
              <a:gd name="T15" fmla="*/ 2147483646 h 55"/>
              <a:gd name="T16" fmla="*/ 2147483646 w 29"/>
              <a:gd name="T17" fmla="*/ 2147483646 h 55"/>
              <a:gd name="T18" fmla="*/ 2147483646 w 29"/>
              <a:gd name="T19" fmla="*/ 2147483646 h 55"/>
              <a:gd name="T20" fmla="*/ 2147483646 w 29"/>
              <a:gd name="T21" fmla="*/ 2147483646 h 55"/>
              <a:gd name="T22" fmla="*/ 2147483646 w 29"/>
              <a:gd name="T23" fmla="*/ 2147483646 h 55"/>
              <a:gd name="T24" fmla="*/ 2147483646 w 29"/>
              <a:gd name="T25" fmla="*/ 2147483646 h 55"/>
              <a:gd name="T26" fmla="*/ 2147483646 w 29"/>
              <a:gd name="T27" fmla="*/ 2147483646 h 55"/>
              <a:gd name="T28" fmla="*/ 2147483646 w 29"/>
              <a:gd name="T29" fmla="*/ 2147483646 h 55"/>
              <a:gd name="T30" fmla="*/ 2147483646 w 29"/>
              <a:gd name="T31" fmla="*/ 2147483646 h 55"/>
              <a:gd name="T32" fmla="*/ 2147483646 w 29"/>
              <a:gd name="T33" fmla="*/ 2147483646 h 55"/>
              <a:gd name="T34" fmla="*/ 2147483646 w 29"/>
              <a:gd name="T35" fmla="*/ 2147483646 h 55"/>
              <a:gd name="T36" fmla="*/ 2147483646 w 29"/>
              <a:gd name="T37" fmla="*/ 2147483646 h 55"/>
              <a:gd name="T38" fmla="*/ 2147483646 w 29"/>
              <a:gd name="T39" fmla="*/ 2147483646 h 55"/>
              <a:gd name="T40" fmla="*/ 2147483646 w 29"/>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5"/>
              <a:gd name="T65" fmla="*/ 29 w 2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5">
                <a:moveTo>
                  <a:pt x="22" y="0"/>
                </a:moveTo>
                <a:lnTo>
                  <a:pt x="22" y="0"/>
                </a:lnTo>
                <a:lnTo>
                  <a:pt x="15" y="5"/>
                </a:lnTo>
                <a:lnTo>
                  <a:pt x="10" y="12"/>
                </a:lnTo>
                <a:lnTo>
                  <a:pt x="6" y="20"/>
                </a:lnTo>
                <a:lnTo>
                  <a:pt x="3" y="27"/>
                </a:lnTo>
                <a:lnTo>
                  <a:pt x="0" y="35"/>
                </a:lnTo>
                <a:lnTo>
                  <a:pt x="0" y="42"/>
                </a:lnTo>
                <a:lnTo>
                  <a:pt x="3" y="49"/>
                </a:lnTo>
                <a:lnTo>
                  <a:pt x="7" y="55"/>
                </a:lnTo>
                <a:lnTo>
                  <a:pt x="15" y="49"/>
                </a:lnTo>
                <a:lnTo>
                  <a:pt x="13" y="45"/>
                </a:lnTo>
                <a:lnTo>
                  <a:pt x="13" y="41"/>
                </a:lnTo>
                <a:lnTo>
                  <a:pt x="13" y="37"/>
                </a:lnTo>
                <a:lnTo>
                  <a:pt x="14" y="31"/>
                </a:lnTo>
                <a:lnTo>
                  <a:pt x="15" y="24"/>
                </a:lnTo>
                <a:lnTo>
                  <a:pt x="20" y="19"/>
                </a:lnTo>
                <a:lnTo>
                  <a:pt x="24" y="14"/>
                </a:lnTo>
                <a:lnTo>
                  <a:pt x="29" y="8"/>
                </a:lnTo>
                <a:lnTo>
                  <a:pt x="22" y="0"/>
                </a:lnTo>
                <a:close/>
              </a:path>
            </a:pathLst>
          </a:custGeom>
          <a:solidFill>
            <a:srgbClr val="EF9C9F"/>
          </a:solidFill>
          <a:ln w="9525">
            <a:solidFill>
              <a:schemeClr val="tx1"/>
            </a:solidFill>
            <a:round/>
            <a:headEnd/>
            <a:tailEnd/>
          </a:ln>
        </p:spPr>
        <p:txBody>
          <a:bodyPr/>
          <a:lstStyle/>
          <a:p>
            <a:endParaRPr lang="ja-JP" altLang="en-US"/>
          </a:p>
        </p:txBody>
      </p:sp>
      <p:sp>
        <p:nvSpPr>
          <p:cNvPr id="96377" name="Freeform 121"/>
          <p:cNvSpPr>
            <a:spLocks/>
          </p:cNvSpPr>
          <p:nvPr/>
        </p:nvSpPr>
        <p:spPr bwMode="auto">
          <a:xfrm>
            <a:off x="8174038" y="2167639"/>
            <a:ext cx="17463" cy="41275"/>
          </a:xfrm>
          <a:custGeom>
            <a:avLst/>
            <a:gdLst>
              <a:gd name="T0" fmla="*/ 2147483646 w 16"/>
              <a:gd name="T1" fmla="*/ 2147483646 h 38"/>
              <a:gd name="T2" fmla="*/ 2147483646 w 16"/>
              <a:gd name="T3" fmla="*/ 2147483646 h 38"/>
              <a:gd name="T4" fmla="*/ 2147483646 w 16"/>
              <a:gd name="T5" fmla="*/ 2147483646 h 38"/>
              <a:gd name="T6" fmla="*/ 2147483646 w 16"/>
              <a:gd name="T7" fmla="*/ 2147483646 h 38"/>
              <a:gd name="T8" fmla="*/ 2147483646 w 16"/>
              <a:gd name="T9" fmla="*/ 2147483646 h 38"/>
              <a:gd name="T10" fmla="*/ 2147483646 w 16"/>
              <a:gd name="T11" fmla="*/ 2147483646 h 38"/>
              <a:gd name="T12" fmla="*/ 2147483646 w 16"/>
              <a:gd name="T13" fmla="*/ 2147483646 h 38"/>
              <a:gd name="T14" fmla="*/ 2147483646 w 16"/>
              <a:gd name="T15" fmla="*/ 2147483646 h 38"/>
              <a:gd name="T16" fmla="*/ 2147483646 w 16"/>
              <a:gd name="T17" fmla="*/ 2147483646 h 38"/>
              <a:gd name="T18" fmla="*/ 2147483646 w 16"/>
              <a:gd name="T19" fmla="*/ 0 h 38"/>
              <a:gd name="T20" fmla="*/ 0 w 16"/>
              <a:gd name="T21" fmla="*/ 2147483646 h 38"/>
              <a:gd name="T22" fmla="*/ 2147483646 w 16"/>
              <a:gd name="T23" fmla="*/ 2147483646 h 38"/>
              <a:gd name="T24" fmla="*/ 2147483646 w 16"/>
              <a:gd name="T25" fmla="*/ 2147483646 h 38"/>
              <a:gd name="T26" fmla="*/ 2147483646 w 16"/>
              <a:gd name="T27" fmla="*/ 2147483646 h 38"/>
              <a:gd name="T28" fmla="*/ 2147483646 w 16"/>
              <a:gd name="T29" fmla="*/ 2147483646 h 38"/>
              <a:gd name="T30" fmla="*/ 2147483646 w 16"/>
              <a:gd name="T31" fmla="*/ 2147483646 h 38"/>
              <a:gd name="T32" fmla="*/ 2147483646 w 16"/>
              <a:gd name="T33" fmla="*/ 2147483646 h 38"/>
              <a:gd name="T34" fmla="*/ 2147483646 w 16"/>
              <a:gd name="T35" fmla="*/ 2147483646 h 38"/>
              <a:gd name="T36" fmla="*/ 2147483646 w 16"/>
              <a:gd name="T37" fmla="*/ 2147483646 h 38"/>
              <a:gd name="T38" fmla="*/ 2147483646 w 16"/>
              <a:gd name="T39" fmla="*/ 2147483646 h 38"/>
              <a:gd name="T40" fmla="*/ 2147483646 w 16"/>
              <a:gd name="T41" fmla="*/ 2147483646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8"/>
              <a:gd name="T65" fmla="*/ 16 w 1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8">
                <a:moveTo>
                  <a:pt x="5" y="38"/>
                </a:moveTo>
                <a:lnTo>
                  <a:pt x="5" y="38"/>
                </a:lnTo>
                <a:lnTo>
                  <a:pt x="9" y="36"/>
                </a:lnTo>
                <a:lnTo>
                  <a:pt x="13" y="33"/>
                </a:lnTo>
                <a:lnTo>
                  <a:pt x="15" y="27"/>
                </a:lnTo>
                <a:lnTo>
                  <a:pt x="16" y="23"/>
                </a:lnTo>
                <a:lnTo>
                  <a:pt x="16" y="18"/>
                </a:lnTo>
                <a:lnTo>
                  <a:pt x="15" y="13"/>
                </a:lnTo>
                <a:lnTo>
                  <a:pt x="13" y="6"/>
                </a:lnTo>
                <a:lnTo>
                  <a:pt x="11" y="0"/>
                </a:lnTo>
                <a:lnTo>
                  <a:pt x="0" y="6"/>
                </a:lnTo>
                <a:lnTo>
                  <a:pt x="3" y="11"/>
                </a:lnTo>
                <a:lnTo>
                  <a:pt x="4" y="15"/>
                </a:lnTo>
                <a:lnTo>
                  <a:pt x="5" y="19"/>
                </a:lnTo>
                <a:lnTo>
                  <a:pt x="5" y="22"/>
                </a:lnTo>
                <a:lnTo>
                  <a:pt x="4" y="25"/>
                </a:lnTo>
                <a:lnTo>
                  <a:pt x="4" y="26"/>
                </a:lnTo>
                <a:lnTo>
                  <a:pt x="3" y="27"/>
                </a:lnTo>
                <a:lnTo>
                  <a:pt x="5" y="38"/>
                </a:lnTo>
                <a:close/>
              </a:path>
            </a:pathLst>
          </a:custGeom>
          <a:solidFill>
            <a:srgbClr val="EF9C9F"/>
          </a:solidFill>
          <a:ln w="9525">
            <a:solidFill>
              <a:schemeClr val="tx1"/>
            </a:solidFill>
            <a:round/>
            <a:headEnd/>
            <a:tailEnd/>
          </a:ln>
        </p:spPr>
        <p:txBody>
          <a:bodyPr/>
          <a:lstStyle/>
          <a:p>
            <a:endParaRPr lang="ja-JP" altLang="en-US"/>
          </a:p>
        </p:txBody>
      </p:sp>
      <p:sp>
        <p:nvSpPr>
          <p:cNvPr id="96378" name="Freeform 122"/>
          <p:cNvSpPr>
            <a:spLocks/>
          </p:cNvSpPr>
          <p:nvPr/>
        </p:nvSpPr>
        <p:spPr bwMode="auto">
          <a:xfrm>
            <a:off x="8140701" y="2178751"/>
            <a:ext cx="39687" cy="31750"/>
          </a:xfrm>
          <a:custGeom>
            <a:avLst/>
            <a:gdLst>
              <a:gd name="T0" fmla="*/ 0 w 37"/>
              <a:gd name="T1" fmla="*/ 2147483646 h 30"/>
              <a:gd name="T2" fmla="*/ 0 w 37"/>
              <a:gd name="T3" fmla="*/ 2147483646 h 30"/>
              <a:gd name="T4" fmla="*/ 2147483646 w 37"/>
              <a:gd name="T5" fmla="*/ 2147483646 h 30"/>
              <a:gd name="T6" fmla="*/ 2147483646 w 37"/>
              <a:gd name="T7" fmla="*/ 2147483646 h 30"/>
              <a:gd name="T8" fmla="*/ 2147483646 w 37"/>
              <a:gd name="T9" fmla="*/ 2147483646 h 30"/>
              <a:gd name="T10" fmla="*/ 2147483646 w 37"/>
              <a:gd name="T11" fmla="*/ 2147483646 h 30"/>
              <a:gd name="T12" fmla="*/ 2147483646 w 37"/>
              <a:gd name="T13" fmla="*/ 2147483646 h 30"/>
              <a:gd name="T14" fmla="*/ 2147483646 w 37"/>
              <a:gd name="T15" fmla="*/ 2147483646 h 30"/>
              <a:gd name="T16" fmla="*/ 2147483646 w 37"/>
              <a:gd name="T17" fmla="*/ 2147483646 h 30"/>
              <a:gd name="T18" fmla="*/ 2147483646 w 37"/>
              <a:gd name="T19" fmla="*/ 2147483646 h 30"/>
              <a:gd name="T20" fmla="*/ 2147483646 w 37"/>
              <a:gd name="T21" fmla="*/ 2147483646 h 30"/>
              <a:gd name="T22" fmla="*/ 2147483646 w 37"/>
              <a:gd name="T23" fmla="*/ 2147483646 h 30"/>
              <a:gd name="T24" fmla="*/ 2147483646 w 37"/>
              <a:gd name="T25" fmla="*/ 2147483646 h 30"/>
              <a:gd name="T26" fmla="*/ 2147483646 w 37"/>
              <a:gd name="T27" fmla="*/ 2147483646 h 30"/>
              <a:gd name="T28" fmla="*/ 2147483646 w 37"/>
              <a:gd name="T29" fmla="*/ 2147483646 h 30"/>
              <a:gd name="T30" fmla="*/ 2147483646 w 37"/>
              <a:gd name="T31" fmla="*/ 2147483646 h 30"/>
              <a:gd name="T32" fmla="*/ 2147483646 w 37"/>
              <a:gd name="T33" fmla="*/ 2147483646 h 30"/>
              <a:gd name="T34" fmla="*/ 2147483646 w 37"/>
              <a:gd name="T35" fmla="*/ 2147483646 h 30"/>
              <a:gd name="T36" fmla="*/ 2147483646 w 37"/>
              <a:gd name="T37" fmla="*/ 0 h 30"/>
              <a:gd name="T38" fmla="*/ 2147483646 w 37"/>
              <a:gd name="T39" fmla="*/ 0 h 30"/>
              <a:gd name="T40" fmla="*/ 0 w 37"/>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0"/>
              <a:gd name="T65" fmla="*/ 37 w 37"/>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0">
                <a:moveTo>
                  <a:pt x="0" y="5"/>
                </a:moveTo>
                <a:lnTo>
                  <a:pt x="0" y="5"/>
                </a:lnTo>
                <a:lnTo>
                  <a:pt x="4" y="11"/>
                </a:lnTo>
                <a:lnTo>
                  <a:pt x="9" y="15"/>
                </a:lnTo>
                <a:lnTo>
                  <a:pt x="13" y="20"/>
                </a:lnTo>
                <a:lnTo>
                  <a:pt x="17" y="23"/>
                </a:lnTo>
                <a:lnTo>
                  <a:pt x="22" y="26"/>
                </a:lnTo>
                <a:lnTo>
                  <a:pt x="26" y="28"/>
                </a:lnTo>
                <a:lnTo>
                  <a:pt x="32" y="30"/>
                </a:lnTo>
                <a:lnTo>
                  <a:pt x="37" y="28"/>
                </a:lnTo>
                <a:lnTo>
                  <a:pt x="35" y="17"/>
                </a:lnTo>
                <a:lnTo>
                  <a:pt x="33" y="17"/>
                </a:lnTo>
                <a:lnTo>
                  <a:pt x="30" y="17"/>
                </a:lnTo>
                <a:lnTo>
                  <a:pt x="28" y="16"/>
                </a:lnTo>
                <a:lnTo>
                  <a:pt x="24" y="15"/>
                </a:lnTo>
                <a:lnTo>
                  <a:pt x="21" y="11"/>
                </a:lnTo>
                <a:lnTo>
                  <a:pt x="17" y="8"/>
                </a:lnTo>
                <a:lnTo>
                  <a:pt x="14" y="4"/>
                </a:lnTo>
                <a:lnTo>
                  <a:pt x="11" y="0"/>
                </a:lnTo>
                <a:lnTo>
                  <a:pt x="0" y="5"/>
                </a:lnTo>
                <a:close/>
              </a:path>
            </a:pathLst>
          </a:custGeom>
          <a:solidFill>
            <a:srgbClr val="EF9C9F"/>
          </a:solidFill>
          <a:ln w="9525">
            <a:solidFill>
              <a:schemeClr val="tx1"/>
            </a:solidFill>
            <a:round/>
            <a:headEnd/>
            <a:tailEnd/>
          </a:ln>
        </p:spPr>
        <p:txBody>
          <a:bodyPr/>
          <a:lstStyle/>
          <a:p>
            <a:endParaRPr lang="ja-JP" altLang="en-US"/>
          </a:p>
        </p:txBody>
      </p:sp>
      <p:sp>
        <p:nvSpPr>
          <p:cNvPr id="96379" name="Freeform 123"/>
          <p:cNvSpPr>
            <a:spLocks/>
          </p:cNvSpPr>
          <p:nvPr/>
        </p:nvSpPr>
        <p:spPr bwMode="auto">
          <a:xfrm>
            <a:off x="8135938" y="2143827"/>
            <a:ext cx="17463" cy="39687"/>
          </a:xfrm>
          <a:custGeom>
            <a:avLst/>
            <a:gdLst>
              <a:gd name="T0" fmla="*/ 2147483646 w 16"/>
              <a:gd name="T1" fmla="*/ 0 h 39"/>
              <a:gd name="T2" fmla="*/ 2147483646 w 16"/>
              <a:gd name="T3" fmla="*/ 0 h 39"/>
              <a:gd name="T4" fmla="*/ 2147483646 w 16"/>
              <a:gd name="T5" fmla="*/ 2147483646 h 39"/>
              <a:gd name="T6" fmla="*/ 2147483646 w 16"/>
              <a:gd name="T7" fmla="*/ 2147483646 h 39"/>
              <a:gd name="T8" fmla="*/ 2147483646 w 16"/>
              <a:gd name="T9" fmla="*/ 2147483646 h 39"/>
              <a:gd name="T10" fmla="*/ 0 w 16"/>
              <a:gd name="T11" fmla="*/ 2147483646 h 39"/>
              <a:gd name="T12" fmla="*/ 0 w 16"/>
              <a:gd name="T13" fmla="*/ 2147483646 h 39"/>
              <a:gd name="T14" fmla="*/ 2147483646 w 16"/>
              <a:gd name="T15" fmla="*/ 2147483646 h 39"/>
              <a:gd name="T16" fmla="*/ 2147483646 w 16"/>
              <a:gd name="T17" fmla="*/ 2147483646 h 39"/>
              <a:gd name="T18" fmla="*/ 2147483646 w 16"/>
              <a:gd name="T19" fmla="*/ 2147483646 h 39"/>
              <a:gd name="T20" fmla="*/ 2147483646 w 16"/>
              <a:gd name="T21" fmla="*/ 2147483646 h 39"/>
              <a:gd name="T22" fmla="*/ 2147483646 w 16"/>
              <a:gd name="T23" fmla="*/ 2147483646 h 39"/>
              <a:gd name="T24" fmla="*/ 2147483646 w 16"/>
              <a:gd name="T25" fmla="*/ 2147483646 h 39"/>
              <a:gd name="T26" fmla="*/ 2147483646 w 16"/>
              <a:gd name="T27" fmla="*/ 2147483646 h 39"/>
              <a:gd name="T28" fmla="*/ 2147483646 w 16"/>
              <a:gd name="T29" fmla="*/ 2147483646 h 39"/>
              <a:gd name="T30" fmla="*/ 2147483646 w 16"/>
              <a:gd name="T31" fmla="*/ 2147483646 h 39"/>
              <a:gd name="T32" fmla="*/ 2147483646 w 16"/>
              <a:gd name="T33" fmla="*/ 2147483646 h 39"/>
              <a:gd name="T34" fmla="*/ 2147483646 w 16"/>
              <a:gd name="T35" fmla="*/ 2147483646 h 39"/>
              <a:gd name="T36" fmla="*/ 2147483646 w 16"/>
              <a:gd name="T37" fmla="*/ 2147483646 h 39"/>
              <a:gd name="T38" fmla="*/ 2147483646 w 16"/>
              <a:gd name="T39" fmla="*/ 2147483646 h 39"/>
              <a:gd name="T40" fmla="*/ 2147483646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11" y="0"/>
                </a:moveTo>
                <a:lnTo>
                  <a:pt x="11" y="0"/>
                </a:lnTo>
                <a:lnTo>
                  <a:pt x="7" y="3"/>
                </a:lnTo>
                <a:lnTo>
                  <a:pt x="3" y="7"/>
                </a:lnTo>
                <a:lnTo>
                  <a:pt x="1" y="11"/>
                </a:lnTo>
                <a:lnTo>
                  <a:pt x="0" y="16"/>
                </a:lnTo>
                <a:lnTo>
                  <a:pt x="0" y="22"/>
                </a:lnTo>
                <a:lnTo>
                  <a:pt x="1" y="27"/>
                </a:lnTo>
                <a:lnTo>
                  <a:pt x="3" y="33"/>
                </a:lnTo>
                <a:lnTo>
                  <a:pt x="5" y="39"/>
                </a:lnTo>
                <a:lnTo>
                  <a:pt x="16" y="34"/>
                </a:lnTo>
                <a:lnTo>
                  <a:pt x="14" y="29"/>
                </a:lnTo>
                <a:lnTo>
                  <a:pt x="12" y="24"/>
                </a:lnTo>
                <a:lnTo>
                  <a:pt x="11" y="20"/>
                </a:lnTo>
                <a:lnTo>
                  <a:pt x="11" y="16"/>
                </a:lnTo>
                <a:lnTo>
                  <a:pt x="12" y="15"/>
                </a:lnTo>
                <a:lnTo>
                  <a:pt x="12" y="12"/>
                </a:lnTo>
                <a:lnTo>
                  <a:pt x="14" y="12"/>
                </a:lnTo>
                <a:lnTo>
                  <a:pt x="14" y="11"/>
                </a:lnTo>
                <a:lnTo>
                  <a:pt x="11" y="0"/>
                </a:lnTo>
                <a:close/>
              </a:path>
            </a:pathLst>
          </a:custGeom>
          <a:solidFill>
            <a:srgbClr val="EF9C9F"/>
          </a:solidFill>
          <a:ln w="9525">
            <a:solidFill>
              <a:schemeClr val="tx1"/>
            </a:solidFill>
            <a:round/>
            <a:headEnd/>
            <a:tailEnd/>
          </a:ln>
        </p:spPr>
        <p:txBody>
          <a:bodyPr/>
          <a:lstStyle/>
          <a:p>
            <a:endParaRPr lang="ja-JP" altLang="en-US"/>
          </a:p>
        </p:txBody>
      </p:sp>
      <p:sp>
        <p:nvSpPr>
          <p:cNvPr id="96380" name="Freeform 124"/>
          <p:cNvSpPr>
            <a:spLocks/>
          </p:cNvSpPr>
          <p:nvPr/>
        </p:nvSpPr>
        <p:spPr bwMode="auto">
          <a:xfrm>
            <a:off x="8147051" y="2143826"/>
            <a:ext cx="39687" cy="30162"/>
          </a:xfrm>
          <a:custGeom>
            <a:avLst/>
            <a:gdLst>
              <a:gd name="T0" fmla="*/ 2147483646 w 37"/>
              <a:gd name="T1" fmla="*/ 2147483646 h 30"/>
              <a:gd name="T2" fmla="*/ 2147483646 w 37"/>
              <a:gd name="T3" fmla="*/ 2147483646 h 30"/>
              <a:gd name="T4" fmla="*/ 2147483646 w 37"/>
              <a:gd name="T5" fmla="*/ 2147483646 h 30"/>
              <a:gd name="T6" fmla="*/ 2147483646 w 37"/>
              <a:gd name="T7" fmla="*/ 2147483646 h 30"/>
              <a:gd name="T8" fmla="*/ 2147483646 w 37"/>
              <a:gd name="T9" fmla="*/ 2147483646 h 30"/>
              <a:gd name="T10" fmla="*/ 2147483646 w 37"/>
              <a:gd name="T11" fmla="*/ 2147483646 h 30"/>
              <a:gd name="T12" fmla="*/ 2147483646 w 37"/>
              <a:gd name="T13" fmla="*/ 2147483646 h 30"/>
              <a:gd name="T14" fmla="*/ 2147483646 w 37"/>
              <a:gd name="T15" fmla="*/ 2147483646 h 30"/>
              <a:gd name="T16" fmla="*/ 2147483646 w 37"/>
              <a:gd name="T17" fmla="*/ 0 h 30"/>
              <a:gd name="T18" fmla="*/ 0 w 37"/>
              <a:gd name="T19" fmla="*/ 0 h 30"/>
              <a:gd name="T20" fmla="*/ 2147483646 w 37"/>
              <a:gd name="T21" fmla="*/ 2147483646 h 30"/>
              <a:gd name="T22" fmla="*/ 2147483646 w 37"/>
              <a:gd name="T23" fmla="*/ 2147483646 h 30"/>
              <a:gd name="T24" fmla="*/ 2147483646 w 37"/>
              <a:gd name="T25" fmla="*/ 2147483646 h 30"/>
              <a:gd name="T26" fmla="*/ 2147483646 w 37"/>
              <a:gd name="T27" fmla="*/ 2147483646 h 30"/>
              <a:gd name="T28" fmla="*/ 2147483646 w 37"/>
              <a:gd name="T29" fmla="*/ 2147483646 h 30"/>
              <a:gd name="T30" fmla="*/ 2147483646 w 37"/>
              <a:gd name="T31" fmla="*/ 2147483646 h 30"/>
              <a:gd name="T32" fmla="*/ 2147483646 w 37"/>
              <a:gd name="T33" fmla="*/ 2147483646 h 30"/>
              <a:gd name="T34" fmla="*/ 2147483646 w 37"/>
              <a:gd name="T35" fmla="*/ 2147483646 h 30"/>
              <a:gd name="T36" fmla="*/ 2147483646 w 37"/>
              <a:gd name="T37" fmla="*/ 2147483646 h 30"/>
              <a:gd name="T38" fmla="*/ 2147483646 w 37"/>
              <a:gd name="T39" fmla="*/ 2147483646 h 30"/>
              <a:gd name="T40" fmla="*/ 2147483646 w 37"/>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0"/>
              <a:gd name="T65" fmla="*/ 37 w 37"/>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0">
                <a:moveTo>
                  <a:pt x="37" y="24"/>
                </a:moveTo>
                <a:lnTo>
                  <a:pt x="37" y="24"/>
                </a:lnTo>
                <a:lnTo>
                  <a:pt x="33" y="19"/>
                </a:lnTo>
                <a:lnTo>
                  <a:pt x="29" y="14"/>
                </a:lnTo>
                <a:lnTo>
                  <a:pt x="24" y="10"/>
                </a:lnTo>
                <a:lnTo>
                  <a:pt x="20" y="6"/>
                </a:lnTo>
                <a:lnTo>
                  <a:pt x="15" y="3"/>
                </a:lnTo>
                <a:lnTo>
                  <a:pt x="11" y="1"/>
                </a:lnTo>
                <a:lnTo>
                  <a:pt x="5" y="0"/>
                </a:lnTo>
                <a:lnTo>
                  <a:pt x="0" y="0"/>
                </a:lnTo>
                <a:lnTo>
                  <a:pt x="3" y="11"/>
                </a:lnTo>
                <a:lnTo>
                  <a:pt x="5" y="11"/>
                </a:lnTo>
                <a:lnTo>
                  <a:pt x="7" y="12"/>
                </a:lnTo>
                <a:lnTo>
                  <a:pt x="9" y="14"/>
                </a:lnTo>
                <a:lnTo>
                  <a:pt x="14" y="15"/>
                </a:lnTo>
                <a:lnTo>
                  <a:pt x="16" y="18"/>
                </a:lnTo>
                <a:lnTo>
                  <a:pt x="20" y="22"/>
                </a:lnTo>
                <a:lnTo>
                  <a:pt x="23" y="26"/>
                </a:lnTo>
                <a:lnTo>
                  <a:pt x="26" y="30"/>
                </a:lnTo>
                <a:lnTo>
                  <a:pt x="37" y="24"/>
                </a:lnTo>
                <a:close/>
              </a:path>
            </a:pathLst>
          </a:custGeom>
          <a:solidFill>
            <a:srgbClr val="EF9C9F"/>
          </a:solidFill>
          <a:ln w="9525">
            <a:solidFill>
              <a:schemeClr val="tx1"/>
            </a:solidFill>
            <a:round/>
            <a:headEnd/>
            <a:tailEnd/>
          </a:ln>
        </p:spPr>
        <p:txBody>
          <a:bodyPr/>
          <a:lstStyle/>
          <a:p>
            <a:endParaRPr lang="ja-JP" altLang="en-US"/>
          </a:p>
        </p:txBody>
      </p:sp>
      <p:sp>
        <p:nvSpPr>
          <p:cNvPr id="96381" name="Freeform 125"/>
          <p:cNvSpPr>
            <a:spLocks/>
          </p:cNvSpPr>
          <p:nvPr/>
        </p:nvSpPr>
        <p:spPr bwMode="auto">
          <a:xfrm>
            <a:off x="7969251" y="4971163"/>
            <a:ext cx="26987" cy="311150"/>
          </a:xfrm>
          <a:custGeom>
            <a:avLst/>
            <a:gdLst>
              <a:gd name="T0" fmla="*/ 2147483646 w 26"/>
              <a:gd name="T1" fmla="*/ 2147483646 h 296"/>
              <a:gd name="T2" fmla="*/ 2147483646 w 26"/>
              <a:gd name="T3" fmla="*/ 2147483646 h 296"/>
              <a:gd name="T4" fmla="*/ 2147483646 w 26"/>
              <a:gd name="T5" fmla="*/ 2147483646 h 296"/>
              <a:gd name="T6" fmla="*/ 2147483646 w 26"/>
              <a:gd name="T7" fmla="*/ 2147483646 h 296"/>
              <a:gd name="T8" fmla="*/ 2147483646 w 26"/>
              <a:gd name="T9" fmla="*/ 2147483646 h 296"/>
              <a:gd name="T10" fmla="*/ 2147483646 w 26"/>
              <a:gd name="T11" fmla="*/ 2147483646 h 296"/>
              <a:gd name="T12" fmla="*/ 2147483646 w 26"/>
              <a:gd name="T13" fmla="*/ 2147483646 h 296"/>
              <a:gd name="T14" fmla="*/ 2147483646 w 26"/>
              <a:gd name="T15" fmla="*/ 2147483646 h 296"/>
              <a:gd name="T16" fmla="*/ 2147483646 w 26"/>
              <a:gd name="T17" fmla="*/ 2147483646 h 296"/>
              <a:gd name="T18" fmla="*/ 2147483646 w 26"/>
              <a:gd name="T19" fmla="*/ 2147483646 h 296"/>
              <a:gd name="T20" fmla="*/ 2147483646 w 26"/>
              <a:gd name="T21" fmla="*/ 0 h 296"/>
              <a:gd name="T22" fmla="*/ 2147483646 w 26"/>
              <a:gd name="T23" fmla="*/ 2147483646 h 296"/>
              <a:gd name="T24" fmla="*/ 2147483646 w 26"/>
              <a:gd name="T25" fmla="*/ 2147483646 h 296"/>
              <a:gd name="T26" fmla="*/ 2147483646 w 26"/>
              <a:gd name="T27" fmla="*/ 2147483646 h 296"/>
              <a:gd name="T28" fmla="*/ 2147483646 w 26"/>
              <a:gd name="T29" fmla="*/ 2147483646 h 296"/>
              <a:gd name="T30" fmla="*/ 2147483646 w 26"/>
              <a:gd name="T31" fmla="*/ 2147483646 h 296"/>
              <a:gd name="T32" fmla="*/ 0 w 26"/>
              <a:gd name="T33" fmla="*/ 2147483646 h 296"/>
              <a:gd name="T34" fmla="*/ 0 w 26"/>
              <a:gd name="T35" fmla="*/ 2147483646 h 296"/>
              <a:gd name="T36" fmla="*/ 0 w 26"/>
              <a:gd name="T37" fmla="*/ 2147483646 h 296"/>
              <a:gd name="T38" fmla="*/ 0 w 26"/>
              <a:gd name="T39" fmla="*/ 2147483646 h 296"/>
              <a:gd name="T40" fmla="*/ 2147483646 w 26"/>
              <a:gd name="T41" fmla="*/ 2147483646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96"/>
              <a:gd name="T65" fmla="*/ 26 w 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96">
                <a:moveTo>
                  <a:pt x="13" y="296"/>
                </a:moveTo>
                <a:lnTo>
                  <a:pt x="13" y="296"/>
                </a:lnTo>
                <a:lnTo>
                  <a:pt x="13" y="262"/>
                </a:lnTo>
                <a:lnTo>
                  <a:pt x="13" y="230"/>
                </a:lnTo>
                <a:lnTo>
                  <a:pt x="13" y="196"/>
                </a:lnTo>
                <a:lnTo>
                  <a:pt x="14" y="162"/>
                </a:lnTo>
                <a:lnTo>
                  <a:pt x="17" y="127"/>
                </a:lnTo>
                <a:lnTo>
                  <a:pt x="20" y="89"/>
                </a:lnTo>
                <a:lnTo>
                  <a:pt x="22" y="47"/>
                </a:lnTo>
                <a:lnTo>
                  <a:pt x="26" y="2"/>
                </a:lnTo>
                <a:lnTo>
                  <a:pt x="15" y="0"/>
                </a:lnTo>
                <a:lnTo>
                  <a:pt x="11" y="46"/>
                </a:lnTo>
                <a:lnTo>
                  <a:pt x="7" y="88"/>
                </a:lnTo>
                <a:lnTo>
                  <a:pt x="5" y="126"/>
                </a:lnTo>
                <a:lnTo>
                  <a:pt x="3" y="162"/>
                </a:lnTo>
                <a:lnTo>
                  <a:pt x="2" y="196"/>
                </a:lnTo>
                <a:lnTo>
                  <a:pt x="0" y="230"/>
                </a:lnTo>
                <a:lnTo>
                  <a:pt x="0" y="262"/>
                </a:lnTo>
                <a:lnTo>
                  <a:pt x="0" y="296"/>
                </a:lnTo>
                <a:lnTo>
                  <a:pt x="13" y="296"/>
                </a:lnTo>
                <a:close/>
              </a:path>
            </a:pathLst>
          </a:custGeom>
          <a:solidFill>
            <a:srgbClr val="EF9C9F"/>
          </a:solidFill>
          <a:ln w="9525">
            <a:solidFill>
              <a:schemeClr val="tx1"/>
            </a:solidFill>
            <a:round/>
            <a:headEnd/>
            <a:tailEnd/>
          </a:ln>
        </p:spPr>
        <p:txBody>
          <a:bodyPr/>
          <a:lstStyle/>
          <a:p>
            <a:endParaRPr lang="ja-JP" altLang="en-US"/>
          </a:p>
        </p:txBody>
      </p:sp>
      <p:sp>
        <p:nvSpPr>
          <p:cNvPr id="96382" name="Freeform 126"/>
          <p:cNvSpPr>
            <a:spLocks/>
          </p:cNvSpPr>
          <p:nvPr/>
        </p:nvSpPr>
        <p:spPr bwMode="auto">
          <a:xfrm>
            <a:off x="7969250" y="5282314"/>
            <a:ext cx="12700" cy="104775"/>
          </a:xfrm>
          <a:custGeom>
            <a:avLst/>
            <a:gdLst>
              <a:gd name="T0" fmla="*/ 2147483646 w 13"/>
              <a:gd name="T1" fmla="*/ 2147483646 h 100"/>
              <a:gd name="T2" fmla="*/ 2147483646 w 13"/>
              <a:gd name="T3" fmla="*/ 2147483646 h 100"/>
              <a:gd name="T4" fmla="*/ 2147483646 w 13"/>
              <a:gd name="T5" fmla="*/ 0 h 100"/>
              <a:gd name="T6" fmla="*/ 0 w 13"/>
              <a:gd name="T7" fmla="*/ 0 h 100"/>
              <a:gd name="T8" fmla="*/ 2147483646 w 13"/>
              <a:gd name="T9" fmla="*/ 2147483646 h 100"/>
              <a:gd name="T10" fmla="*/ 2147483646 w 13"/>
              <a:gd name="T11" fmla="*/ 2147483646 h 100"/>
              <a:gd name="T12" fmla="*/ 0 60000 65536"/>
              <a:gd name="T13" fmla="*/ 0 60000 65536"/>
              <a:gd name="T14" fmla="*/ 0 60000 65536"/>
              <a:gd name="T15" fmla="*/ 0 60000 65536"/>
              <a:gd name="T16" fmla="*/ 0 60000 65536"/>
              <a:gd name="T17" fmla="*/ 0 60000 65536"/>
              <a:gd name="T18" fmla="*/ 0 w 13"/>
              <a:gd name="T19" fmla="*/ 0 h 100"/>
              <a:gd name="T20" fmla="*/ 13 w 13"/>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3" h="100">
                <a:moveTo>
                  <a:pt x="13" y="100"/>
                </a:moveTo>
                <a:lnTo>
                  <a:pt x="13" y="97"/>
                </a:lnTo>
                <a:lnTo>
                  <a:pt x="13" y="0"/>
                </a:lnTo>
                <a:lnTo>
                  <a:pt x="0" y="0"/>
                </a:lnTo>
                <a:lnTo>
                  <a:pt x="2" y="99"/>
                </a:lnTo>
                <a:lnTo>
                  <a:pt x="13" y="100"/>
                </a:lnTo>
                <a:close/>
              </a:path>
            </a:pathLst>
          </a:custGeom>
          <a:solidFill>
            <a:srgbClr val="EF9C9F"/>
          </a:solidFill>
          <a:ln w="9525">
            <a:solidFill>
              <a:schemeClr val="tx1"/>
            </a:solidFill>
            <a:round/>
            <a:headEnd/>
            <a:tailEnd/>
          </a:ln>
        </p:spPr>
        <p:txBody>
          <a:bodyPr/>
          <a:lstStyle/>
          <a:p>
            <a:endParaRPr lang="ja-JP" altLang="en-US"/>
          </a:p>
        </p:txBody>
      </p:sp>
      <p:sp>
        <p:nvSpPr>
          <p:cNvPr id="96383" name="Freeform 127"/>
          <p:cNvSpPr>
            <a:spLocks/>
          </p:cNvSpPr>
          <p:nvPr/>
        </p:nvSpPr>
        <p:spPr bwMode="auto">
          <a:xfrm>
            <a:off x="7926388" y="5383914"/>
            <a:ext cx="55563" cy="269875"/>
          </a:xfrm>
          <a:custGeom>
            <a:avLst/>
            <a:gdLst>
              <a:gd name="T0" fmla="*/ 2147483646 w 54"/>
              <a:gd name="T1" fmla="*/ 2147483646 h 257"/>
              <a:gd name="T2" fmla="*/ 2147483646 w 54"/>
              <a:gd name="T3" fmla="*/ 2147483646 h 257"/>
              <a:gd name="T4" fmla="*/ 2147483646 w 54"/>
              <a:gd name="T5" fmla="*/ 2147483646 h 257"/>
              <a:gd name="T6" fmla="*/ 2147483646 w 54"/>
              <a:gd name="T7" fmla="*/ 2147483646 h 257"/>
              <a:gd name="T8" fmla="*/ 2147483646 w 54"/>
              <a:gd name="T9" fmla="*/ 2147483646 h 257"/>
              <a:gd name="T10" fmla="*/ 2147483646 w 54"/>
              <a:gd name="T11" fmla="*/ 2147483646 h 257"/>
              <a:gd name="T12" fmla="*/ 2147483646 w 54"/>
              <a:gd name="T13" fmla="*/ 2147483646 h 257"/>
              <a:gd name="T14" fmla="*/ 2147483646 w 54"/>
              <a:gd name="T15" fmla="*/ 2147483646 h 257"/>
              <a:gd name="T16" fmla="*/ 2147483646 w 54"/>
              <a:gd name="T17" fmla="*/ 2147483646 h 257"/>
              <a:gd name="T18" fmla="*/ 2147483646 w 54"/>
              <a:gd name="T19" fmla="*/ 2147483646 h 257"/>
              <a:gd name="T20" fmla="*/ 2147483646 w 54"/>
              <a:gd name="T21" fmla="*/ 0 h 257"/>
              <a:gd name="T22" fmla="*/ 2147483646 w 54"/>
              <a:gd name="T23" fmla="*/ 2147483646 h 257"/>
              <a:gd name="T24" fmla="*/ 2147483646 w 54"/>
              <a:gd name="T25" fmla="*/ 2147483646 h 257"/>
              <a:gd name="T26" fmla="*/ 2147483646 w 54"/>
              <a:gd name="T27" fmla="*/ 2147483646 h 257"/>
              <a:gd name="T28" fmla="*/ 2147483646 w 54"/>
              <a:gd name="T29" fmla="*/ 2147483646 h 257"/>
              <a:gd name="T30" fmla="*/ 2147483646 w 54"/>
              <a:gd name="T31" fmla="*/ 2147483646 h 257"/>
              <a:gd name="T32" fmla="*/ 2147483646 w 54"/>
              <a:gd name="T33" fmla="*/ 2147483646 h 257"/>
              <a:gd name="T34" fmla="*/ 0 w 54"/>
              <a:gd name="T35" fmla="*/ 2147483646 h 257"/>
              <a:gd name="T36" fmla="*/ 0 w 54"/>
              <a:gd name="T37" fmla="*/ 2147483646 h 257"/>
              <a:gd name="T38" fmla="*/ 0 w 54"/>
              <a:gd name="T39" fmla="*/ 2147483646 h 257"/>
              <a:gd name="T40" fmla="*/ 2147483646 w 54"/>
              <a:gd name="T41" fmla="*/ 2147483646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57"/>
              <a:gd name="T65" fmla="*/ 54 w 54"/>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57">
                <a:moveTo>
                  <a:pt x="11" y="257"/>
                </a:moveTo>
                <a:lnTo>
                  <a:pt x="11" y="257"/>
                </a:lnTo>
                <a:lnTo>
                  <a:pt x="11" y="213"/>
                </a:lnTo>
                <a:lnTo>
                  <a:pt x="14" y="176"/>
                </a:lnTo>
                <a:lnTo>
                  <a:pt x="17" y="140"/>
                </a:lnTo>
                <a:lnTo>
                  <a:pt x="22" y="108"/>
                </a:lnTo>
                <a:lnTo>
                  <a:pt x="28" y="80"/>
                </a:lnTo>
                <a:lnTo>
                  <a:pt x="36" y="53"/>
                </a:lnTo>
                <a:lnTo>
                  <a:pt x="44" y="27"/>
                </a:lnTo>
                <a:lnTo>
                  <a:pt x="54" y="4"/>
                </a:lnTo>
                <a:lnTo>
                  <a:pt x="43" y="0"/>
                </a:lnTo>
                <a:lnTo>
                  <a:pt x="33" y="24"/>
                </a:lnTo>
                <a:lnTo>
                  <a:pt x="25" y="49"/>
                </a:lnTo>
                <a:lnTo>
                  <a:pt x="17" y="77"/>
                </a:lnTo>
                <a:lnTo>
                  <a:pt x="11" y="107"/>
                </a:lnTo>
                <a:lnTo>
                  <a:pt x="6" y="139"/>
                </a:lnTo>
                <a:lnTo>
                  <a:pt x="2" y="174"/>
                </a:lnTo>
                <a:lnTo>
                  <a:pt x="0" y="213"/>
                </a:lnTo>
                <a:lnTo>
                  <a:pt x="0" y="257"/>
                </a:lnTo>
                <a:lnTo>
                  <a:pt x="11" y="257"/>
                </a:lnTo>
                <a:close/>
              </a:path>
            </a:pathLst>
          </a:custGeom>
          <a:solidFill>
            <a:srgbClr val="EF9C9F"/>
          </a:solidFill>
          <a:ln w="9525">
            <a:solidFill>
              <a:schemeClr val="tx1"/>
            </a:solidFill>
            <a:round/>
            <a:headEnd/>
            <a:tailEnd/>
          </a:ln>
        </p:spPr>
        <p:txBody>
          <a:bodyPr/>
          <a:lstStyle/>
          <a:p>
            <a:endParaRPr lang="ja-JP" altLang="en-US"/>
          </a:p>
        </p:txBody>
      </p:sp>
      <p:sp>
        <p:nvSpPr>
          <p:cNvPr id="96384" name="Freeform 128"/>
          <p:cNvSpPr>
            <a:spLocks/>
          </p:cNvSpPr>
          <p:nvPr/>
        </p:nvSpPr>
        <p:spPr bwMode="auto">
          <a:xfrm>
            <a:off x="7921625" y="5653788"/>
            <a:ext cx="17462" cy="381000"/>
          </a:xfrm>
          <a:custGeom>
            <a:avLst/>
            <a:gdLst>
              <a:gd name="T0" fmla="*/ 2147483646 w 17"/>
              <a:gd name="T1" fmla="*/ 2147483646 h 363"/>
              <a:gd name="T2" fmla="*/ 2147483646 w 17"/>
              <a:gd name="T3" fmla="*/ 2147483646 h 363"/>
              <a:gd name="T4" fmla="*/ 2147483646 w 17"/>
              <a:gd name="T5" fmla="*/ 2147483646 h 363"/>
              <a:gd name="T6" fmla="*/ 2147483646 w 17"/>
              <a:gd name="T7" fmla="*/ 2147483646 h 363"/>
              <a:gd name="T8" fmla="*/ 2147483646 w 17"/>
              <a:gd name="T9" fmla="*/ 2147483646 h 363"/>
              <a:gd name="T10" fmla="*/ 2147483646 w 17"/>
              <a:gd name="T11" fmla="*/ 2147483646 h 363"/>
              <a:gd name="T12" fmla="*/ 2147483646 w 17"/>
              <a:gd name="T13" fmla="*/ 2147483646 h 363"/>
              <a:gd name="T14" fmla="*/ 2147483646 w 17"/>
              <a:gd name="T15" fmla="*/ 2147483646 h 363"/>
              <a:gd name="T16" fmla="*/ 2147483646 w 17"/>
              <a:gd name="T17" fmla="*/ 0 h 363"/>
              <a:gd name="T18" fmla="*/ 2147483646 w 17"/>
              <a:gd name="T19" fmla="*/ 0 h 363"/>
              <a:gd name="T20" fmla="*/ 2147483646 w 17"/>
              <a:gd name="T21" fmla="*/ 2147483646 h 363"/>
              <a:gd name="T22" fmla="*/ 2147483646 w 17"/>
              <a:gd name="T23" fmla="*/ 2147483646 h 363"/>
              <a:gd name="T24" fmla="*/ 2147483646 w 17"/>
              <a:gd name="T25" fmla="*/ 2147483646 h 363"/>
              <a:gd name="T26" fmla="*/ 2147483646 w 17"/>
              <a:gd name="T27" fmla="*/ 2147483646 h 363"/>
              <a:gd name="T28" fmla="*/ 0 w 17"/>
              <a:gd name="T29" fmla="*/ 2147483646 h 363"/>
              <a:gd name="T30" fmla="*/ 0 w 17"/>
              <a:gd name="T31" fmla="*/ 2147483646 h 363"/>
              <a:gd name="T32" fmla="*/ 2147483646 w 17"/>
              <a:gd name="T33" fmla="*/ 2147483646 h 363"/>
              <a:gd name="T34" fmla="*/ 2147483646 w 17"/>
              <a:gd name="T35" fmla="*/ 2147483646 h 363"/>
              <a:gd name="T36" fmla="*/ 2147483646 w 17"/>
              <a:gd name="T37" fmla="*/ 2147483646 h 3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63"/>
              <a:gd name="T59" fmla="*/ 17 w 17"/>
              <a:gd name="T60" fmla="*/ 363 h 3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63">
                <a:moveTo>
                  <a:pt x="17" y="362"/>
                </a:moveTo>
                <a:lnTo>
                  <a:pt x="13" y="313"/>
                </a:lnTo>
                <a:lnTo>
                  <a:pt x="11" y="266"/>
                </a:lnTo>
                <a:lnTo>
                  <a:pt x="11" y="220"/>
                </a:lnTo>
                <a:lnTo>
                  <a:pt x="13" y="175"/>
                </a:lnTo>
                <a:lnTo>
                  <a:pt x="14" y="131"/>
                </a:lnTo>
                <a:lnTo>
                  <a:pt x="15" y="86"/>
                </a:lnTo>
                <a:lnTo>
                  <a:pt x="17" y="43"/>
                </a:lnTo>
                <a:lnTo>
                  <a:pt x="15" y="0"/>
                </a:lnTo>
                <a:lnTo>
                  <a:pt x="4" y="0"/>
                </a:lnTo>
                <a:lnTo>
                  <a:pt x="4" y="43"/>
                </a:lnTo>
                <a:lnTo>
                  <a:pt x="4" y="86"/>
                </a:lnTo>
                <a:lnTo>
                  <a:pt x="3" y="129"/>
                </a:lnTo>
                <a:lnTo>
                  <a:pt x="2" y="174"/>
                </a:lnTo>
                <a:lnTo>
                  <a:pt x="0" y="220"/>
                </a:lnTo>
                <a:lnTo>
                  <a:pt x="0" y="266"/>
                </a:lnTo>
                <a:lnTo>
                  <a:pt x="2" y="314"/>
                </a:lnTo>
                <a:lnTo>
                  <a:pt x="6" y="363"/>
                </a:lnTo>
                <a:lnTo>
                  <a:pt x="17" y="362"/>
                </a:lnTo>
                <a:close/>
              </a:path>
            </a:pathLst>
          </a:custGeom>
          <a:solidFill>
            <a:srgbClr val="EF9C9F"/>
          </a:solidFill>
          <a:ln w="9525">
            <a:solidFill>
              <a:schemeClr val="tx1"/>
            </a:solidFill>
            <a:round/>
            <a:headEnd/>
            <a:tailEnd/>
          </a:ln>
        </p:spPr>
        <p:txBody>
          <a:bodyPr/>
          <a:lstStyle/>
          <a:p>
            <a:endParaRPr lang="ja-JP" altLang="en-US"/>
          </a:p>
        </p:txBody>
      </p:sp>
      <p:sp>
        <p:nvSpPr>
          <p:cNvPr id="96385" name="Freeform 129"/>
          <p:cNvSpPr>
            <a:spLocks/>
          </p:cNvSpPr>
          <p:nvPr/>
        </p:nvSpPr>
        <p:spPr bwMode="auto">
          <a:xfrm>
            <a:off x="8666163" y="4529838"/>
            <a:ext cx="34925" cy="76200"/>
          </a:xfrm>
          <a:custGeom>
            <a:avLst/>
            <a:gdLst>
              <a:gd name="T0" fmla="*/ 2147483646 w 33"/>
              <a:gd name="T1" fmla="*/ 2147483646 h 73"/>
              <a:gd name="T2" fmla="*/ 2147483646 w 33"/>
              <a:gd name="T3" fmla="*/ 2147483646 h 73"/>
              <a:gd name="T4" fmla="*/ 2147483646 w 33"/>
              <a:gd name="T5" fmla="*/ 2147483646 h 73"/>
              <a:gd name="T6" fmla="*/ 2147483646 w 33"/>
              <a:gd name="T7" fmla="*/ 2147483646 h 73"/>
              <a:gd name="T8" fmla="*/ 2147483646 w 33"/>
              <a:gd name="T9" fmla="*/ 2147483646 h 73"/>
              <a:gd name="T10" fmla="*/ 2147483646 w 33"/>
              <a:gd name="T11" fmla="*/ 2147483646 h 73"/>
              <a:gd name="T12" fmla="*/ 2147483646 w 33"/>
              <a:gd name="T13" fmla="*/ 2147483646 h 73"/>
              <a:gd name="T14" fmla="*/ 2147483646 w 33"/>
              <a:gd name="T15" fmla="*/ 2147483646 h 73"/>
              <a:gd name="T16" fmla="*/ 2147483646 w 33"/>
              <a:gd name="T17" fmla="*/ 2147483646 h 73"/>
              <a:gd name="T18" fmla="*/ 2147483646 w 33"/>
              <a:gd name="T19" fmla="*/ 2147483646 h 73"/>
              <a:gd name="T20" fmla="*/ 0 w 33"/>
              <a:gd name="T21" fmla="*/ 2147483646 h 73"/>
              <a:gd name="T22" fmla="*/ 0 w 33"/>
              <a:gd name="T23" fmla="*/ 2147483646 h 73"/>
              <a:gd name="T24" fmla="*/ 2147483646 w 33"/>
              <a:gd name="T25" fmla="*/ 2147483646 h 73"/>
              <a:gd name="T26" fmla="*/ 2147483646 w 33"/>
              <a:gd name="T27" fmla="*/ 2147483646 h 73"/>
              <a:gd name="T28" fmla="*/ 2147483646 w 33"/>
              <a:gd name="T29" fmla="*/ 2147483646 h 73"/>
              <a:gd name="T30" fmla="*/ 2147483646 w 33"/>
              <a:gd name="T31" fmla="*/ 2147483646 h 73"/>
              <a:gd name="T32" fmla="*/ 2147483646 w 33"/>
              <a:gd name="T33" fmla="*/ 2147483646 h 73"/>
              <a:gd name="T34" fmla="*/ 2147483646 w 33"/>
              <a:gd name="T35" fmla="*/ 2147483646 h 73"/>
              <a:gd name="T36" fmla="*/ 2147483646 w 33"/>
              <a:gd name="T37" fmla="*/ 2147483646 h 73"/>
              <a:gd name="T38" fmla="*/ 2147483646 w 33"/>
              <a:gd name="T39" fmla="*/ 2147483646 h 73"/>
              <a:gd name="T40" fmla="*/ 2147483646 w 33"/>
              <a:gd name="T41" fmla="*/ 2147483646 h 73"/>
              <a:gd name="T42" fmla="*/ 2147483646 w 33"/>
              <a:gd name="T43" fmla="*/ 2147483646 h 73"/>
              <a:gd name="T44" fmla="*/ 2147483646 w 33"/>
              <a:gd name="T45" fmla="*/ 2147483646 h 73"/>
              <a:gd name="T46" fmla="*/ 2147483646 w 33"/>
              <a:gd name="T47" fmla="*/ 2147483646 h 73"/>
              <a:gd name="T48" fmla="*/ 2147483646 w 33"/>
              <a:gd name="T49" fmla="*/ 2147483646 h 73"/>
              <a:gd name="T50" fmla="*/ 2147483646 w 33"/>
              <a:gd name="T51" fmla="*/ 2147483646 h 73"/>
              <a:gd name="T52" fmla="*/ 2147483646 w 33"/>
              <a:gd name="T53" fmla="*/ 2147483646 h 73"/>
              <a:gd name="T54" fmla="*/ 2147483646 w 33"/>
              <a:gd name="T55" fmla="*/ 0 h 73"/>
              <a:gd name="T56" fmla="*/ 2147483646 w 33"/>
              <a:gd name="T57" fmla="*/ 0 h 73"/>
              <a:gd name="T58" fmla="*/ 2147483646 w 33"/>
              <a:gd name="T59" fmla="*/ 2147483646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73"/>
              <a:gd name="T92" fmla="*/ 33 w 33"/>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73">
                <a:moveTo>
                  <a:pt x="33" y="73"/>
                </a:moveTo>
                <a:lnTo>
                  <a:pt x="20" y="73"/>
                </a:lnTo>
                <a:lnTo>
                  <a:pt x="20" y="20"/>
                </a:lnTo>
                <a:lnTo>
                  <a:pt x="17" y="22"/>
                </a:lnTo>
                <a:lnTo>
                  <a:pt x="15" y="23"/>
                </a:lnTo>
                <a:lnTo>
                  <a:pt x="13" y="24"/>
                </a:lnTo>
                <a:lnTo>
                  <a:pt x="10" y="26"/>
                </a:lnTo>
                <a:lnTo>
                  <a:pt x="9" y="27"/>
                </a:lnTo>
                <a:lnTo>
                  <a:pt x="6" y="28"/>
                </a:lnTo>
                <a:lnTo>
                  <a:pt x="3" y="30"/>
                </a:lnTo>
                <a:lnTo>
                  <a:pt x="0" y="31"/>
                </a:lnTo>
                <a:lnTo>
                  <a:pt x="0" y="18"/>
                </a:lnTo>
                <a:lnTo>
                  <a:pt x="2" y="18"/>
                </a:lnTo>
                <a:lnTo>
                  <a:pt x="3" y="16"/>
                </a:lnTo>
                <a:lnTo>
                  <a:pt x="5" y="16"/>
                </a:lnTo>
                <a:lnTo>
                  <a:pt x="6" y="15"/>
                </a:lnTo>
                <a:lnTo>
                  <a:pt x="9" y="15"/>
                </a:lnTo>
                <a:lnTo>
                  <a:pt x="10" y="14"/>
                </a:lnTo>
                <a:lnTo>
                  <a:pt x="11" y="12"/>
                </a:lnTo>
                <a:lnTo>
                  <a:pt x="13" y="11"/>
                </a:lnTo>
                <a:lnTo>
                  <a:pt x="14" y="10"/>
                </a:lnTo>
                <a:lnTo>
                  <a:pt x="15" y="8"/>
                </a:lnTo>
                <a:lnTo>
                  <a:pt x="17" y="7"/>
                </a:lnTo>
                <a:lnTo>
                  <a:pt x="18" y="5"/>
                </a:lnTo>
                <a:lnTo>
                  <a:pt x="20" y="4"/>
                </a:lnTo>
                <a:lnTo>
                  <a:pt x="20" y="3"/>
                </a:lnTo>
                <a:lnTo>
                  <a:pt x="21" y="1"/>
                </a:lnTo>
                <a:lnTo>
                  <a:pt x="21" y="0"/>
                </a:lnTo>
                <a:lnTo>
                  <a:pt x="33" y="0"/>
                </a:lnTo>
                <a:lnTo>
                  <a:pt x="33" y="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86" name="Freeform 130"/>
          <p:cNvSpPr>
            <a:spLocks/>
          </p:cNvSpPr>
          <p:nvPr/>
        </p:nvSpPr>
        <p:spPr bwMode="auto">
          <a:xfrm>
            <a:off x="8666163" y="4529838"/>
            <a:ext cx="34925" cy="76200"/>
          </a:xfrm>
          <a:custGeom>
            <a:avLst/>
            <a:gdLst>
              <a:gd name="T0" fmla="*/ 2147483646 w 33"/>
              <a:gd name="T1" fmla="*/ 2147483646 h 73"/>
              <a:gd name="T2" fmla="*/ 2147483646 w 33"/>
              <a:gd name="T3" fmla="*/ 2147483646 h 73"/>
              <a:gd name="T4" fmla="*/ 2147483646 w 33"/>
              <a:gd name="T5" fmla="*/ 2147483646 h 73"/>
              <a:gd name="T6" fmla="*/ 2147483646 w 33"/>
              <a:gd name="T7" fmla="*/ 2147483646 h 73"/>
              <a:gd name="T8" fmla="*/ 2147483646 w 33"/>
              <a:gd name="T9" fmla="*/ 2147483646 h 73"/>
              <a:gd name="T10" fmla="*/ 2147483646 w 33"/>
              <a:gd name="T11" fmla="*/ 2147483646 h 73"/>
              <a:gd name="T12" fmla="*/ 2147483646 w 33"/>
              <a:gd name="T13" fmla="*/ 2147483646 h 73"/>
              <a:gd name="T14" fmla="*/ 2147483646 w 33"/>
              <a:gd name="T15" fmla="*/ 2147483646 h 73"/>
              <a:gd name="T16" fmla="*/ 2147483646 w 33"/>
              <a:gd name="T17" fmla="*/ 2147483646 h 73"/>
              <a:gd name="T18" fmla="*/ 2147483646 w 33"/>
              <a:gd name="T19" fmla="*/ 2147483646 h 73"/>
              <a:gd name="T20" fmla="*/ 0 w 33"/>
              <a:gd name="T21" fmla="*/ 2147483646 h 73"/>
              <a:gd name="T22" fmla="*/ 0 w 33"/>
              <a:gd name="T23" fmla="*/ 2147483646 h 73"/>
              <a:gd name="T24" fmla="*/ 2147483646 w 33"/>
              <a:gd name="T25" fmla="*/ 2147483646 h 73"/>
              <a:gd name="T26" fmla="*/ 2147483646 w 33"/>
              <a:gd name="T27" fmla="*/ 2147483646 h 73"/>
              <a:gd name="T28" fmla="*/ 2147483646 w 33"/>
              <a:gd name="T29" fmla="*/ 2147483646 h 73"/>
              <a:gd name="T30" fmla="*/ 2147483646 w 33"/>
              <a:gd name="T31" fmla="*/ 2147483646 h 73"/>
              <a:gd name="T32" fmla="*/ 2147483646 w 33"/>
              <a:gd name="T33" fmla="*/ 2147483646 h 73"/>
              <a:gd name="T34" fmla="*/ 2147483646 w 33"/>
              <a:gd name="T35" fmla="*/ 2147483646 h 73"/>
              <a:gd name="T36" fmla="*/ 2147483646 w 33"/>
              <a:gd name="T37" fmla="*/ 2147483646 h 73"/>
              <a:gd name="T38" fmla="*/ 2147483646 w 33"/>
              <a:gd name="T39" fmla="*/ 2147483646 h 73"/>
              <a:gd name="T40" fmla="*/ 2147483646 w 33"/>
              <a:gd name="T41" fmla="*/ 2147483646 h 73"/>
              <a:gd name="T42" fmla="*/ 2147483646 w 33"/>
              <a:gd name="T43" fmla="*/ 2147483646 h 73"/>
              <a:gd name="T44" fmla="*/ 2147483646 w 33"/>
              <a:gd name="T45" fmla="*/ 2147483646 h 73"/>
              <a:gd name="T46" fmla="*/ 2147483646 w 33"/>
              <a:gd name="T47" fmla="*/ 2147483646 h 73"/>
              <a:gd name="T48" fmla="*/ 2147483646 w 33"/>
              <a:gd name="T49" fmla="*/ 2147483646 h 73"/>
              <a:gd name="T50" fmla="*/ 2147483646 w 33"/>
              <a:gd name="T51" fmla="*/ 2147483646 h 73"/>
              <a:gd name="T52" fmla="*/ 2147483646 w 33"/>
              <a:gd name="T53" fmla="*/ 2147483646 h 73"/>
              <a:gd name="T54" fmla="*/ 2147483646 w 33"/>
              <a:gd name="T55" fmla="*/ 0 h 73"/>
              <a:gd name="T56" fmla="*/ 2147483646 w 33"/>
              <a:gd name="T57" fmla="*/ 0 h 73"/>
              <a:gd name="T58" fmla="*/ 2147483646 w 33"/>
              <a:gd name="T59" fmla="*/ 2147483646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73"/>
              <a:gd name="T92" fmla="*/ 33 w 33"/>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73">
                <a:moveTo>
                  <a:pt x="33" y="73"/>
                </a:moveTo>
                <a:lnTo>
                  <a:pt x="20" y="73"/>
                </a:lnTo>
                <a:lnTo>
                  <a:pt x="20" y="20"/>
                </a:lnTo>
                <a:lnTo>
                  <a:pt x="17" y="22"/>
                </a:lnTo>
                <a:lnTo>
                  <a:pt x="15" y="23"/>
                </a:lnTo>
                <a:lnTo>
                  <a:pt x="13" y="24"/>
                </a:lnTo>
                <a:lnTo>
                  <a:pt x="10" y="26"/>
                </a:lnTo>
                <a:lnTo>
                  <a:pt x="9" y="27"/>
                </a:lnTo>
                <a:lnTo>
                  <a:pt x="6" y="28"/>
                </a:lnTo>
                <a:lnTo>
                  <a:pt x="3" y="30"/>
                </a:lnTo>
                <a:lnTo>
                  <a:pt x="0" y="31"/>
                </a:lnTo>
                <a:lnTo>
                  <a:pt x="0" y="18"/>
                </a:lnTo>
                <a:lnTo>
                  <a:pt x="2" y="18"/>
                </a:lnTo>
                <a:lnTo>
                  <a:pt x="3" y="16"/>
                </a:lnTo>
                <a:lnTo>
                  <a:pt x="5" y="16"/>
                </a:lnTo>
                <a:lnTo>
                  <a:pt x="6" y="15"/>
                </a:lnTo>
                <a:lnTo>
                  <a:pt x="9" y="15"/>
                </a:lnTo>
                <a:lnTo>
                  <a:pt x="10" y="14"/>
                </a:lnTo>
                <a:lnTo>
                  <a:pt x="11" y="12"/>
                </a:lnTo>
                <a:lnTo>
                  <a:pt x="13" y="11"/>
                </a:lnTo>
                <a:lnTo>
                  <a:pt x="14" y="10"/>
                </a:lnTo>
                <a:lnTo>
                  <a:pt x="15" y="8"/>
                </a:lnTo>
                <a:lnTo>
                  <a:pt x="17" y="7"/>
                </a:lnTo>
                <a:lnTo>
                  <a:pt x="18" y="5"/>
                </a:lnTo>
                <a:lnTo>
                  <a:pt x="20" y="4"/>
                </a:lnTo>
                <a:lnTo>
                  <a:pt x="20" y="3"/>
                </a:lnTo>
                <a:lnTo>
                  <a:pt x="21" y="1"/>
                </a:lnTo>
                <a:lnTo>
                  <a:pt x="21" y="0"/>
                </a:lnTo>
                <a:lnTo>
                  <a:pt x="33" y="0"/>
                </a:lnTo>
                <a:lnTo>
                  <a:pt x="33" y="73"/>
                </a:lnTo>
              </a:path>
            </a:pathLst>
          </a:custGeom>
          <a:noFill/>
          <a:ln w="0">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387" name="Freeform 131"/>
          <p:cNvSpPr>
            <a:spLocks/>
          </p:cNvSpPr>
          <p:nvPr/>
        </p:nvSpPr>
        <p:spPr bwMode="auto">
          <a:xfrm>
            <a:off x="7512051" y="2637538"/>
            <a:ext cx="66675" cy="77788"/>
          </a:xfrm>
          <a:custGeom>
            <a:avLst/>
            <a:gdLst>
              <a:gd name="T0" fmla="*/ 2147483646 w 64"/>
              <a:gd name="T1" fmla="*/ 2147483646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0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0 h 75"/>
              <a:gd name="T32" fmla="*/ 2147483646 w 64"/>
              <a:gd name="T33" fmla="*/ 0 h 75"/>
              <a:gd name="T34" fmla="*/ 2147483646 w 64"/>
              <a:gd name="T35" fmla="*/ 2147483646 h 75"/>
              <a:gd name="T36" fmla="*/ 2147483646 w 64"/>
              <a:gd name="T37" fmla="*/ 2147483646 h 75"/>
              <a:gd name="T38" fmla="*/ 2147483646 w 64"/>
              <a:gd name="T39" fmla="*/ 2147483646 h 75"/>
              <a:gd name="T40" fmla="*/ 2147483646 w 64"/>
              <a:gd name="T41" fmla="*/ 2147483646 h 75"/>
              <a:gd name="T42" fmla="*/ 2147483646 w 64"/>
              <a:gd name="T43" fmla="*/ 2147483646 h 75"/>
              <a:gd name="T44" fmla="*/ 2147483646 w 64"/>
              <a:gd name="T45" fmla="*/ 2147483646 h 75"/>
              <a:gd name="T46" fmla="*/ 2147483646 w 64"/>
              <a:gd name="T47" fmla="*/ 2147483646 h 75"/>
              <a:gd name="T48" fmla="*/ 2147483646 w 64"/>
              <a:gd name="T49" fmla="*/ 2147483646 h 75"/>
              <a:gd name="T50" fmla="*/ 2147483646 w 64"/>
              <a:gd name="T51" fmla="*/ 2147483646 h 75"/>
              <a:gd name="T52" fmla="*/ 2147483646 w 64"/>
              <a:gd name="T53" fmla="*/ 2147483646 h 75"/>
              <a:gd name="T54" fmla="*/ 2147483646 w 64"/>
              <a:gd name="T55" fmla="*/ 2147483646 h 75"/>
              <a:gd name="T56" fmla="*/ 2147483646 w 64"/>
              <a:gd name="T57" fmla="*/ 2147483646 h 75"/>
              <a:gd name="T58" fmla="*/ 2147483646 w 64"/>
              <a:gd name="T59" fmla="*/ 2147483646 h 75"/>
              <a:gd name="T60" fmla="*/ 2147483646 w 64"/>
              <a:gd name="T61" fmla="*/ 2147483646 h 75"/>
              <a:gd name="T62" fmla="*/ 2147483646 w 64"/>
              <a:gd name="T63" fmla="*/ 2147483646 h 75"/>
              <a:gd name="T64" fmla="*/ 2147483646 w 64"/>
              <a:gd name="T65" fmla="*/ 2147483646 h 75"/>
              <a:gd name="T66" fmla="*/ 2147483646 w 64"/>
              <a:gd name="T67" fmla="*/ 2147483646 h 75"/>
              <a:gd name="T68" fmla="*/ 2147483646 w 64"/>
              <a:gd name="T69" fmla="*/ 2147483646 h 75"/>
              <a:gd name="T70" fmla="*/ 2147483646 w 64"/>
              <a:gd name="T71" fmla="*/ 2147483646 h 75"/>
              <a:gd name="T72" fmla="*/ 2147483646 w 64"/>
              <a:gd name="T73" fmla="*/ 2147483646 h 75"/>
              <a:gd name="T74" fmla="*/ 2147483646 w 64"/>
              <a:gd name="T75" fmla="*/ 2147483646 h 75"/>
              <a:gd name="T76" fmla="*/ 2147483646 w 64"/>
              <a:gd name="T77" fmla="*/ 2147483646 h 75"/>
              <a:gd name="T78" fmla="*/ 2147483646 w 64"/>
              <a:gd name="T79" fmla="*/ 2147483646 h 75"/>
              <a:gd name="T80" fmla="*/ 2147483646 w 64"/>
              <a:gd name="T81" fmla="*/ 2147483646 h 75"/>
              <a:gd name="T82" fmla="*/ 2147483646 w 64"/>
              <a:gd name="T83" fmla="*/ 2147483646 h 75"/>
              <a:gd name="T84" fmla="*/ 2147483646 w 64"/>
              <a:gd name="T85" fmla="*/ 2147483646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5"/>
              <a:gd name="T131" fmla="*/ 64 w 64"/>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5">
                <a:moveTo>
                  <a:pt x="50" y="46"/>
                </a:moveTo>
                <a:lnTo>
                  <a:pt x="64" y="52"/>
                </a:lnTo>
                <a:lnTo>
                  <a:pt x="64" y="54"/>
                </a:lnTo>
                <a:lnTo>
                  <a:pt x="62" y="57"/>
                </a:lnTo>
                <a:lnTo>
                  <a:pt x="61" y="60"/>
                </a:lnTo>
                <a:lnTo>
                  <a:pt x="60" y="61"/>
                </a:lnTo>
                <a:lnTo>
                  <a:pt x="58" y="64"/>
                </a:lnTo>
                <a:lnTo>
                  <a:pt x="57" y="65"/>
                </a:lnTo>
                <a:lnTo>
                  <a:pt x="54" y="68"/>
                </a:lnTo>
                <a:lnTo>
                  <a:pt x="53" y="69"/>
                </a:lnTo>
                <a:lnTo>
                  <a:pt x="52" y="71"/>
                </a:lnTo>
                <a:lnTo>
                  <a:pt x="49" y="72"/>
                </a:lnTo>
                <a:lnTo>
                  <a:pt x="46" y="72"/>
                </a:lnTo>
                <a:lnTo>
                  <a:pt x="45" y="73"/>
                </a:lnTo>
                <a:lnTo>
                  <a:pt x="42" y="73"/>
                </a:lnTo>
                <a:lnTo>
                  <a:pt x="39" y="75"/>
                </a:lnTo>
                <a:lnTo>
                  <a:pt x="37" y="75"/>
                </a:lnTo>
                <a:lnTo>
                  <a:pt x="34" y="75"/>
                </a:lnTo>
                <a:lnTo>
                  <a:pt x="30" y="75"/>
                </a:lnTo>
                <a:lnTo>
                  <a:pt x="27" y="75"/>
                </a:lnTo>
                <a:lnTo>
                  <a:pt x="23" y="73"/>
                </a:lnTo>
                <a:lnTo>
                  <a:pt x="20" y="72"/>
                </a:lnTo>
                <a:lnTo>
                  <a:pt x="17" y="71"/>
                </a:lnTo>
                <a:lnTo>
                  <a:pt x="15" y="69"/>
                </a:lnTo>
                <a:lnTo>
                  <a:pt x="12" y="66"/>
                </a:lnTo>
                <a:lnTo>
                  <a:pt x="9" y="65"/>
                </a:lnTo>
                <a:lnTo>
                  <a:pt x="8" y="62"/>
                </a:lnTo>
                <a:lnTo>
                  <a:pt x="5" y="60"/>
                </a:lnTo>
                <a:lnTo>
                  <a:pt x="4" y="57"/>
                </a:lnTo>
                <a:lnTo>
                  <a:pt x="2" y="53"/>
                </a:lnTo>
                <a:lnTo>
                  <a:pt x="1" y="50"/>
                </a:lnTo>
                <a:lnTo>
                  <a:pt x="1" y="46"/>
                </a:lnTo>
                <a:lnTo>
                  <a:pt x="0" y="42"/>
                </a:lnTo>
                <a:lnTo>
                  <a:pt x="0" y="38"/>
                </a:lnTo>
                <a:lnTo>
                  <a:pt x="0" y="34"/>
                </a:lnTo>
                <a:lnTo>
                  <a:pt x="1" y="29"/>
                </a:lnTo>
                <a:lnTo>
                  <a:pt x="1" y="26"/>
                </a:lnTo>
                <a:lnTo>
                  <a:pt x="2" y="22"/>
                </a:lnTo>
                <a:lnTo>
                  <a:pt x="4" y="18"/>
                </a:lnTo>
                <a:lnTo>
                  <a:pt x="5" y="15"/>
                </a:lnTo>
                <a:lnTo>
                  <a:pt x="8" y="12"/>
                </a:lnTo>
                <a:lnTo>
                  <a:pt x="9" y="10"/>
                </a:lnTo>
                <a:lnTo>
                  <a:pt x="12" y="7"/>
                </a:lnTo>
                <a:lnTo>
                  <a:pt x="15" y="6"/>
                </a:lnTo>
                <a:lnTo>
                  <a:pt x="17" y="3"/>
                </a:lnTo>
                <a:lnTo>
                  <a:pt x="20" y="2"/>
                </a:lnTo>
                <a:lnTo>
                  <a:pt x="24" y="2"/>
                </a:lnTo>
                <a:lnTo>
                  <a:pt x="27" y="0"/>
                </a:lnTo>
                <a:lnTo>
                  <a:pt x="31" y="0"/>
                </a:lnTo>
                <a:lnTo>
                  <a:pt x="35" y="0"/>
                </a:lnTo>
                <a:lnTo>
                  <a:pt x="38" y="0"/>
                </a:lnTo>
                <a:lnTo>
                  <a:pt x="41" y="0"/>
                </a:lnTo>
                <a:lnTo>
                  <a:pt x="43" y="0"/>
                </a:lnTo>
                <a:lnTo>
                  <a:pt x="46" y="2"/>
                </a:lnTo>
                <a:lnTo>
                  <a:pt x="49" y="3"/>
                </a:lnTo>
                <a:lnTo>
                  <a:pt x="52" y="4"/>
                </a:lnTo>
                <a:lnTo>
                  <a:pt x="54" y="6"/>
                </a:lnTo>
                <a:lnTo>
                  <a:pt x="57" y="7"/>
                </a:lnTo>
                <a:lnTo>
                  <a:pt x="57" y="8"/>
                </a:lnTo>
                <a:lnTo>
                  <a:pt x="58" y="10"/>
                </a:lnTo>
                <a:lnTo>
                  <a:pt x="60" y="11"/>
                </a:lnTo>
                <a:lnTo>
                  <a:pt x="61" y="14"/>
                </a:lnTo>
                <a:lnTo>
                  <a:pt x="61" y="15"/>
                </a:lnTo>
                <a:lnTo>
                  <a:pt x="62" y="16"/>
                </a:lnTo>
                <a:lnTo>
                  <a:pt x="64" y="19"/>
                </a:lnTo>
                <a:lnTo>
                  <a:pt x="64" y="21"/>
                </a:lnTo>
                <a:lnTo>
                  <a:pt x="49" y="25"/>
                </a:lnTo>
                <a:lnTo>
                  <a:pt x="49" y="23"/>
                </a:lnTo>
                <a:lnTo>
                  <a:pt x="49" y="22"/>
                </a:lnTo>
                <a:lnTo>
                  <a:pt x="47" y="21"/>
                </a:lnTo>
                <a:lnTo>
                  <a:pt x="47" y="19"/>
                </a:lnTo>
                <a:lnTo>
                  <a:pt x="46" y="18"/>
                </a:lnTo>
                <a:lnTo>
                  <a:pt x="45" y="16"/>
                </a:lnTo>
                <a:lnTo>
                  <a:pt x="43" y="15"/>
                </a:lnTo>
                <a:lnTo>
                  <a:pt x="42" y="14"/>
                </a:lnTo>
                <a:lnTo>
                  <a:pt x="41" y="14"/>
                </a:lnTo>
                <a:lnTo>
                  <a:pt x="39" y="12"/>
                </a:lnTo>
                <a:lnTo>
                  <a:pt x="38" y="12"/>
                </a:lnTo>
                <a:lnTo>
                  <a:pt x="37" y="12"/>
                </a:lnTo>
                <a:lnTo>
                  <a:pt x="35" y="12"/>
                </a:lnTo>
                <a:lnTo>
                  <a:pt x="34" y="12"/>
                </a:lnTo>
                <a:lnTo>
                  <a:pt x="32" y="12"/>
                </a:lnTo>
                <a:lnTo>
                  <a:pt x="30" y="12"/>
                </a:lnTo>
                <a:lnTo>
                  <a:pt x="28" y="12"/>
                </a:lnTo>
                <a:lnTo>
                  <a:pt x="27" y="14"/>
                </a:lnTo>
                <a:lnTo>
                  <a:pt x="24" y="14"/>
                </a:lnTo>
                <a:lnTo>
                  <a:pt x="23" y="15"/>
                </a:lnTo>
                <a:lnTo>
                  <a:pt x="22" y="16"/>
                </a:lnTo>
                <a:lnTo>
                  <a:pt x="20" y="18"/>
                </a:lnTo>
                <a:lnTo>
                  <a:pt x="19" y="19"/>
                </a:lnTo>
                <a:lnTo>
                  <a:pt x="19" y="22"/>
                </a:lnTo>
                <a:lnTo>
                  <a:pt x="17" y="23"/>
                </a:lnTo>
                <a:lnTo>
                  <a:pt x="16" y="26"/>
                </a:lnTo>
                <a:lnTo>
                  <a:pt x="16" y="29"/>
                </a:lnTo>
                <a:lnTo>
                  <a:pt x="16" y="31"/>
                </a:lnTo>
                <a:lnTo>
                  <a:pt x="16" y="34"/>
                </a:lnTo>
                <a:lnTo>
                  <a:pt x="16" y="37"/>
                </a:lnTo>
                <a:lnTo>
                  <a:pt x="16" y="39"/>
                </a:lnTo>
                <a:lnTo>
                  <a:pt x="16" y="43"/>
                </a:lnTo>
                <a:lnTo>
                  <a:pt x="16" y="46"/>
                </a:lnTo>
                <a:lnTo>
                  <a:pt x="16" y="49"/>
                </a:lnTo>
                <a:lnTo>
                  <a:pt x="17" y="50"/>
                </a:lnTo>
                <a:lnTo>
                  <a:pt x="19" y="53"/>
                </a:lnTo>
                <a:lnTo>
                  <a:pt x="19" y="54"/>
                </a:lnTo>
                <a:lnTo>
                  <a:pt x="20" y="56"/>
                </a:lnTo>
                <a:lnTo>
                  <a:pt x="22" y="58"/>
                </a:lnTo>
                <a:lnTo>
                  <a:pt x="23" y="58"/>
                </a:lnTo>
                <a:lnTo>
                  <a:pt x="24" y="60"/>
                </a:lnTo>
                <a:lnTo>
                  <a:pt x="26" y="61"/>
                </a:lnTo>
                <a:lnTo>
                  <a:pt x="28" y="61"/>
                </a:lnTo>
                <a:lnTo>
                  <a:pt x="30" y="62"/>
                </a:lnTo>
                <a:lnTo>
                  <a:pt x="31" y="62"/>
                </a:lnTo>
                <a:lnTo>
                  <a:pt x="34" y="62"/>
                </a:lnTo>
                <a:lnTo>
                  <a:pt x="35" y="62"/>
                </a:lnTo>
                <a:lnTo>
                  <a:pt x="37" y="62"/>
                </a:lnTo>
                <a:lnTo>
                  <a:pt x="38" y="61"/>
                </a:lnTo>
                <a:lnTo>
                  <a:pt x="39" y="61"/>
                </a:lnTo>
                <a:lnTo>
                  <a:pt x="41" y="61"/>
                </a:lnTo>
                <a:lnTo>
                  <a:pt x="42" y="60"/>
                </a:lnTo>
                <a:lnTo>
                  <a:pt x="43" y="58"/>
                </a:lnTo>
                <a:lnTo>
                  <a:pt x="45" y="57"/>
                </a:lnTo>
                <a:lnTo>
                  <a:pt x="46" y="57"/>
                </a:lnTo>
                <a:lnTo>
                  <a:pt x="46" y="56"/>
                </a:lnTo>
                <a:lnTo>
                  <a:pt x="47" y="54"/>
                </a:lnTo>
                <a:lnTo>
                  <a:pt x="47" y="52"/>
                </a:lnTo>
                <a:lnTo>
                  <a:pt x="49" y="50"/>
                </a:lnTo>
                <a:lnTo>
                  <a:pt x="49" y="49"/>
                </a:lnTo>
                <a:lnTo>
                  <a:pt x="50"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88" name="Freeform 132"/>
          <p:cNvSpPr>
            <a:spLocks noEditPoints="1"/>
          </p:cNvSpPr>
          <p:nvPr/>
        </p:nvSpPr>
        <p:spPr bwMode="auto">
          <a:xfrm>
            <a:off x="7594600" y="2637538"/>
            <a:ext cx="50800" cy="77788"/>
          </a:xfrm>
          <a:custGeom>
            <a:avLst/>
            <a:gdLst>
              <a:gd name="T0" fmla="*/ 2147483646 w 49"/>
              <a:gd name="T1" fmla="*/ 2147483646 h 75"/>
              <a:gd name="T2" fmla="*/ 2147483646 w 49"/>
              <a:gd name="T3" fmla="*/ 2147483646 h 75"/>
              <a:gd name="T4" fmla="*/ 2147483646 w 49"/>
              <a:gd name="T5" fmla="*/ 2147483646 h 75"/>
              <a:gd name="T6" fmla="*/ 2147483646 w 49"/>
              <a:gd name="T7" fmla="*/ 2147483646 h 75"/>
              <a:gd name="T8" fmla="*/ 2147483646 w 49"/>
              <a:gd name="T9" fmla="*/ 2147483646 h 75"/>
              <a:gd name="T10" fmla="*/ 2147483646 w 49"/>
              <a:gd name="T11" fmla="*/ 2147483646 h 75"/>
              <a:gd name="T12" fmla="*/ 2147483646 w 49"/>
              <a:gd name="T13" fmla="*/ 2147483646 h 75"/>
              <a:gd name="T14" fmla="*/ 2147483646 w 49"/>
              <a:gd name="T15" fmla="*/ 2147483646 h 75"/>
              <a:gd name="T16" fmla="*/ 2147483646 w 49"/>
              <a:gd name="T17" fmla="*/ 2147483646 h 75"/>
              <a:gd name="T18" fmla="*/ 2147483646 w 49"/>
              <a:gd name="T19" fmla="*/ 2147483646 h 75"/>
              <a:gd name="T20" fmla="*/ 2147483646 w 49"/>
              <a:gd name="T21" fmla="*/ 2147483646 h 75"/>
              <a:gd name="T22" fmla="*/ 2147483646 w 49"/>
              <a:gd name="T23" fmla="*/ 2147483646 h 75"/>
              <a:gd name="T24" fmla="*/ 2147483646 w 49"/>
              <a:gd name="T25" fmla="*/ 2147483646 h 75"/>
              <a:gd name="T26" fmla="*/ 2147483646 w 49"/>
              <a:gd name="T27" fmla="*/ 2147483646 h 75"/>
              <a:gd name="T28" fmla="*/ 2147483646 w 49"/>
              <a:gd name="T29" fmla="*/ 2147483646 h 75"/>
              <a:gd name="T30" fmla="*/ 2147483646 w 49"/>
              <a:gd name="T31" fmla="*/ 2147483646 h 75"/>
              <a:gd name="T32" fmla="*/ 2147483646 w 49"/>
              <a:gd name="T33" fmla="*/ 2147483646 h 75"/>
              <a:gd name="T34" fmla="*/ 2147483646 w 49"/>
              <a:gd name="T35" fmla="*/ 2147483646 h 75"/>
              <a:gd name="T36" fmla="*/ 2147483646 w 49"/>
              <a:gd name="T37" fmla="*/ 2147483646 h 75"/>
              <a:gd name="T38" fmla="*/ 2147483646 w 49"/>
              <a:gd name="T39" fmla="*/ 2147483646 h 75"/>
              <a:gd name="T40" fmla="*/ 2147483646 w 49"/>
              <a:gd name="T41" fmla="*/ 2147483646 h 75"/>
              <a:gd name="T42" fmla="*/ 2147483646 w 49"/>
              <a:gd name="T43" fmla="*/ 2147483646 h 75"/>
              <a:gd name="T44" fmla="*/ 2147483646 w 49"/>
              <a:gd name="T45" fmla="*/ 2147483646 h 75"/>
              <a:gd name="T46" fmla="*/ 2147483646 w 49"/>
              <a:gd name="T47" fmla="*/ 2147483646 h 75"/>
              <a:gd name="T48" fmla="*/ 2147483646 w 49"/>
              <a:gd name="T49" fmla="*/ 2147483646 h 75"/>
              <a:gd name="T50" fmla="*/ 2147483646 w 49"/>
              <a:gd name="T51" fmla="*/ 2147483646 h 75"/>
              <a:gd name="T52" fmla="*/ 2147483646 w 49"/>
              <a:gd name="T53" fmla="*/ 2147483646 h 75"/>
              <a:gd name="T54" fmla="*/ 2147483646 w 49"/>
              <a:gd name="T55" fmla="*/ 2147483646 h 75"/>
              <a:gd name="T56" fmla="*/ 2147483646 w 49"/>
              <a:gd name="T57" fmla="*/ 2147483646 h 75"/>
              <a:gd name="T58" fmla="*/ 0 w 49"/>
              <a:gd name="T59" fmla="*/ 2147483646 h 75"/>
              <a:gd name="T60" fmla="*/ 2147483646 w 49"/>
              <a:gd name="T61" fmla="*/ 2147483646 h 75"/>
              <a:gd name="T62" fmla="*/ 2147483646 w 49"/>
              <a:gd name="T63" fmla="*/ 2147483646 h 75"/>
              <a:gd name="T64" fmla="*/ 2147483646 w 49"/>
              <a:gd name="T65" fmla="*/ 2147483646 h 75"/>
              <a:gd name="T66" fmla="*/ 2147483646 w 49"/>
              <a:gd name="T67" fmla="*/ 2147483646 h 75"/>
              <a:gd name="T68" fmla="*/ 2147483646 w 49"/>
              <a:gd name="T69" fmla="*/ 0 h 75"/>
              <a:gd name="T70" fmla="*/ 2147483646 w 49"/>
              <a:gd name="T71" fmla="*/ 0 h 75"/>
              <a:gd name="T72" fmla="*/ 2147483646 w 49"/>
              <a:gd name="T73" fmla="*/ 2147483646 h 75"/>
              <a:gd name="T74" fmla="*/ 2147483646 w 49"/>
              <a:gd name="T75" fmla="*/ 2147483646 h 75"/>
              <a:gd name="T76" fmla="*/ 2147483646 w 49"/>
              <a:gd name="T77" fmla="*/ 2147483646 h 75"/>
              <a:gd name="T78" fmla="*/ 2147483646 w 49"/>
              <a:gd name="T79" fmla="*/ 2147483646 h 75"/>
              <a:gd name="T80" fmla="*/ 2147483646 w 49"/>
              <a:gd name="T81" fmla="*/ 2147483646 h 75"/>
              <a:gd name="T82" fmla="*/ 2147483646 w 49"/>
              <a:gd name="T83" fmla="*/ 2147483646 h 75"/>
              <a:gd name="T84" fmla="*/ 2147483646 w 49"/>
              <a:gd name="T85" fmla="*/ 2147483646 h 75"/>
              <a:gd name="T86" fmla="*/ 2147483646 w 49"/>
              <a:gd name="T87" fmla="*/ 2147483646 h 75"/>
              <a:gd name="T88" fmla="*/ 2147483646 w 49"/>
              <a:gd name="T89" fmla="*/ 2147483646 h 75"/>
              <a:gd name="T90" fmla="*/ 2147483646 w 49"/>
              <a:gd name="T91" fmla="*/ 2147483646 h 75"/>
              <a:gd name="T92" fmla="*/ 2147483646 w 49"/>
              <a:gd name="T93" fmla="*/ 2147483646 h 75"/>
              <a:gd name="T94" fmla="*/ 2147483646 w 49"/>
              <a:gd name="T95" fmla="*/ 2147483646 h 75"/>
              <a:gd name="T96" fmla="*/ 2147483646 w 49"/>
              <a:gd name="T97" fmla="*/ 2147483646 h 75"/>
              <a:gd name="T98" fmla="*/ 2147483646 w 49"/>
              <a:gd name="T99" fmla="*/ 2147483646 h 75"/>
              <a:gd name="T100" fmla="*/ 2147483646 w 49"/>
              <a:gd name="T101" fmla="*/ 2147483646 h 75"/>
              <a:gd name="T102" fmla="*/ 2147483646 w 49"/>
              <a:gd name="T103" fmla="*/ 2147483646 h 75"/>
              <a:gd name="T104" fmla="*/ 2147483646 w 49"/>
              <a:gd name="T105" fmla="*/ 2147483646 h 75"/>
              <a:gd name="T106" fmla="*/ 2147483646 w 49"/>
              <a:gd name="T107" fmla="*/ 2147483646 h 75"/>
              <a:gd name="T108" fmla="*/ 2147483646 w 49"/>
              <a:gd name="T109" fmla="*/ 2147483646 h 75"/>
              <a:gd name="T110" fmla="*/ 2147483646 w 49"/>
              <a:gd name="T111" fmla="*/ 2147483646 h 75"/>
              <a:gd name="T112" fmla="*/ 2147483646 w 49"/>
              <a:gd name="T113" fmla="*/ 2147483646 h 75"/>
              <a:gd name="T114" fmla="*/ 2147483646 w 49"/>
              <a:gd name="T115" fmla="*/ 2147483646 h 75"/>
              <a:gd name="T116" fmla="*/ 2147483646 w 49"/>
              <a:gd name="T117" fmla="*/ 2147483646 h 75"/>
              <a:gd name="T118" fmla="*/ 2147483646 w 49"/>
              <a:gd name="T119" fmla="*/ 2147483646 h 75"/>
              <a:gd name="T120" fmla="*/ 2147483646 w 49"/>
              <a:gd name="T121" fmla="*/ 2147483646 h 75"/>
              <a:gd name="T122" fmla="*/ 2147483646 w 49"/>
              <a:gd name="T123" fmla="*/ 2147483646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
              <a:gd name="T187" fmla="*/ 0 h 75"/>
              <a:gd name="T188" fmla="*/ 49 w 4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 h="75">
                <a:moveTo>
                  <a:pt x="48" y="19"/>
                </a:moveTo>
                <a:lnTo>
                  <a:pt x="34" y="21"/>
                </a:lnTo>
                <a:lnTo>
                  <a:pt x="34" y="19"/>
                </a:lnTo>
                <a:lnTo>
                  <a:pt x="34" y="18"/>
                </a:lnTo>
                <a:lnTo>
                  <a:pt x="34" y="16"/>
                </a:lnTo>
                <a:lnTo>
                  <a:pt x="33" y="16"/>
                </a:lnTo>
                <a:lnTo>
                  <a:pt x="33" y="15"/>
                </a:lnTo>
                <a:lnTo>
                  <a:pt x="31" y="14"/>
                </a:lnTo>
                <a:lnTo>
                  <a:pt x="30" y="12"/>
                </a:lnTo>
                <a:lnTo>
                  <a:pt x="29" y="12"/>
                </a:lnTo>
                <a:lnTo>
                  <a:pt x="27" y="12"/>
                </a:lnTo>
                <a:lnTo>
                  <a:pt x="26" y="12"/>
                </a:lnTo>
                <a:lnTo>
                  <a:pt x="24" y="12"/>
                </a:lnTo>
                <a:lnTo>
                  <a:pt x="23" y="12"/>
                </a:lnTo>
                <a:lnTo>
                  <a:pt x="22" y="12"/>
                </a:lnTo>
                <a:lnTo>
                  <a:pt x="22" y="14"/>
                </a:lnTo>
                <a:lnTo>
                  <a:pt x="20" y="14"/>
                </a:lnTo>
                <a:lnTo>
                  <a:pt x="19" y="15"/>
                </a:lnTo>
                <a:lnTo>
                  <a:pt x="19" y="16"/>
                </a:lnTo>
                <a:lnTo>
                  <a:pt x="18" y="16"/>
                </a:lnTo>
                <a:lnTo>
                  <a:pt x="18" y="19"/>
                </a:lnTo>
                <a:lnTo>
                  <a:pt x="16" y="21"/>
                </a:lnTo>
                <a:lnTo>
                  <a:pt x="16" y="22"/>
                </a:lnTo>
                <a:lnTo>
                  <a:pt x="16" y="25"/>
                </a:lnTo>
                <a:lnTo>
                  <a:pt x="15" y="27"/>
                </a:lnTo>
                <a:lnTo>
                  <a:pt x="15" y="30"/>
                </a:lnTo>
                <a:lnTo>
                  <a:pt x="15" y="33"/>
                </a:lnTo>
                <a:lnTo>
                  <a:pt x="16" y="31"/>
                </a:lnTo>
                <a:lnTo>
                  <a:pt x="18" y="30"/>
                </a:lnTo>
                <a:lnTo>
                  <a:pt x="19" y="29"/>
                </a:lnTo>
                <a:lnTo>
                  <a:pt x="20" y="27"/>
                </a:lnTo>
                <a:lnTo>
                  <a:pt x="23" y="27"/>
                </a:lnTo>
                <a:lnTo>
                  <a:pt x="24" y="27"/>
                </a:lnTo>
                <a:lnTo>
                  <a:pt x="26" y="26"/>
                </a:lnTo>
                <a:lnTo>
                  <a:pt x="29" y="26"/>
                </a:lnTo>
                <a:lnTo>
                  <a:pt x="30" y="26"/>
                </a:lnTo>
                <a:lnTo>
                  <a:pt x="33" y="27"/>
                </a:lnTo>
                <a:lnTo>
                  <a:pt x="34" y="27"/>
                </a:lnTo>
                <a:lnTo>
                  <a:pt x="37" y="29"/>
                </a:lnTo>
                <a:lnTo>
                  <a:pt x="38" y="29"/>
                </a:lnTo>
                <a:lnTo>
                  <a:pt x="40" y="30"/>
                </a:lnTo>
                <a:lnTo>
                  <a:pt x="41" y="31"/>
                </a:lnTo>
                <a:lnTo>
                  <a:pt x="44" y="33"/>
                </a:lnTo>
                <a:lnTo>
                  <a:pt x="45" y="34"/>
                </a:lnTo>
                <a:lnTo>
                  <a:pt x="46" y="37"/>
                </a:lnTo>
                <a:lnTo>
                  <a:pt x="46" y="38"/>
                </a:lnTo>
                <a:lnTo>
                  <a:pt x="48" y="41"/>
                </a:lnTo>
                <a:lnTo>
                  <a:pt x="49" y="42"/>
                </a:lnTo>
                <a:lnTo>
                  <a:pt x="49" y="45"/>
                </a:lnTo>
                <a:lnTo>
                  <a:pt x="49" y="48"/>
                </a:lnTo>
                <a:lnTo>
                  <a:pt x="49" y="50"/>
                </a:lnTo>
                <a:lnTo>
                  <a:pt x="49" y="53"/>
                </a:lnTo>
                <a:lnTo>
                  <a:pt x="49" y="56"/>
                </a:lnTo>
                <a:lnTo>
                  <a:pt x="49" y="58"/>
                </a:lnTo>
                <a:lnTo>
                  <a:pt x="48" y="60"/>
                </a:lnTo>
                <a:lnTo>
                  <a:pt x="46" y="62"/>
                </a:lnTo>
                <a:lnTo>
                  <a:pt x="46" y="64"/>
                </a:lnTo>
                <a:lnTo>
                  <a:pt x="45" y="66"/>
                </a:lnTo>
                <a:lnTo>
                  <a:pt x="42" y="68"/>
                </a:lnTo>
                <a:lnTo>
                  <a:pt x="41" y="69"/>
                </a:lnTo>
                <a:lnTo>
                  <a:pt x="40" y="71"/>
                </a:lnTo>
                <a:lnTo>
                  <a:pt x="37" y="72"/>
                </a:lnTo>
                <a:lnTo>
                  <a:pt x="35" y="73"/>
                </a:lnTo>
                <a:lnTo>
                  <a:pt x="33" y="73"/>
                </a:lnTo>
                <a:lnTo>
                  <a:pt x="31" y="75"/>
                </a:lnTo>
                <a:lnTo>
                  <a:pt x="29" y="75"/>
                </a:lnTo>
                <a:lnTo>
                  <a:pt x="26" y="75"/>
                </a:lnTo>
                <a:lnTo>
                  <a:pt x="23" y="75"/>
                </a:lnTo>
                <a:lnTo>
                  <a:pt x="20" y="75"/>
                </a:lnTo>
                <a:lnTo>
                  <a:pt x="18" y="73"/>
                </a:lnTo>
                <a:lnTo>
                  <a:pt x="16" y="73"/>
                </a:lnTo>
                <a:lnTo>
                  <a:pt x="14" y="72"/>
                </a:lnTo>
                <a:lnTo>
                  <a:pt x="11" y="71"/>
                </a:lnTo>
                <a:lnTo>
                  <a:pt x="9" y="68"/>
                </a:lnTo>
                <a:lnTo>
                  <a:pt x="8" y="66"/>
                </a:lnTo>
                <a:lnTo>
                  <a:pt x="5" y="64"/>
                </a:lnTo>
                <a:lnTo>
                  <a:pt x="4" y="61"/>
                </a:lnTo>
                <a:lnTo>
                  <a:pt x="3" y="58"/>
                </a:lnTo>
                <a:lnTo>
                  <a:pt x="3" y="54"/>
                </a:lnTo>
                <a:lnTo>
                  <a:pt x="1" y="52"/>
                </a:lnTo>
                <a:lnTo>
                  <a:pt x="1" y="48"/>
                </a:lnTo>
                <a:lnTo>
                  <a:pt x="0" y="43"/>
                </a:lnTo>
                <a:lnTo>
                  <a:pt x="0" y="38"/>
                </a:lnTo>
                <a:lnTo>
                  <a:pt x="0" y="33"/>
                </a:lnTo>
                <a:lnTo>
                  <a:pt x="1" y="29"/>
                </a:lnTo>
                <a:lnTo>
                  <a:pt x="1" y="25"/>
                </a:lnTo>
                <a:lnTo>
                  <a:pt x="3" y="21"/>
                </a:lnTo>
                <a:lnTo>
                  <a:pt x="3" y="18"/>
                </a:lnTo>
                <a:lnTo>
                  <a:pt x="4" y="15"/>
                </a:lnTo>
                <a:lnTo>
                  <a:pt x="7" y="12"/>
                </a:lnTo>
                <a:lnTo>
                  <a:pt x="8" y="10"/>
                </a:lnTo>
                <a:lnTo>
                  <a:pt x="9" y="7"/>
                </a:lnTo>
                <a:lnTo>
                  <a:pt x="12" y="6"/>
                </a:lnTo>
                <a:lnTo>
                  <a:pt x="14" y="4"/>
                </a:lnTo>
                <a:lnTo>
                  <a:pt x="16" y="3"/>
                </a:lnTo>
                <a:lnTo>
                  <a:pt x="19" y="2"/>
                </a:lnTo>
                <a:lnTo>
                  <a:pt x="22" y="2"/>
                </a:lnTo>
                <a:lnTo>
                  <a:pt x="24" y="0"/>
                </a:lnTo>
                <a:lnTo>
                  <a:pt x="27" y="0"/>
                </a:lnTo>
                <a:lnTo>
                  <a:pt x="30" y="0"/>
                </a:lnTo>
                <a:lnTo>
                  <a:pt x="31" y="0"/>
                </a:lnTo>
                <a:lnTo>
                  <a:pt x="33" y="2"/>
                </a:lnTo>
                <a:lnTo>
                  <a:pt x="35" y="2"/>
                </a:lnTo>
                <a:lnTo>
                  <a:pt x="37" y="3"/>
                </a:lnTo>
                <a:lnTo>
                  <a:pt x="38" y="3"/>
                </a:lnTo>
                <a:lnTo>
                  <a:pt x="40" y="4"/>
                </a:lnTo>
                <a:lnTo>
                  <a:pt x="41" y="6"/>
                </a:lnTo>
                <a:lnTo>
                  <a:pt x="42" y="7"/>
                </a:lnTo>
                <a:lnTo>
                  <a:pt x="44" y="8"/>
                </a:lnTo>
                <a:lnTo>
                  <a:pt x="45" y="10"/>
                </a:lnTo>
                <a:lnTo>
                  <a:pt x="45" y="11"/>
                </a:lnTo>
                <a:lnTo>
                  <a:pt x="46" y="12"/>
                </a:lnTo>
                <a:lnTo>
                  <a:pt x="48" y="15"/>
                </a:lnTo>
                <a:lnTo>
                  <a:pt x="48" y="16"/>
                </a:lnTo>
                <a:lnTo>
                  <a:pt x="48" y="19"/>
                </a:lnTo>
                <a:close/>
                <a:moveTo>
                  <a:pt x="16" y="49"/>
                </a:moveTo>
                <a:lnTo>
                  <a:pt x="16" y="50"/>
                </a:lnTo>
                <a:lnTo>
                  <a:pt x="16" y="52"/>
                </a:lnTo>
                <a:lnTo>
                  <a:pt x="16" y="54"/>
                </a:lnTo>
                <a:lnTo>
                  <a:pt x="16" y="56"/>
                </a:lnTo>
                <a:lnTo>
                  <a:pt x="18" y="56"/>
                </a:lnTo>
                <a:lnTo>
                  <a:pt x="18" y="57"/>
                </a:lnTo>
                <a:lnTo>
                  <a:pt x="19" y="58"/>
                </a:lnTo>
                <a:lnTo>
                  <a:pt x="19" y="60"/>
                </a:lnTo>
                <a:lnTo>
                  <a:pt x="20" y="60"/>
                </a:lnTo>
                <a:lnTo>
                  <a:pt x="20" y="61"/>
                </a:lnTo>
                <a:lnTo>
                  <a:pt x="22" y="61"/>
                </a:lnTo>
                <a:lnTo>
                  <a:pt x="23" y="62"/>
                </a:lnTo>
                <a:lnTo>
                  <a:pt x="24" y="62"/>
                </a:lnTo>
                <a:lnTo>
                  <a:pt x="26" y="64"/>
                </a:lnTo>
                <a:lnTo>
                  <a:pt x="27" y="64"/>
                </a:lnTo>
                <a:lnTo>
                  <a:pt x="29" y="62"/>
                </a:lnTo>
                <a:lnTo>
                  <a:pt x="30" y="62"/>
                </a:lnTo>
                <a:lnTo>
                  <a:pt x="31" y="62"/>
                </a:lnTo>
                <a:lnTo>
                  <a:pt x="31" y="61"/>
                </a:lnTo>
                <a:lnTo>
                  <a:pt x="33" y="61"/>
                </a:lnTo>
                <a:lnTo>
                  <a:pt x="33" y="60"/>
                </a:lnTo>
                <a:lnTo>
                  <a:pt x="34" y="60"/>
                </a:lnTo>
                <a:lnTo>
                  <a:pt x="34" y="58"/>
                </a:lnTo>
                <a:lnTo>
                  <a:pt x="34" y="57"/>
                </a:lnTo>
                <a:lnTo>
                  <a:pt x="35" y="56"/>
                </a:lnTo>
                <a:lnTo>
                  <a:pt x="35" y="54"/>
                </a:lnTo>
                <a:lnTo>
                  <a:pt x="35" y="53"/>
                </a:lnTo>
                <a:lnTo>
                  <a:pt x="35" y="52"/>
                </a:lnTo>
                <a:lnTo>
                  <a:pt x="35" y="50"/>
                </a:lnTo>
                <a:lnTo>
                  <a:pt x="35" y="49"/>
                </a:lnTo>
                <a:lnTo>
                  <a:pt x="35" y="48"/>
                </a:lnTo>
                <a:lnTo>
                  <a:pt x="35" y="45"/>
                </a:lnTo>
                <a:lnTo>
                  <a:pt x="35" y="43"/>
                </a:lnTo>
                <a:lnTo>
                  <a:pt x="34" y="43"/>
                </a:lnTo>
                <a:lnTo>
                  <a:pt x="34" y="42"/>
                </a:lnTo>
                <a:lnTo>
                  <a:pt x="34" y="41"/>
                </a:lnTo>
                <a:lnTo>
                  <a:pt x="33" y="39"/>
                </a:lnTo>
                <a:lnTo>
                  <a:pt x="31" y="38"/>
                </a:lnTo>
                <a:lnTo>
                  <a:pt x="30" y="38"/>
                </a:lnTo>
                <a:lnTo>
                  <a:pt x="30" y="37"/>
                </a:lnTo>
                <a:lnTo>
                  <a:pt x="29" y="37"/>
                </a:lnTo>
                <a:lnTo>
                  <a:pt x="27" y="37"/>
                </a:lnTo>
                <a:lnTo>
                  <a:pt x="26" y="37"/>
                </a:lnTo>
                <a:lnTo>
                  <a:pt x="24" y="37"/>
                </a:lnTo>
                <a:lnTo>
                  <a:pt x="23" y="37"/>
                </a:lnTo>
                <a:lnTo>
                  <a:pt x="22" y="37"/>
                </a:lnTo>
                <a:lnTo>
                  <a:pt x="22" y="38"/>
                </a:lnTo>
                <a:lnTo>
                  <a:pt x="20" y="38"/>
                </a:lnTo>
                <a:lnTo>
                  <a:pt x="19" y="39"/>
                </a:lnTo>
                <a:lnTo>
                  <a:pt x="18" y="41"/>
                </a:lnTo>
                <a:lnTo>
                  <a:pt x="18" y="42"/>
                </a:lnTo>
                <a:lnTo>
                  <a:pt x="16" y="43"/>
                </a:lnTo>
                <a:lnTo>
                  <a:pt x="16" y="45"/>
                </a:lnTo>
                <a:lnTo>
                  <a:pt x="16" y="46"/>
                </a:lnTo>
                <a:lnTo>
                  <a:pt x="16" y="48"/>
                </a:lnTo>
                <a:lnTo>
                  <a:pt x="16" y="49"/>
                </a:lnTo>
                <a:close/>
              </a:path>
            </a:pathLst>
          </a:custGeom>
          <a:solidFill>
            <a:srgbClr val="1F1A17"/>
          </a:solidFill>
          <a:ln w="9525">
            <a:solidFill>
              <a:schemeClr val="tx1"/>
            </a:solidFill>
            <a:round/>
            <a:headEnd/>
            <a:tailEnd/>
          </a:ln>
        </p:spPr>
        <p:txBody>
          <a:bodyPr/>
          <a:lstStyle/>
          <a:p>
            <a:endParaRPr lang="ja-JP" altLang="en-US"/>
          </a:p>
        </p:txBody>
      </p:sp>
      <p:sp>
        <p:nvSpPr>
          <p:cNvPr id="96389" name="Freeform 133"/>
          <p:cNvSpPr>
            <a:spLocks/>
          </p:cNvSpPr>
          <p:nvPr/>
        </p:nvSpPr>
        <p:spPr bwMode="auto">
          <a:xfrm>
            <a:off x="7512051" y="2637538"/>
            <a:ext cx="66675" cy="77788"/>
          </a:xfrm>
          <a:custGeom>
            <a:avLst/>
            <a:gdLst>
              <a:gd name="T0" fmla="*/ 2147483646 w 64"/>
              <a:gd name="T1" fmla="*/ 2147483646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0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0 h 75"/>
              <a:gd name="T32" fmla="*/ 2147483646 w 64"/>
              <a:gd name="T33" fmla="*/ 0 h 75"/>
              <a:gd name="T34" fmla="*/ 2147483646 w 64"/>
              <a:gd name="T35" fmla="*/ 2147483646 h 75"/>
              <a:gd name="T36" fmla="*/ 2147483646 w 64"/>
              <a:gd name="T37" fmla="*/ 2147483646 h 75"/>
              <a:gd name="T38" fmla="*/ 2147483646 w 64"/>
              <a:gd name="T39" fmla="*/ 2147483646 h 75"/>
              <a:gd name="T40" fmla="*/ 2147483646 w 64"/>
              <a:gd name="T41" fmla="*/ 2147483646 h 75"/>
              <a:gd name="T42" fmla="*/ 2147483646 w 64"/>
              <a:gd name="T43" fmla="*/ 2147483646 h 75"/>
              <a:gd name="T44" fmla="*/ 2147483646 w 64"/>
              <a:gd name="T45" fmla="*/ 2147483646 h 75"/>
              <a:gd name="T46" fmla="*/ 2147483646 w 64"/>
              <a:gd name="T47" fmla="*/ 2147483646 h 75"/>
              <a:gd name="T48" fmla="*/ 2147483646 w 64"/>
              <a:gd name="T49" fmla="*/ 2147483646 h 75"/>
              <a:gd name="T50" fmla="*/ 2147483646 w 64"/>
              <a:gd name="T51" fmla="*/ 2147483646 h 75"/>
              <a:gd name="T52" fmla="*/ 2147483646 w 64"/>
              <a:gd name="T53" fmla="*/ 2147483646 h 75"/>
              <a:gd name="T54" fmla="*/ 2147483646 w 64"/>
              <a:gd name="T55" fmla="*/ 2147483646 h 75"/>
              <a:gd name="T56" fmla="*/ 2147483646 w 64"/>
              <a:gd name="T57" fmla="*/ 2147483646 h 75"/>
              <a:gd name="T58" fmla="*/ 2147483646 w 64"/>
              <a:gd name="T59" fmla="*/ 2147483646 h 75"/>
              <a:gd name="T60" fmla="*/ 2147483646 w 64"/>
              <a:gd name="T61" fmla="*/ 2147483646 h 75"/>
              <a:gd name="T62" fmla="*/ 2147483646 w 64"/>
              <a:gd name="T63" fmla="*/ 2147483646 h 75"/>
              <a:gd name="T64" fmla="*/ 2147483646 w 64"/>
              <a:gd name="T65" fmla="*/ 2147483646 h 75"/>
              <a:gd name="T66" fmla="*/ 2147483646 w 64"/>
              <a:gd name="T67" fmla="*/ 2147483646 h 75"/>
              <a:gd name="T68" fmla="*/ 2147483646 w 64"/>
              <a:gd name="T69" fmla="*/ 2147483646 h 75"/>
              <a:gd name="T70" fmla="*/ 2147483646 w 64"/>
              <a:gd name="T71" fmla="*/ 2147483646 h 75"/>
              <a:gd name="T72" fmla="*/ 2147483646 w 64"/>
              <a:gd name="T73" fmla="*/ 2147483646 h 75"/>
              <a:gd name="T74" fmla="*/ 2147483646 w 64"/>
              <a:gd name="T75" fmla="*/ 2147483646 h 75"/>
              <a:gd name="T76" fmla="*/ 2147483646 w 64"/>
              <a:gd name="T77" fmla="*/ 2147483646 h 75"/>
              <a:gd name="T78" fmla="*/ 2147483646 w 64"/>
              <a:gd name="T79" fmla="*/ 2147483646 h 75"/>
              <a:gd name="T80" fmla="*/ 2147483646 w 64"/>
              <a:gd name="T81" fmla="*/ 2147483646 h 75"/>
              <a:gd name="T82" fmla="*/ 2147483646 w 64"/>
              <a:gd name="T83" fmla="*/ 2147483646 h 75"/>
              <a:gd name="T84" fmla="*/ 2147483646 w 64"/>
              <a:gd name="T85" fmla="*/ 2147483646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75"/>
              <a:gd name="T131" fmla="*/ 64 w 64"/>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75">
                <a:moveTo>
                  <a:pt x="50" y="46"/>
                </a:moveTo>
                <a:lnTo>
                  <a:pt x="64" y="52"/>
                </a:lnTo>
                <a:lnTo>
                  <a:pt x="64" y="54"/>
                </a:lnTo>
                <a:lnTo>
                  <a:pt x="62" y="57"/>
                </a:lnTo>
                <a:lnTo>
                  <a:pt x="61" y="60"/>
                </a:lnTo>
                <a:lnTo>
                  <a:pt x="60" y="61"/>
                </a:lnTo>
                <a:lnTo>
                  <a:pt x="58" y="64"/>
                </a:lnTo>
                <a:lnTo>
                  <a:pt x="57" y="65"/>
                </a:lnTo>
                <a:lnTo>
                  <a:pt x="54" y="68"/>
                </a:lnTo>
                <a:lnTo>
                  <a:pt x="53" y="69"/>
                </a:lnTo>
                <a:lnTo>
                  <a:pt x="52" y="71"/>
                </a:lnTo>
                <a:lnTo>
                  <a:pt x="49" y="72"/>
                </a:lnTo>
                <a:lnTo>
                  <a:pt x="46" y="72"/>
                </a:lnTo>
                <a:lnTo>
                  <a:pt x="45" y="73"/>
                </a:lnTo>
                <a:lnTo>
                  <a:pt x="42" y="73"/>
                </a:lnTo>
                <a:lnTo>
                  <a:pt x="39" y="75"/>
                </a:lnTo>
                <a:lnTo>
                  <a:pt x="37" y="75"/>
                </a:lnTo>
                <a:lnTo>
                  <a:pt x="34" y="75"/>
                </a:lnTo>
                <a:lnTo>
                  <a:pt x="30" y="75"/>
                </a:lnTo>
                <a:lnTo>
                  <a:pt x="27" y="75"/>
                </a:lnTo>
                <a:lnTo>
                  <a:pt x="23" y="73"/>
                </a:lnTo>
                <a:lnTo>
                  <a:pt x="20" y="72"/>
                </a:lnTo>
                <a:lnTo>
                  <a:pt x="17" y="71"/>
                </a:lnTo>
                <a:lnTo>
                  <a:pt x="15" y="69"/>
                </a:lnTo>
                <a:lnTo>
                  <a:pt x="12" y="66"/>
                </a:lnTo>
                <a:lnTo>
                  <a:pt x="9" y="65"/>
                </a:lnTo>
                <a:lnTo>
                  <a:pt x="8" y="62"/>
                </a:lnTo>
                <a:lnTo>
                  <a:pt x="5" y="60"/>
                </a:lnTo>
                <a:lnTo>
                  <a:pt x="4" y="57"/>
                </a:lnTo>
                <a:lnTo>
                  <a:pt x="2" y="53"/>
                </a:lnTo>
                <a:lnTo>
                  <a:pt x="1" y="50"/>
                </a:lnTo>
                <a:lnTo>
                  <a:pt x="1" y="46"/>
                </a:lnTo>
                <a:lnTo>
                  <a:pt x="0" y="42"/>
                </a:lnTo>
                <a:lnTo>
                  <a:pt x="0" y="38"/>
                </a:lnTo>
                <a:lnTo>
                  <a:pt x="0" y="34"/>
                </a:lnTo>
                <a:lnTo>
                  <a:pt x="1" y="29"/>
                </a:lnTo>
                <a:lnTo>
                  <a:pt x="1" y="26"/>
                </a:lnTo>
                <a:lnTo>
                  <a:pt x="2" y="22"/>
                </a:lnTo>
                <a:lnTo>
                  <a:pt x="4" y="18"/>
                </a:lnTo>
                <a:lnTo>
                  <a:pt x="5" y="15"/>
                </a:lnTo>
                <a:lnTo>
                  <a:pt x="8" y="12"/>
                </a:lnTo>
                <a:lnTo>
                  <a:pt x="9" y="10"/>
                </a:lnTo>
                <a:lnTo>
                  <a:pt x="12" y="7"/>
                </a:lnTo>
                <a:lnTo>
                  <a:pt x="15" y="6"/>
                </a:lnTo>
                <a:lnTo>
                  <a:pt x="17" y="3"/>
                </a:lnTo>
                <a:lnTo>
                  <a:pt x="20" y="2"/>
                </a:lnTo>
                <a:lnTo>
                  <a:pt x="24" y="2"/>
                </a:lnTo>
                <a:lnTo>
                  <a:pt x="27" y="0"/>
                </a:lnTo>
                <a:lnTo>
                  <a:pt x="31" y="0"/>
                </a:lnTo>
                <a:lnTo>
                  <a:pt x="35" y="0"/>
                </a:lnTo>
                <a:lnTo>
                  <a:pt x="38" y="0"/>
                </a:lnTo>
                <a:lnTo>
                  <a:pt x="41" y="0"/>
                </a:lnTo>
                <a:lnTo>
                  <a:pt x="43" y="0"/>
                </a:lnTo>
                <a:lnTo>
                  <a:pt x="46" y="2"/>
                </a:lnTo>
                <a:lnTo>
                  <a:pt x="49" y="3"/>
                </a:lnTo>
                <a:lnTo>
                  <a:pt x="52" y="4"/>
                </a:lnTo>
                <a:lnTo>
                  <a:pt x="54" y="6"/>
                </a:lnTo>
                <a:lnTo>
                  <a:pt x="57" y="7"/>
                </a:lnTo>
                <a:lnTo>
                  <a:pt x="57" y="8"/>
                </a:lnTo>
                <a:lnTo>
                  <a:pt x="58" y="10"/>
                </a:lnTo>
                <a:lnTo>
                  <a:pt x="60" y="11"/>
                </a:lnTo>
                <a:lnTo>
                  <a:pt x="61" y="14"/>
                </a:lnTo>
                <a:lnTo>
                  <a:pt x="61" y="15"/>
                </a:lnTo>
                <a:lnTo>
                  <a:pt x="62" y="16"/>
                </a:lnTo>
                <a:lnTo>
                  <a:pt x="64" y="19"/>
                </a:lnTo>
                <a:lnTo>
                  <a:pt x="64" y="21"/>
                </a:lnTo>
                <a:lnTo>
                  <a:pt x="49" y="25"/>
                </a:lnTo>
                <a:lnTo>
                  <a:pt x="49" y="23"/>
                </a:lnTo>
                <a:lnTo>
                  <a:pt x="49" y="22"/>
                </a:lnTo>
                <a:lnTo>
                  <a:pt x="47" y="21"/>
                </a:lnTo>
                <a:lnTo>
                  <a:pt x="47" y="19"/>
                </a:lnTo>
                <a:lnTo>
                  <a:pt x="46" y="18"/>
                </a:lnTo>
                <a:lnTo>
                  <a:pt x="45" y="16"/>
                </a:lnTo>
                <a:lnTo>
                  <a:pt x="43" y="15"/>
                </a:lnTo>
                <a:lnTo>
                  <a:pt x="42" y="14"/>
                </a:lnTo>
                <a:lnTo>
                  <a:pt x="41" y="14"/>
                </a:lnTo>
                <a:lnTo>
                  <a:pt x="39" y="12"/>
                </a:lnTo>
                <a:lnTo>
                  <a:pt x="38" y="12"/>
                </a:lnTo>
                <a:lnTo>
                  <a:pt x="37" y="12"/>
                </a:lnTo>
                <a:lnTo>
                  <a:pt x="35" y="12"/>
                </a:lnTo>
                <a:lnTo>
                  <a:pt x="34" y="12"/>
                </a:lnTo>
                <a:lnTo>
                  <a:pt x="32" y="12"/>
                </a:lnTo>
                <a:lnTo>
                  <a:pt x="30" y="12"/>
                </a:lnTo>
                <a:lnTo>
                  <a:pt x="28" y="12"/>
                </a:lnTo>
                <a:lnTo>
                  <a:pt x="27" y="14"/>
                </a:lnTo>
                <a:lnTo>
                  <a:pt x="24" y="14"/>
                </a:lnTo>
                <a:lnTo>
                  <a:pt x="23" y="15"/>
                </a:lnTo>
                <a:lnTo>
                  <a:pt x="22" y="16"/>
                </a:lnTo>
                <a:lnTo>
                  <a:pt x="20" y="18"/>
                </a:lnTo>
                <a:lnTo>
                  <a:pt x="19" y="19"/>
                </a:lnTo>
                <a:lnTo>
                  <a:pt x="19" y="22"/>
                </a:lnTo>
                <a:lnTo>
                  <a:pt x="17" y="23"/>
                </a:lnTo>
                <a:lnTo>
                  <a:pt x="16" y="26"/>
                </a:lnTo>
                <a:lnTo>
                  <a:pt x="16" y="29"/>
                </a:lnTo>
                <a:lnTo>
                  <a:pt x="16" y="31"/>
                </a:lnTo>
                <a:lnTo>
                  <a:pt x="16" y="34"/>
                </a:lnTo>
                <a:lnTo>
                  <a:pt x="16" y="37"/>
                </a:lnTo>
                <a:lnTo>
                  <a:pt x="16" y="39"/>
                </a:lnTo>
                <a:lnTo>
                  <a:pt x="16" y="43"/>
                </a:lnTo>
                <a:lnTo>
                  <a:pt x="16" y="46"/>
                </a:lnTo>
                <a:lnTo>
                  <a:pt x="16" y="49"/>
                </a:lnTo>
                <a:lnTo>
                  <a:pt x="17" y="50"/>
                </a:lnTo>
                <a:lnTo>
                  <a:pt x="19" y="53"/>
                </a:lnTo>
                <a:lnTo>
                  <a:pt x="19" y="54"/>
                </a:lnTo>
                <a:lnTo>
                  <a:pt x="20" y="56"/>
                </a:lnTo>
                <a:lnTo>
                  <a:pt x="22" y="58"/>
                </a:lnTo>
                <a:lnTo>
                  <a:pt x="23" y="58"/>
                </a:lnTo>
                <a:lnTo>
                  <a:pt x="24" y="60"/>
                </a:lnTo>
                <a:lnTo>
                  <a:pt x="26" y="61"/>
                </a:lnTo>
                <a:lnTo>
                  <a:pt x="28" y="61"/>
                </a:lnTo>
                <a:lnTo>
                  <a:pt x="30" y="62"/>
                </a:lnTo>
                <a:lnTo>
                  <a:pt x="31" y="62"/>
                </a:lnTo>
                <a:lnTo>
                  <a:pt x="34" y="62"/>
                </a:lnTo>
                <a:lnTo>
                  <a:pt x="35" y="62"/>
                </a:lnTo>
                <a:lnTo>
                  <a:pt x="37" y="62"/>
                </a:lnTo>
                <a:lnTo>
                  <a:pt x="38" y="61"/>
                </a:lnTo>
                <a:lnTo>
                  <a:pt x="39" y="61"/>
                </a:lnTo>
                <a:lnTo>
                  <a:pt x="41" y="61"/>
                </a:lnTo>
                <a:lnTo>
                  <a:pt x="42" y="60"/>
                </a:lnTo>
                <a:lnTo>
                  <a:pt x="43" y="58"/>
                </a:lnTo>
                <a:lnTo>
                  <a:pt x="45" y="57"/>
                </a:lnTo>
                <a:lnTo>
                  <a:pt x="46" y="57"/>
                </a:lnTo>
                <a:lnTo>
                  <a:pt x="46" y="56"/>
                </a:lnTo>
                <a:lnTo>
                  <a:pt x="47" y="54"/>
                </a:lnTo>
                <a:lnTo>
                  <a:pt x="47" y="52"/>
                </a:lnTo>
                <a:lnTo>
                  <a:pt x="49" y="50"/>
                </a:lnTo>
                <a:lnTo>
                  <a:pt x="49" y="49"/>
                </a:lnTo>
                <a:lnTo>
                  <a:pt x="50" y="46"/>
                </a:lnTo>
              </a:path>
            </a:pathLst>
          </a:custGeom>
          <a:noFill/>
          <a:ln w="0">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390" name="Freeform 134"/>
          <p:cNvSpPr>
            <a:spLocks/>
          </p:cNvSpPr>
          <p:nvPr/>
        </p:nvSpPr>
        <p:spPr bwMode="auto">
          <a:xfrm>
            <a:off x="7594600" y="2637538"/>
            <a:ext cx="50800" cy="77788"/>
          </a:xfrm>
          <a:custGeom>
            <a:avLst/>
            <a:gdLst>
              <a:gd name="T0" fmla="*/ 2147483646 w 49"/>
              <a:gd name="T1" fmla="*/ 2147483646 h 75"/>
              <a:gd name="T2" fmla="*/ 2147483646 w 49"/>
              <a:gd name="T3" fmla="*/ 2147483646 h 75"/>
              <a:gd name="T4" fmla="*/ 2147483646 w 49"/>
              <a:gd name="T5" fmla="*/ 2147483646 h 75"/>
              <a:gd name="T6" fmla="*/ 2147483646 w 49"/>
              <a:gd name="T7" fmla="*/ 2147483646 h 75"/>
              <a:gd name="T8" fmla="*/ 2147483646 w 49"/>
              <a:gd name="T9" fmla="*/ 2147483646 h 75"/>
              <a:gd name="T10" fmla="*/ 2147483646 w 49"/>
              <a:gd name="T11" fmla="*/ 2147483646 h 75"/>
              <a:gd name="T12" fmla="*/ 2147483646 w 49"/>
              <a:gd name="T13" fmla="*/ 2147483646 h 75"/>
              <a:gd name="T14" fmla="*/ 2147483646 w 49"/>
              <a:gd name="T15" fmla="*/ 2147483646 h 75"/>
              <a:gd name="T16" fmla="*/ 2147483646 w 49"/>
              <a:gd name="T17" fmla="*/ 2147483646 h 75"/>
              <a:gd name="T18" fmla="*/ 2147483646 w 49"/>
              <a:gd name="T19" fmla="*/ 2147483646 h 75"/>
              <a:gd name="T20" fmla="*/ 2147483646 w 49"/>
              <a:gd name="T21" fmla="*/ 2147483646 h 75"/>
              <a:gd name="T22" fmla="*/ 2147483646 w 49"/>
              <a:gd name="T23" fmla="*/ 2147483646 h 75"/>
              <a:gd name="T24" fmla="*/ 2147483646 w 49"/>
              <a:gd name="T25" fmla="*/ 2147483646 h 75"/>
              <a:gd name="T26" fmla="*/ 2147483646 w 49"/>
              <a:gd name="T27" fmla="*/ 2147483646 h 75"/>
              <a:gd name="T28" fmla="*/ 2147483646 w 49"/>
              <a:gd name="T29" fmla="*/ 2147483646 h 75"/>
              <a:gd name="T30" fmla="*/ 2147483646 w 49"/>
              <a:gd name="T31" fmla="*/ 2147483646 h 75"/>
              <a:gd name="T32" fmla="*/ 2147483646 w 49"/>
              <a:gd name="T33" fmla="*/ 2147483646 h 75"/>
              <a:gd name="T34" fmla="*/ 2147483646 w 49"/>
              <a:gd name="T35" fmla="*/ 2147483646 h 75"/>
              <a:gd name="T36" fmla="*/ 2147483646 w 49"/>
              <a:gd name="T37" fmla="*/ 2147483646 h 75"/>
              <a:gd name="T38" fmla="*/ 2147483646 w 49"/>
              <a:gd name="T39" fmla="*/ 2147483646 h 75"/>
              <a:gd name="T40" fmla="*/ 2147483646 w 49"/>
              <a:gd name="T41" fmla="*/ 2147483646 h 75"/>
              <a:gd name="T42" fmla="*/ 2147483646 w 49"/>
              <a:gd name="T43" fmla="*/ 2147483646 h 75"/>
              <a:gd name="T44" fmla="*/ 2147483646 w 49"/>
              <a:gd name="T45" fmla="*/ 2147483646 h 75"/>
              <a:gd name="T46" fmla="*/ 2147483646 w 49"/>
              <a:gd name="T47" fmla="*/ 2147483646 h 75"/>
              <a:gd name="T48" fmla="*/ 2147483646 w 49"/>
              <a:gd name="T49" fmla="*/ 2147483646 h 75"/>
              <a:gd name="T50" fmla="*/ 2147483646 w 49"/>
              <a:gd name="T51" fmla="*/ 2147483646 h 75"/>
              <a:gd name="T52" fmla="*/ 2147483646 w 49"/>
              <a:gd name="T53" fmla="*/ 2147483646 h 75"/>
              <a:gd name="T54" fmla="*/ 2147483646 w 49"/>
              <a:gd name="T55" fmla="*/ 2147483646 h 75"/>
              <a:gd name="T56" fmla="*/ 2147483646 w 49"/>
              <a:gd name="T57" fmla="*/ 2147483646 h 75"/>
              <a:gd name="T58" fmla="*/ 2147483646 w 49"/>
              <a:gd name="T59" fmla="*/ 2147483646 h 75"/>
              <a:gd name="T60" fmla="*/ 2147483646 w 49"/>
              <a:gd name="T61" fmla="*/ 2147483646 h 75"/>
              <a:gd name="T62" fmla="*/ 2147483646 w 49"/>
              <a:gd name="T63" fmla="*/ 2147483646 h 75"/>
              <a:gd name="T64" fmla="*/ 2147483646 w 49"/>
              <a:gd name="T65" fmla="*/ 2147483646 h 75"/>
              <a:gd name="T66" fmla="*/ 2147483646 w 49"/>
              <a:gd name="T67" fmla="*/ 2147483646 h 75"/>
              <a:gd name="T68" fmla="*/ 2147483646 w 49"/>
              <a:gd name="T69" fmla="*/ 2147483646 h 75"/>
              <a:gd name="T70" fmla="*/ 2147483646 w 49"/>
              <a:gd name="T71" fmla="*/ 2147483646 h 75"/>
              <a:gd name="T72" fmla="*/ 2147483646 w 49"/>
              <a:gd name="T73" fmla="*/ 2147483646 h 75"/>
              <a:gd name="T74" fmla="*/ 2147483646 w 49"/>
              <a:gd name="T75" fmla="*/ 2147483646 h 75"/>
              <a:gd name="T76" fmla="*/ 2147483646 w 49"/>
              <a:gd name="T77" fmla="*/ 2147483646 h 75"/>
              <a:gd name="T78" fmla="*/ 2147483646 w 49"/>
              <a:gd name="T79" fmla="*/ 2147483646 h 75"/>
              <a:gd name="T80" fmla="*/ 2147483646 w 49"/>
              <a:gd name="T81" fmla="*/ 2147483646 h 75"/>
              <a:gd name="T82" fmla="*/ 2147483646 w 49"/>
              <a:gd name="T83" fmla="*/ 2147483646 h 75"/>
              <a:gd name="T84" fmla="*/ 2147483646 w 49"/>
              <a:gd name="T85" fmla="*/ 2147483646 h 75"/>
              <a:gd name="T86" fmla="*/ 2147483646 w 49"/>
              <a:gd name="T87" fmla="*/ 2147483646 h 75"/>
              <a:gd name="T88" fmla="*/ 0 w 49"/>
              <a:gd name="T89" fmla="*/ 2147483646 h 75"/>
              <a:gd name="T90" fmla="*/ 2147483646 w 49"/>
              <a:gd name="T91" fmla="*/ 2147483646 h 75"/>
              <a:gd name="T92" fmla="*/ 2147483646 w 49"/>
              <a:gd name="T93" fmla="*/ 2147483646 h 75"/>
              <a:gd name="T94" fmla="*/ 2147483646 w 49"/>
              <a:gd name="T95" fmla="*/ 2147483646 h 75"/>
              <a:gd name="T96" fmla="*/ 2147483646 w 49"/>
              <a:gd name="T97" fmla="*/ 2147483646 h 75"/>
              <a:gd name="T98" fmla="*/ 2147483646 w 49"/>
              <a:gd name="T99" fmla="*/ 2147483646 h 75"/>
              <a:gd name="T100" fmla="*/ 2147483646 w 49"/>
              <a:gd name="T101" fmla="*/ 2147483646 h 75"/>
              <a:gd name="T102" fmla="*/ 2147483646 w 49"/>
              <a:gd name="T103" fmla="*/ 2147483646 h 75"/>
              <a:gd name="T104" fmla="*/ 2147483646 w 49"/>
              <a:gd name="T105" fmla="*/ 0 h 75"/>
              <a:gd name="T106" fmla="*/ 2147483646 w 49"/>
              <a:gd name="T107" fmla="*/ 0 h 75"/>
              <a:gd name="T108" fmla="*/ 2147483646 w 49"/>
              <a:gd name="T109" fmla="*/ 2147483646 h 75"/>
              <a:gd name="T110" fmla="*/ 2147483646 w 49"/>
              <a:gd name="T111" fmla="*/ 2147483646 h 75"/>
              <a:gd name="T112" fmla="*/ 2147483646 w 49"/>
              <a:gd name="T113" fmla="*/ 2147483646 h 75"/>
              <a:gd name="T114" fmla="*/ 2147483646 w 49"/>
              <a:gd name="T115" fmla="*/ 2147483646 h 75"/>
              <a:gd name="T116" fmla="*/ 2147483646 w 49"/>
              <a:gd name="T117" fmla="*/ 2147483646 h 75"/>
              <a:gd name="T118" fmla="*/ 2147483646 w 49"/>
              <a:gd name="T119" fmla="*/ 2147483646 h 75"/>
              <a:gd name="T120" fmla="*/ 2147483646 w 49"/>
              <a:gd name="T121" fmla="*/ 2147483646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8" y="19"/>
                </a:moveTo>
                <a:lnTo>
                  <a:pt x="34" y="21"/>
                </a:lnTo>
                <a:lnTo>
                  <a:pt x="34" y="19"/>
                </a:lnTo>
                <a:lnTo>
                  <a:pt x="34" y="18"/>
                </a:lnTo>
                <a:lnTo>
                  <a:pt x="34" y="16"/>
                </a:lnTo>
                <a:lnTo>
                  <a:pt x="33" y="16"/>
                </a:lnTo>
                <a:lnTo>
                  <a:pt x="33" y="15"/>
                </a:lnTo>
                <a:lnTo>
                  <a:pt x="31" y="14"/>
                </a:lnTo>
                <a:lnTo>
                  <a:pt x="30" y="12"/>
                </a:lnTo>
                <a:lnTo>
                  <a:pt x="29" y="12"/>
                </a:lnTo>
                <a:lnTo>
                  <a:pt x="27" y="12"/>
                </a:lnTo>
                <a:lnTo>
                  <a:pt x="26" y="12"/>
                </a:lnTo>
                <a:lnTo>
                  <a:pt x="24" y="12"/>
                </a:lnTo>
                <a:lnTo>
                  <a:pt x="23" y="12"/>
                </a:lnTo>
                <a:lnTo>
                  <a:pt x="22" y="12"/>
                </a:lnTo>
                <a:lnTo>
                  <a:pt x="22" y="14"/>
                </a:lnTo>
                <a:lnTo>
                  <a:pt x="20" y="14"/>
                </a:lnTo>
                <a:lnTo>
                  <a:pt x="19" y="15"/>
                </a:lnTo>
                <a:lnTo>
                  <a:pt x="19" y="16"/>
                </a:lnTo>
                <a:lnTo>
                  <a:pt x="18" y="16"/>
                </a:lnTo>
                <a:lnTo>
                  <a:pt x="18" y="19"/>
                </a:lnTo>
                <a:lnTo>
                  <a:pt x="16" y="21"/>
                </a:lnTo>
                <a:lnTo>
                  <a:pt x="16" y="22"/>
                </a:lnTo>
                <a:lnTo>
                  <a:pt x="16" y="25"/>
                </a:lnTo>
                <a:lnTo>
                  <a:pt x="15" y="27"/>
                </a:lnTo>
                <a:lnTo>
                  <a:pt x="15" y="30"/>
                </a:lnTo>
                <a:lnTo>
                  <a:pt x="15" y="33"/>
                </a:lnTo>
                <a:lnTo>
                  <a:pt x="16" y="31"/>
                </a:lnTo>
                <a:lnTo>
                  <a:pt x="18" y="30"/>
                </a:lnTo>
                <a:lnTo>
                  <a:pt x="19" y="29"/>
                </a:lnTo>
                <a:lnTo>
                  <a:pt x="20" y="27"/>
                </a:lnTo>
                <a:lnTo>
                  <a:pt x="23" y="27"/>
                </a:lnTo>
                <a:lnTo>
                  <a:pt x="24" y="27"/>
                </a:lnTo>
                <a:lnTo>
                  <a:pt x="26" y="26"/>
                </a:lnTo>
                <a:lnTo>
                  <a:pt x="29" y="26"/>
                </a:lnTo>
                <a:lnTo>
                  <a:pt x="30" y="26"/>
                </a:lnTo>
                <a:lnTo>
                  <a:pt x="33" y="27"/>
                </a:lnTo>
                <a:lnTo>
                  <a:pt x="34" y="27"/>
                </a:lnTo>
                <a:lnTo>
                  <a:pt x="37" y="29"/>
                </a:lnTo>
                <a:lnTo>
                  <a:pt x="38" y="29"/>
                </a:lnTo>
                <a:lnTo>
                  <a:pt x="40" y="30"/>
                </a:lnTo>
                <a:lnTo>
                  <a:pt x="41" y="31"/>
                </a:lnTo>
                <a:lnTo>
                  <a:pt x="44" y="33"/>
                </a:lnTo>
                <a:lnTo>
                  <a:pt x="45" y="34"/>
                </a:lnTo>
                <a:lnTo>
                  <a:pt x="46" y="37"/>
                </a:lnTo>
                <a:lnTo>
                  <a:pt x="46" y="38"/>
                </a:lnTo>
                <a:lnTo>
                  <a:pt x="48" y="41"/>
                </a:lnTo>
                <a:lnTo>
                  <a:pt x="49" y="42"/>
                </a:lnTo>
                <a:lnTo>
                  <a:pt x="49" y="45"/>
                </a:lnTo>
                <a:lnTo>
                  <a:pt x="49" y="48"/>
                </a:lnTo>
                <a:lnTo>
                  <a:pt x="49" y="50"/>
                </a:lnTo>
                <a:lnTo>
                  <a:pt x="49" y="53"/>
                </a:lnTo>
                <a:lnTo>
                  <a:pt x="49" y="56"/>
                </a:lnTo>
                <a:lnTo>
                  <a:pt x="49" y="58"/>
                </a:lnTo>
                <a:lnTo>
                  <a:pt x="48" y="60"/>
                </a:lnTo>
                <a:lnTo>
                  <a:pt x="46" y="62"/>
                </a:lnTo>
                <a:lnTo>
                  <a:pt x="46" y="64"/>
                </a:lnTo>
                <a:lnTo>
                  <a:pt x="45" y="66"/>
                </a:lnTo>
                <a:lnTo>
                  <a:pt x="42" y="68"/>
                </a:lnTo>
                <a:lnTo>
                  <a:pt x="41" y="69"/>
                </a:lnTo>
                <a:lnTo>
                  <a:pt x="40" y="71"/>
                </a:lnTo>
                <a:lnTo>
                  <a:pt x="37" y="72"/>
                </a:lnTo>
                <a:lnTo>
                  <a:pt x="35" y="73"/>
                </a:lnTo>
                <a:lnTo>
                  <a:pt x="33" y="73"/>
                </a:lnTo>
                <a:lnTo>
                  <a:pt x="31" y="75"/>
                </a:lnTo>
                <a:lnTo>
                  <a:pt x="29" y="75"/>
                </a:lnTo>
                <a:lnTo>
                  <a:pt x="26" y="75"/>
                </a:lnTo>
                <a:lnTo>
                  <a:pt x="23" y="75"/>
                </a:lnTo>
                <a:lnTo>
                  <a:pt x="20" y="75"/>
                </a:lnTo>
                <a:lnTo>
                  <a:pt x="18" y="73"/>
                </a:lnTo>
                <a:lnTo>
                  <a:pt x="16" y="73"/>
                </a:lnTo>
                <a:lnTo>
                  <a:pt x="14" y="72"/>
                </a:lnTo>
                <a:lnTo>
                  <a:pt x="11" y="71"/>
                </a:lnTo>
                <a:lnTo>
                  <a:pt x="9" y="68"/>
                </a:lnTo>
                <a:lnTo>
                  <a:pt x="8" y="66"/>
                </a:lnTo>
                <a:lnTo>
                  <a:pt x="5" y="64"/>
                </a:lnTo>
                <a:lnTo>
                  <a:pt x="4" y="61"/>
                </a:lnTo>
                <a:lnTo>
                  <a:pt x="3" y="58"/>
                </a:lnTo>
                <a:lnTo>
                  <a:pt x="3" y="54"/>
                </a:lnTo>
                <a:lnTo>
                  <a:pt x="1" y="52"/>
                </a:lnTo>
                <a:lnTo>
                  <a:pt x="1" y="48"/>
                </a:lnTo>
                <a:lnTo>
                  <a:pt x="0" y="43"/>
                </a:lnTo>
                <a:lnTo>
                  <a:pt x="0" y="38"/>
                </a:lnTo>
                <a:lnTo>
                  <a:pt x="0" y="33"/>
                </a:lnTo>
                <a:lnTo>
                  <a:pt x="1" y="29"/>
                </a:lnTo>
                <a:lnTo>
                  <a:pt x="1" y="25"/>
                </a:lnTo>
                <a:lnTo>
                  <a:pt x="3" y="21"/>
                </a:lnTo>
                <a:lnTo>
                  <a:pt x="3" y="18"/>
                </a:lnTo>
                <a:lnTo>
                  <a:pt x="4" y="15"/>
                </a:lnTo>
                <a:lnTo>
                  <a:pt x="7" y="12"/>
                </a:lnTo>
                <a:lnTo>
                  <a:pt x="8" y="10"/>
                </a:lnTo>
                <a:lnTo>
                  <a:pt x="9" y="7"/>
                </a:lnTo>
                <a:lnTo>
                  <a:pt x="12" y="6"/>
                </a:lnTo>
                <a:lnTo>
                  <a:pt x="14" y="4"/>
                </a:lnTo>
                <a:lnTo>
                  <a:pt x="16" y="3"/>
                </a:lnTo>
                <a:lnTo>
                  <a:pt x="19" y="2"/>
                </a:lnTo>
                <a:lnTo>
                  <a:pt x="22" y="2"/>
                </a:lnTo>
                <a:lnTo>
                  <a:pt x="24" y="0"/>
                </a:lnTo>
                <a:lnTo>
                  <a:pt x="27" y="0"/>
                </a:lnTo>
                <a:lnTo>
                  <a:pt x="30" y="0"/>
                </a:lnTo>
                <a:lnTo>
                  <a:pt x="31" y="0"/>
                </a:lnTo>
                <a:lnTo>
                  <a:pt x="33" y="2"/>
                </a:lnTo>
                <a:lnTo>
                  <a:pt x="35" y="2"/>
                </a:lnTo>
                <a:lnTo>
                  <a:pt x="37" y="3"/>
                </a:lnTo>
                <a:lnTo>
                  <a:pt x="38" y="3"/>
                </a:lnTo>
                <a:lnTo>
                  <a:pt x="40" y="4"/>
                </a:lnTo>
                <a:lnTo>
                  <a:pt x="41" y="6"/>
                </a:lnTo>
                <a:lnTo>
                  <a:pt x="42" y="7"/>
                </a:lnTo>
                <a:lnTo>
                  <a:pt x="44" y="8"/>
                </a:lnTo>
                <a:lnTo>
                  <a:pt x="45" y="10"/>
                </a:lnTo>
                <a:lnTo>
                  <a:pt x="45" y="11"/>
                </a:lnTo>
                <a:lnTo>
                  <a:pt x="46" y="12"/>
                </a:lnTo>
                <a:lnTo>
                  <a:pt x="48" y="15"/>
                </a:lnTo>
                <a:lnTo>
                  <a:pt x="48" y="16"/>
                </a:lnTo>
                <a:lnTo>
                  <a:pt x="48" y="19"/>
                </a:lnTo>
              </a:path>
            </a:pathLst>
          </a:custGeom>
          <a:noFill/>
          <a:ln w="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391" name="Freeform 135"/>
          <p:cNvSpPr>
            <a:spLocks/>
          </p:cNvSpPr>
          <p:nvPr/>
        </p:nvSpPr>
        <p:spPr bwMode="auto">
          <a:xfrm>
            <a:off x="7612062" y="2675639"/>
            <a:ext cx="19050" cy="28575"/>
          </a:xfrm>
          <a:custGeom>
            <a:avLst/>
            <a:gdLst>
              <a:gd name="T0" fmla="*/ 0 w 19"/>
              <a:gd name="T1" fmla="*/ 2147483646 h 27"/>
              <a:gd name="T2" fmla="*/ 0 w 19"/>
              <a:gd name="T3" fmla="*/ 2147483646 h 27"/>
              <a:gd name="T4" fmla="*/ 2147483646 w 19"/>
              <a:gd name="T5" fmla="*/ 2147483646 h 27"/>
              <a:gd name="T6" fmla="*/ 2147483646 w 19"/>
              <a:gd name="T7" fmla="*/ 2147483646 h 27"/>
              <a:gd name="T8" fmla="*/ 2147483646 w 19"/>
              <a:gd name="T9" fmla="*/ 2147483646 h 27"/>
              <a:gd name="T10" fmla="*/ 2147483646 w 19"/>
              <a:gd name="T11" fmla="*/ 2147483646 h 27"/>
              <a:gd name="T12" fmla="*/ 2147483646 w 19"/>
              <a:gd name="T13" fmla="*/ 2147483646 h 27"/>
              <a:gd name="T14" fmla="*/ 2147483646 w 19"/>
              <a:gd name="T15" fmla="*/ 2147483646 h 27"/>
              <a:gd name="T16" fmla="*/ 2147483646 w 19"/>
              <a:gd name="T17" fmla="*/ 2147483646 h 27"/>
              <a:gd name="T18" fmla="*/ 2147483646 w 19"/>
              <a:gd name="T19" fmla="*/ 2147483646 h 27"/>
              <a:gd name="T20" fmla="*/ 2147483646 w 19"/>
              <a:gd name="T21" fmla="*/ 2147483646 h 27"/>
              <a:gd name="T22" fmla="*/ 2147483646 w 19"/>
              <a:gd name="T23" fmla="*/ 2147483646 h 27"/>
              <a:gd name="T24" fmla="*/ 2147483646 w 19"/>
              <a:gd name="T25" fmla="*/ 2147483646 h 27"/>
              <a:gd name="T26" fmla="*/ 2147483646 w 19"/>
              <a:gd name="T27" fmla="*/ 2147483646 h 27"/>
              <a:gd name="T28" fmla="*/ 2147483646 w 19"/>
              <a:gd name="T29" fmla="*/ 2147483646 h 27"/>
              <a:gd name="T30" fmla="*/ 2147483646 w 19"/>
              <a:gd name="T31" fmla="*/ 2147483646 h 27"/>
              <a:gd name="T32" fmla="*/ 2147483646 w 19"/>
              <a:gd name="T33" fmla="*/ 2147483646 h 27"/>
              <a:gd name="T34" fmla="*/ 2147483646 w 19"/>
              <a:gd name="T35" fmla="*/ 2147483646 h 27"/>
              <a:gd name="T36" fmla="*/ 2147483646 w 19"/>
              <a:gd name="T37" fmla="*/ 2147483646 h 27"/>
              <a:gd name="T38" fmla="*/ 2147483646 w 19"/>
              <a:gd name="T39" fmla="*/ 2147483646 h 27"/>
              <a:gd name="T40" fmla="*/ 2147483646 w 19"/>
              <a:gd name="T41" fmla="*/ 2147483646 h 27"/>
              <a:gd name="T42" fmla="*/ 2147483646 w 19"/>
              <a:gd name="T43" fmla="*/ 2147483646 h 27"/>
              <a:gd name="T44" fmla="*/ 2147483646 w 19"/>
              <a:gd name="T45" fmla="*/ 0 h 27"/>
              <a:gd name="T46" fmla="*/ 2147483646 w 19"/>
              <a:gd name="T47" fmla="*/ 0 h 27"/>
              <a:gd name="T48" fmla="*/ 2147483646 w 19"/>
              <a:gd name="T49" fmla="*/ 0 h 27"/>
              <a:gd name="T50" fmla="*/ 2147483646 w 19"/>
              <a:gd name="T51" fmla="*/ 0 h 27"/>
              <a:gd name="T52" fmla="*/ 2147483646 w 19"/>
              <a:gd name="T53" fmla="*/ 2147483646 h 27"/>
              <a:gd name="T54" fmla="*/ 2147483646 w 19"/>
              <a:gd name="T55" fmla="*/ 2147483646 h 27"/>
              <a:gd name="T56" fmla="*/ 2147483646 w 19"/>
              <a:gd name="T57" fmla="*/ 2147483646 h 27"/>
              <a:gd name="T58" fmla="*/ 2147483646 w 19"/>
              <a:gd name="T59" fmla="*/ 2147483646 h 27"/>
              <a:gd name="T60" fmla="*/ 0 w 19"/>
              <a:gd name="T61" fmla="*/ 2147483646 h 27"/>
              <a:gd name="T62" fmla="*/ 0 w 19"/>
              <a:gd name="T63" fmla="*/ 2147483646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
              <a:gd name="T97" fmla="*/ 0 h 27"/>
              <a:gd name="T98" fmla="*/ 19 w 19"/>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 h="27">
                <a:moveTo>
                  <a:pt x="0" y="12"/>
                </a:moveTo>
                <a:lnTo>
                  <a:pt x="0" y="13"/>
                </a:lnTo>
                <a:lnTo>
                  <a:pt x="0" y="15"/>
                </a:lnTo>
                <a:lnTo>
                  <a:pt x="0" y="17"/>
                </a:lnTo>
                <a:lnTo>
                  <a:pt x="0" y="19"/>
                </a:lnTo>
                <a:lnTo>
                  <a:pt x="2" y="19"/>
                </a:lnTo>
                <a:lnTo>
                  <a:pt x="2" y="20"/>
                </a:lnTo>
                <a:lnTo>
                  <a:pt x="3" y="21"/>
                </a:lnTo>
                <a:lnTo>
                  <a:pt x="3" y="23"/>
                </a:lnTo>
                <a:lnTo>
                  <a:pt x="4" y="23"/>
                </a:lnTo>
                <a:lnTo>
                  <a:pt x="4" y="24"/>
                </a:lnTo>
                <a:lnTo>
                  <a:pt x="6" y="24"/>
                </a:lnTo>
                <a:lnTo>
                  <a:pt x="7" y="25"/>
                </a:lnTo>
                <a:lnTo>
                  <a:pt x="8" y="25"/>
                </a:lnTo>
                <a:lnTo>
                  <a:pt x="10" y="27"/>
                </a:lnTo>
                <a:lnTo>
                  <a:pt x="11" y="27"/>
                </a:lnTo>
                <a:lnTo>
                  <a:pt x="13" y="25"/>
                </a:lnTo>
                <a:lnTo>
                  <a:pt x="14" y="25"/>
                </a:lnTo>
                <a:lnTo>
                  <a:pt x="15" y="25"/>
                </a:lnTo>
                <a:lnTo>
                  <a:pt x="15" y="24"/>
                </a:lnTo>
                <a:lnTo>
                  <a:pt x="17" y="24"/>
                </a:lnTo>
                <a:lnTo>
                  <a:pt x="17" y="23"/>
                </a:lnTo>
                <a:lnTo>
                  <a:pt x="18" y="23"/>
                </a:lnTo>
                <a:lnTo>
                  <a:pt x="18" y="21"/>
                </a:lnTo>
                <a:lnTo>
                  <a:pt x="18" y="20"/>
                </a:lnTo>
                <a:lnTo>
                  <a:pt x="19" y="19"/>
                </a:lnTo>
                <a:lnTo>
                  <a:pt x="19" y="17"/>
                </a:lnTo>
                <a:lnTo>
                  <a:pt x="19" y="16"/>
                </a:lnTo>
                <a:lnTo>
                  <a:pt x="19" y="15"/>
                </a:lnTo>
                <a:lnTo>
                  <a:pt x="19" y="13"/>
                </a:lnTo>
                <a:lnTo>
                  <a:pt x="19" y="12"/>
                </a:lnTo>
                <a:lnTo>
                  <a:pt x="19" y="11"/>
                </a:lnTo>
                <a:lnTo>
                  <a:pt x="19" y="8"/>
                </a:lnTo>
                <a:lnTo>
                  <a:pt x="19" y="6"/>
                </a:lnTo>
                <a:lnTo>
                  <a:pt x="18" y="6"/>
                </a:lnTo>
                <a:lnTo>
                  <a:pt x="18" y="5"/>
                </a:lnTo>
                <a:lnTo>
                  <a:pt x="18" y="4"/>
                </a:lnTo>
                <a:lnTo>
                  <a:pt x="17" y="2"/>
                </a:lnTo>
                <a:lnTo>
                  <a:pt x="15" y="1"/>
                </a:lnTo>
                <a:lnTo>
                  <a:pt x="14" y="1"/>
                </a:lnTo>
                <a:lnTo>
                  <a:pt x="14" y="0"/>
                </a:lnTo>
                <a:lnTo>
                  <a:pt x="13" y="0"/>
                </a:lnTo>
                <a:lnTo>
                  <a:pt x="11" y="0"/>
                </a:lnTo>
                <a:lnTo>
                  <a:pt x="10" y="0"/>
                </a:lnTo>
                <a:lnTo>
                  <a:pt x="8" y="0"/>
                </a:lnTo>
                <a:lnTo>
                  <a:pt x="7" y="0"/>
                </a:lnTo>
                <a:lnTo>
                  <a:pt x="6" y="0"/>
                </a:lnTo>
                <a:lnTo>
                  <a:pt x="6" y="1"/>
                </a:lnTo>
                <a:lnTo>
                  <a:pt x="4" y="1"/>
                </a:lnTo>
                <a:lnTo>
                  <a:pt x="3" y="2"/>
                </a:lnTo>
                <a:lnTo>
                  <a:pt x="2" y="4"/>
                </a:lnTo>
                <a:lnTo>
                  <a:pt x="2" y="5"/>
                </a:lnTo>
                <a:lnTo>
                  <a:pt x="0" y="6"/>
                </a:lnTo>
                <a:lnTo>
                  <a:pt x="0" y="8"/>
                </a:lnTo>
                <a:lnTo>
                  <a:pt x="0" y="9"/>
                </a:lnTo>
                <a:lnTo>
                  <a:pt x="0" y="11"/>
                </a:lnTo>
                <a:lnTo>
                  <a:pt x="0" y="12"/>
                </a:lnTo>
              </a:path>
            </a:pathLst>
          </a:custGeom>
          <a:noFill/>
          <a:ln w="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392" name="Freeform 136"/>
          <p:cNvSpPr>
            <a:spLocks/>
          </p:cNvSpPr>
          <p:nvPr/>
        </p:nvSpPr>
        <p:spPr bwMode="auto">
          <a:xfrm>
            <a:off x="8015287" y="5598226"/>
            <a:ext cx="165100" cy="419100"/>
          </a:xfrm>
          <a:custGeom>
            <a:avLst/>
            <a:gdLst>
              <a:gd name="T0" fmla="*/ 2147483646 w 157"/>
              <a:gd name="T1" fmla="*/ 0 h 399"/>
              <a:gd name="T2" fmla="*/ 2147483646 w 157"/>
              <a:gd name="T3" fmla="*/ 0 h 399"/>
              <a:gd name="T4" fmla="*/ 2147483646 w 157"/>
              <a:gd name="T5" fmla="*/ 2147483646 h 399"/>
              <a:gd name="T6" fmla="*/ 2147483646 w 157"/>
              <a:gd name="T7" fmla="*/ 2147483646 h 399"/>
              <a:gd name="T8" fmla="*/ 2147483646 w 157"/>
              <a:gd name="T9" fmla="*/ 2147483646 h 399"/>
              <a:gd name="T10" fmla="*/ 2147483646 w 157"/>
              <a:gd name="T11" fmla="*/ 2147483646 h 399"/>
              <a:gd name="T12" fmla="*/ 2147483646 w 157"/>
              <a:gd name="T13" fmla="*/ 2147483646 h 399"/>
              <a:gd name="T14" fmla="*/ 2147483646 w 157"/>
              <a:gd name="T15" fmla="*/ 2147483646 h 399"/>
              <a:gd name="T16" fmla="*/ 2147483646 w 157"/>
              <a:gd name="T17" fmla="*/ 2147483646 h 399"/>
              <a:gd name="T18" fmla="*/ 2147483646 w 157"/>
              <a:gd name="T19" fmla="*/ 2147483646 h 399"/>
              <a:gd name="T20" fmla="*/ 2147483646 w 157"/>
              <a:gd name="T21" fmla="*/ 2147483646 h 399"/>
              <a:gd name="T22" fmla="*/ 2147483646 w 157"/>
              <a:gd name="T23" fmla="*/ 2147483646 h 399"/>
              <a:gd name="T24" fmla="*/ 2147483646 w 157"/>
              <a:gd name="T25" fmla="*/ 2147483646 h 399"/>
              <a:gd name="T26" fmla="*/ 0 w 157"/>
              <a:gd name="T27" fmla="*/ 2147483646 h 399"/>
              <a:gd name="T28" fmla="*/ 2147483646 w 157"/>
              <a:gd name="T29" fmla="*/ 2147483646 h 399"/>
              <a:gd name="T30" fmla="*/ 2147483646 w 157"/>
              <a:gd name="T31" fmla="*/ 2147483646 h 399"/>
              <a:gd name="T32" fmla="*/ 2147483646 w 157"/>
              <a:gd name="T33" fmla="*/ 2147483646 h 399"/>
              <a:gd name="T34" fmla="*/ 2147483646 w 157"/>
              <a:gd name="T35" fmla="*/ 2147483646 h 399"/>
              <a:gd name="T36" fmla="*/ 2147483646 w 157"/>
              <a:gd name="T37" fmla="*/ 2147483646 h 399"/>
              <a:gd name="T38" fmla="*/ 2147483646 w 157"/>
              <a:gd name="T39" fmla="*/ 2147483646 h 399"/>
              <a:gd name="T40" fmla="*/ 2147483646 w 157"/>
              <a:gd name="T41" fmla="*/ 2147483646 h 399"/>
              <a:gd name="T42" fmla="*/ 2147483646 w 157"/>
              <a:gd name="T43" fmla="*/ 2147483646 h 399"/>
              <a:gd name="T44" fmla="*/ 2147483646 w 157"/>
              <a:gd name="T45" fmla="*/ 2147483646 h 399"/>
              <a:gd name="T46" fmla="*/ 2147483646 w 157"/>
              <a:gd name="T47" fmla="*/ 2147483646 h 399"/>
              <a:gd name="T48" fmla="*/ 2147483646 w 157"/>
              <a:gd name="T49" fmla="*/ 2147483646 h 399"/>
              <a:gd name="T50" fmla="*/ 2147483646 w 157"/>
              <a:gd name="T51" fmla="*/ 2147483646 h 399"/>
              <a:gd name="T52" fmla="*/ 2147483646 w 157"/>
              <a:gd name="T53" fmla="*/ 2147483646 h 399"/>
              <a:gd name="T54" fmla="*/ 2147483646 w 157"/>
              <a:gd name="T55" fmla="*/ 2147483646 h 399"/>
              <a:gd name="T56" fmla="*/ 2147483646 w 157"/>
              <a:gd name="T57" fmla="*/ 0 h 3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399"/>
              <a:gd name="T89" fmla="*/ 157 w 157"/>
              <a:gd name="T90" fmla="*/ 399 h 3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399">
                <a:moveTo>
                  <a:pt x="90" y="0"/>
                </a:moveTo>
                <a:lnTo>
                  <a:pt x="90" y="0"/>
                </a:lnTo>
                <a:lnTo>
                  <a:pt x="82" y="13"/>
                </a:lnTo>
                <a:lnTo>
                  <a:pt x="75" y="30"/>
                </a:lnTo>
                <a:lnTo>
                  <a:pt x="68" y="49"/>
                </a:lnTo>
                <a:lnTo>
                  <a:pt x="60" y="70"/>
                </a:lnTo>
                <a:lnTo>
                  <a:pt x="47" y="119"/>
                </a:lnTo>
                <a:lnTo>
                  <a:pt x="33" y="174"/>
                </a:lnTo>
                <a:lnTo>
                  <a:pt x="21" y="234"/>
                </a:lnTo>
                <a:lnTo>
                  <a:pt x="10" y="292"/>
                </a:lnTo>
                <a:lnTo>
                  <a:pt x="7" y="320"/>
                </a:lnTo>
                <a:lnTo>
                  <a:pt x="3" y="349"/>
                </a:lnTo>
                <a:lnTo>
                  <a:pt x="2" y="374"/>
                </a:lnTo>
                <a:lnTo>
                  <a:pt x="0" y="399"/>
                </a:lnTo>
                <a:lnTo>
                  <a:pt x="81" y="399"/>
                </a:lnTo>
                <a:lnTo>
                  <a:pt x="81" y="378"/>
                </a:lnTo>
                <a:lnTo>
                  <a:pt x="82" y="355"/>
                </a:lnTo>
                <a:lnTo>
                  <a:pt x="85" y="330"/>
                </a:lnTo>
                <a:lnTo>
                  <a:pt x="89" y="304"/>
                </a:lnTo>
                <a:lnTo>
                  <a:pt x="99" y="247"/>
                </a:lnTo>
                <a:lnTo>
                  <a:pt x="111" y="192"/>
                </a:lnTo>
                <a:lnTo>
                  <a:pt x="123" y="139"/>
                </a:lnTo>
                <a:lnTo>
                  <a:pt x="137" y="93"/>
                </a:lnTo>
                <a:lnTo>
                  <a:pt x="144" y="74"/>
                </a:lnTo>
                <a:lnTo>
                  <a:pt x="149" y="59"/>
                </a:lnTo>
                <a:lnTo>
                  <a:pt x="153" y="47"/>
                </a:lnTo>
                <a:lnTo>
                  <a:pt x="157" y="42"/>
                </a:lnTo>
                <a:lnTo>
                  <a:pt x="90"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3" name="Freeform 137"/>
          <p:cNvSpPr>
            <a:spLocks/>
          </p:cNvSpPr>
          <p:nvPr/>
        </p:nvSpPr>
        <p:spPr bwMode="auto">
          <a:xfrm>
            <a:off x="8108950" y="5371214"/>
            <a:ext cx="190500" cy="269875"/>
          </a:xfrm>
          <a:custGeom>
            <a:avLst/>
            <a:gdLst>
              <a:gd name="T0" fmla="*/ 2147483646 w 181"/>
              <a:gd name="T1" fmla="*/ 0 h 257"/>
              <a:gd name="T2" fmla="*/ 2147483646 w 181"/>
              <a:gd name="T3" fmla="*/ 0 h 257"/>
              <a:gd name="T4" fmla="*/ 2147483646 w 181"/>
              <a:gd name="T5" fmla="*/ 2147483646 h 257"/>
              <a:gd name="T6" fmla="*/ 2147483646 w 181"/>
              <a:gd name="T7" fmla="*/ 2147483646 h 257"/>
              <a:gd name="T8" fmla="*/ 2147483646 w 181"/>
              <a:gd name="T9" fmla="*/ 2147483646 h 257"/>
              <a:gd name="T10" fmla="*/ 2147483646 w 181"/>
              <a:gd name="T11" fmla="*/ 2147483646 h 257"/>
              <a:gd name="T12" fmla="*/ 2147483646 w 181"/>
              <a:gd name="T13" fmla="*/ 2147483646 h 257"/>
              <a:gd name="T14" fmla="*/ 2147483646 w 181"/>
              <a:gd name="T15" fmla="*/ 2147483646 h 257"/>
              <a:gd name="T16" fmla="*/ 2147483646 w 181"/>
              <a:gd name="T17" fmla="*/ 2147483646 h 257"/>
              <a:gd name="T18" fmla="*/ 0 w 181"/>
              <a:gd name="T19" fmla="*/ 2147483646 h 257"/>
              <a:gd name="T20" fmla="*/ 2147483646 w 181"/>
              <a:gd name="T21" fmla="*/ 2147483646 h 257"/>
              <a:gd name="T22" fmla="*/ 2147483646 w 181"/>
              <a:gd name="T23" fmla="*/ 2147483646 h 257"/>
              <a:gd name="T24" fmla="*/ 2147483646 w 181"/>
              <a:gd name="T25" fmla="*/ 2147483646 h 257"/>
              <a:gd name="T26" fmla="*/ 2147483646 w 181"/>
              <a:gd name="T27" fmla="*/ 2147483646 h 257"/>
              <a:gd name="T28" fmla="*/ 2147483646 w 181"/>
              <a:gd name="T29" fmla="*/ 2147483646 h 257"/>
              <a:gd name="T30" fmla="*/ 2147483646 w 181"/>
              <a:gd name="T31" fmla="*/ 2147483646 h 257"/>
              <a:gd name="T32" fmla="*/ 2147483646 w 181"/>
              <a:gd name="T33" fmla="*/ 2147483646 h 257"/>
              <a:gd name="T34" fmla="*/ 2147483646 w 181"/>
              <a:gd name="T35" fmla="*/ 2147483646 h 257"/>
              <a:gd name="T36" fmla="*/ 2147483646 w 181"/>
              <a:gd name="T37" fmla="*/ 2147483646 h 257"/>
              <a:gd name="T38" fmla="*/ 2147483646 w 181"/>
              <a:gd name="T39" fmla="*/ 2147483646 h 257"/>
              <a:gd name="T40" fmla="*/ 2147483646 w 181"/>
              <a:gd name="T41" fmla="*/ 0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257"/>
              <a:gd name="T65" fmla="*/ 181 w 181"/>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257">
                <a:moveTo>
                  <a:pt x="115" y="0"/>
                </a:moveTo>
                <a:lnTo>
                  <a:pt x="115" y="0"/>
                </a:lnTo>
                <a:lnTo>
                  <a:pt x="99" y="26"/>
                </a:lnTo>
                <a:lnTo>
                  <a:pt x="82" y="56"/>
                </a:lnTo>
                <a:lnTo>
                  <a:pt x="66" y="85"/>
                </a:lnTo>
                <a:lnTo>
                  <a:pt x="51" y="118"/>
                </a:lnTo>
                <a:lnTo>
                  <a:pt x="36" y="147"/>
                </a:lnTo>
                <a:lnTo>
                  <a:pt x="22" y="174"/>
                </a:lnTo>
                <a:lnTo>
                  <a:pt x="10" y="197"/>
                </a:lnTo>
                <a:lnTo>
                  <a:pt x="0" y="215"/>
                </a:lnTo>
                <a:lnTo>
                  <a:pt x="67" y="257"/>
                </a:lnTo>
                <a:lnTo>
                  <a:pt x="80" y="235"/>
                </a:lnTo>
                <a:lnTo>
                  <a:pt x="93" y="210"/>
                </a:lnTo>
                <a:lnTo>
                  <a:pt x="107" y="181"/>
                </a:lnTo>
                <a:lnTo>
                  <a:pt x="122" y="151"/>
                </a:lnTo>
                <a:lnTo>
                  <a:pt x="137" y="122"/>
                </a:lnTo>
                <a:lnTo>
                  <a:pt x="152" y="92"/>
                </a:lnTo>
                <a:lnTo>
                  <a:pt x="167" y="65"/>
                </a:lnTo>
                <a:lnTo>
                  <a:pt x="181" y="43"/>
                </a:lnTo>
                <a:lnTo>
                  <a:pt x="115"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4" name="Freeform 138"/>
          <p:cNvSpPr>
            <a:spLocks/>
          </p:cNvSpPr>
          <p:nvPr/>
        </p:nvSpPr>
        <p:spPr bwMode="auto">
          <a:xfrm>
            <a:off x="8231187" y="5088639"/>
            <a:ext cx="222250" cy="328613"/>
          </a:xfrm>
          <a:custGeom>
            <a:avLst/>
            <a:gdLst>
              <a:gd name="T0" fmla="*/ 2147483646 w 212"/>
              <a:gd name="T1" fmla="*/ 0 h 313"/>
              <a:gd name="T2" fmla="*/ 2147483646 w 212"/>
              <a:gd name="T3" fmla="*/ 0 h 313"/>
              <a:gd name="T4" fmla="*/ 2147483646 w 212"/>
              <a:gd name="T5" fmla="*/ 2147483646 h 313"/>
              <a:gd name="T6" fmla="*/ 2147483646 w 212"/>
              <a:gd name="T7" fmla="*/ 2147483646 h 313"/>
              <a:gd name="T8" fmla="*/ 2147483646 w 212"/>
              <a:gd name="T9" fmla="*/ 2147483646 h 313"/>
              <a:gd name="T10" fmla="*/ 2147483646 w 212"/>
              <a:gd name="T11" fmla="*/ 2147483646 h 313"/>
              <a:gd name="T12" fmla="*/ 2147483646 w 212"/>
              <a:gd name="T13" fmla="*/ 2147483646 h 313"/>
              <a:gd name="T14" fmla="*/ 2147483646 w 212"/>
              <a:gd name="T15" fmla="*/ 2147483646 h 313"/>
              <a:gd name="T16" fmla="*/ 2147483646 w 212"/>
              <a:gd name="T17" fmla="*/ 2147483646 h 313"/>
              <a:gd name="T18" fmla="*/ 0 w 212"/>
              <a:gd name="T19" fmla="*/ 2147483646 h 313"/>
              <a:gd name="T20" fmla="*/ 2147483646 w 212"/>
              <a:gd name="T21" fmla="*/ 2147483646 h 313"/>
              <a:gd name="T22" fmla="*/ 2147483646 w 212"/>
              <a:gd name="T23" fmla="*/ 2147483646 h 313"/>
              <a:gd name="T24" fmla="*/ 2147483646 w 212"/>
              <a:gd name="T25" fmla="*/ 2147483646 h 313"/>
              <a:gd name="T26" fmla="*/ 2147483646 w 212"/>
              <a:gd name="T27" fmla="*/ 2147483646 h 313"/>
              <a:gd name="T28" fmla="*/ 2147483646 w 212"/>
              <a:gd name="T29" fmla="*/ 2147483646 h 313"/>
              <a:gd name="T30" fmla="*/ 2147483646 w 212"/>
              <a:gd name="T31" fmla="*/ 2147483646 h 313"/>
              <a:gd name="T32" fmla="*/ 2147483646 w 212"/>
              <a:gd name="T33" fmla="*/ 2147483646 h 313"/>
              <a:gd name="T34" fmla="*/ 2147483646 w 212"/>
              <a:gd name="T35" fmla="*/ 2147483646 h 313"/>
              <a:gd name="T36" fmla="*/ 2147483646 w 212"/>
              <a:gd name="T37" fmla="*/ 2147483646 h 313"/>
              <a:gd name="T38" fmla="*/ 2147483646 w 212"/>
              <a:gd name="T39" fmla="*/ 2147483646 h 313"/>
              <a:gd name="T40" fmla="*/ 2147483646 w 212"/>
              <a:gd name="T41" fmla="*/ 0 h 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
              <a:gd name="T64" fmla="*/ 0 h 313"/>
              <a:gd name="T65" fmla="*/ 212 w 212"/>
              <a:gd name="T66" fmla="*/ 313 h 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 h="313">
                <a:moveTo>
                  <a:pt x="153" y="0"/>
                </a:moveTo>
                <a:lnTo>
                  <a:pt x="153" y="0"/>
                </a:lnTo>
                <a:lnTo>
                  <a:pt x="135" y="24"/>
                </a:lnTo>
                <a:lnTo>
                  <a:pt x="116" y="55"/>
                </a:lnTo>
                <a:lnTo>
                  <a:pt x="97" y="92"/>
                </a:lnTo>
                <a:lnTo>
                  <a:pt x="75" y="132"/>
                </a:lnTo>
                <a:lnTo>
                  <a:pt x="53" y="173"/>
                </a:lnTo>
                <a:lnTo>
                  <a:pt x="33" y="212"/>
                </a:lnTo>
                <a:lnTo>
                  <a:pt x="15" y="245"/>
                </a:lnTo>
                <a:lnTo>
                  <a:pt x="0" y="270"/>
                </a:lnTo>
                <a:lnTo>
                  <a:pt x="66" y="313"/>
                </a:lnTo>
                <a:lnTo>
                  <a:pt x="83" y="284"/>
                </a:lnTo>
                <a:lnTo>
                  <a:pt x="103" y="249"/>
                </a:lnTo>
                <a:lnTo>
                  <a:pt x="124" y="209"/>
                </a:lnTo>
                <a:lnTo>
                  <a:pt x="146" y="169"/>
                </a:lnTo>
                <a:lnTo>
                  <a:pt x="167" y="128"/>
                </a:lnTo>
                <a:lnTo>
                  <a:pt x="186" y="93"/>
                </a:lnTo>
                <a:lnTo>
                  <a:pt x="202" y="66"/>
                </a:lnTo>
                <a:lnTo>
                  <a:pt x="212" y="53"/>
                </a:lnTo>
                <a:lnTo>
                  <a:pt x="153"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5" name="Freeform 139"/>
          <p:cNvSpPr>
            <a:spLocks/>
          </p:cNvSpPr>
          <p:nvPr/>
        </p:nvSpPr>
        <p:spPr bwMode="auto">
          <a:xfrm>
            <a:off x="8391525" y="4861627"/>
            <a:ext cx="215900" cy="282575"/>
          </a:xfrm>
          <a:custGeom>
            <a:avLst/>
            <a:gdLst>
              <a:gd name="T0" fmla="*/ 2147483646 w 205"/>
              <a:gd name="T1" fmla="*/ 2147483646 h 269"/>
              <a:gd name="T2" fmla="*/ 2147483646 w 205"/>
              <a:gd name="T3" fmla="*/ 0 h 269"/>
              <a:gd name="T4" fmla="*/ 2147483646 w 205"/>
              <a:gd name="T5" fmla="*/ 2147483646 h 269"/>
              <a:gd name="T6" fmla="*/ 2147483646 w 205"/>
              <a:gd name="T7" fmla="*/ 2147483646 h 269"/>
              <a:gd name="T8" fmla="*/ 2147483646 w 205"/>
              <a:gd name="T9" fmla="*/ 2147483646 h 269"/>
              <a:gd name="T10" fmla="*/ 2147483646 w 205"/>
              <a:gd name="T11" fmla="*/ 2147483646 h 269"/>
              <a:gd name="T12" fmla="*/ 2147483646 w 205"/>
              <a:gd name="T13" fmla="*/ 2147483646 h 269"/>
              <a:gd name="T14" fmla="*/ 2147483646 w 205"/>
              <a:gd name="T15" fmla="*/ 2147483646 h 269"/>
              <a:gd name="T16" fmla="*/ 2147483646 w 205"/>
              <a:gd name="T17" fmla="*/ 2147483646 h 269"/>
              <a:gd name="T18" fmla="*/ 0 w 205"/>
              <a:gd name="T19" fmla="*/ 2147483646 h 269"/>
              <a:gd name="T20" fmla="*/ 2147483646 w 205"/>
              <a:gd name="T21" fmla="*/ 2147483646 h 269"/>
              <a:gd name="T22" fmla="*/ 2147483646 w 205"/>
              <a:gd name="T23" fmla="*/ 2147483646 h 269"/>
              <a:gd name="T24" fmla="*/ 2147483646 w 205"/>
              <a:gd name="T25" fmla="*/ 2147483646 h 269"/>
              <a:gd name="T26" fmla="*/ 2147483646 w 205"/>
              <a:gd name="T27" fmla="*/ 2147483646 h 269"/>
              <a:gd name="T28" fmla="*/ 2147483646 w 205"/>
              <a:gd name="T29" fmla="*/ 2147483646 h 269"/>
              <a:gd name="T30" fmla="*/ 2147483646 w 205"/>
              <a:gd name="T31" fmla="*/ 2147483646 h 269"/>
              <a:gd name="T32" fmla="*/ 2147483646 w 205"/>
              <a:gd name="T33" fmla="*/ 2147483646 h 269"/>
              <a:gd name="T34" fmla="*/ 2147483646 w 205"/>
              <a:gd name="T35" fmla="*/ 2147483646 h 269"/>
              <a:gd name="T36" fmla="*/ 2147483646 w 205"/>
              <a:gd name="T37" fmla="*/ 2147483646 h 269"/>
              <a:gd name="T38" fmla="*/ 2147483646 w 205"/>
              <a:gd name="T39" fmla="*/ 2147483646 h 269"/>
              <a:gd name="T40" fmla="*/ 2147483646 w 205"/>
              <a:gd name="T41" fmla="*/ 2147483646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269"/>
              <a:gd name="T65" fmla="*/ 205 w 205"/>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269">
                <a:moveTo>
                  <a:pt x="130" y="7"/>
                </a:moveTo>
                <a:lnTo>
                  <a:pt x="133" y="0"/>
                </a:lnTo>
                <a:lnTo>
                  <a:pt x="122" y="20"/>
                </a:lnTo>
                <a:lnTo>
                  <a:pt x="105" y="47"/>
                </a:lnTo>
                <a:lnTo>
                  <a:pt x="88" y="80"/>
                </a:lnTo>
                <a:lnTo>
                  <a:pt x="67" y="113"/>
                </a:lnTo>
                <a:lnTo>
                  <a:pt x="47" y="147"/>
                </a:lnTo>
                <a:lnTo>
                  <a:pt x="27" y="177"/>
                </a:lnTo>
                <a:lnTo>
                  <a:pt x="11" y="202"/>
                </a:lnTo>
                <a:lnTo>
                  <a:pt x="0" y="216"/>
                </a:lnTo>
                <a:lnTo>
                  <a:pt x="59" y="269"/>
                </a:lnTo>
                <a:lnTo>
                  <a:pt x="75" y="247"/>
                </a:lnTo>
                <a:lnTo>
                  <a:pt x="94" y="220"/>
                </a:lnTo>
                <a:lnTo>
                  <a:pt x="115" y="188"/>
                </a:lnTo>
                <a:lnTo>
                  <a:pt x="135" y="152"/>
                </a:lnTo>
                <a:lnTo>
                  <a:pt x="156" y="119"/>
                </a:lnTo>
                <a:lnTo>
                  <a:pt x="175" y="86"/>
                </a:lnTo>
                <a:lnTo>
                  <a:pt x="190" y="59"/>
                </a:lnTo>
                <a:lnTo>
                  <a:pt x="201" y="40"/>
                </a:lnTo>
                <a:lnTo>
                  <a:pt x="205" y="34"/>
                </a:lnTo>
                <a:lnTo>
                  <a:pt x="130" y="7"/>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6" name="Freeform 140"/>
          <p:cNvSpPr>
            <a:spLocks/>
          </p:cNvSpPr>
          <p:nvPr/>
        </p:nvSpPr>
        <p:spPr bwMode="auto">
          <a:xfrm>
            <a:off x="8528050" y="4534601"/>
            <a:ext cx="207962" cy="361950"/>
          </a:xfrm>
          <a:custGeom>
            <a:avLst/>
            <a:gdLst>
              <a:gd name="T0" fmla="*/ 2147483646 w 198"/>
              <a:gd name="T1" fmla="*/ 0 h 345"/>
              <a:gd name="T2" fmla="*/ 2147483646 w 198"/>
              <a:gd name="T3" fmla="*/ 0 h 345"/>
              <a:gd name="T4" fmla="*/ 2147483646 w 198"/>
              <a:gd name="T5" fmla="*/ 2147483646 h 345"/>
              <a:gd name="T6" fmla="*/ 2147483646 w 198"/>
              <a:gd name="T7" fmla="*/ 2147483646 h 345"/>
              <a:gd name="T8" fmla="*/ 2147483646 w 198"/>
              <a:gd name="T9" fmla="*/ 2147483646 h 345"/>
              <a:gd name="T10" fmla="*/ 2147483646 w 198"/>
              <a:gd name="T11" fmla="*/ 2147483646 h 345"/>
              <a:gd name="T12" fmla="*/ 2147483646 w 198"/>
              <a:gd name="T13" fmla="*/ 2147483646 h 345"/>
              <a:gd name="T14" fmla="*/ 2147483646 w 198"/>
              <a:gd name="T15" fmla="*/ 2147483646 h 345"/>
              <a:gd name="T16" fmla="*/ 2147483646 w 198"/>
              <a:gd name="T17" fmla="*/ 2147483646 h 345"/>
              <a:gd name="T18" fmla="*/ 0 w 198"/>
              <a:gd name="T19" fmla="*/ 2147483646 h 345"/>
              <a:gd name="T20" fmla="*/ 2147483646 w 198"/>
              <a:gd name="T21" fmla="*/ 2147483646 h 345"/>
              <a:gd name="T22" fmla="*/ 2147483646 w 198"/>
              <a:gd name="T23" fmla="*/ 2147483646 h 345"/>
              <a:gd name="T24" fmla="*/ 2147483646 w 198"/>
              <a:gd name="T25" fmla="*/ 2147483646 h 345"/>
              <a:gd name="T26" fmla="*/ 2147483646 w 198"/>
              <a:gd name="T27" fmla="*/ 2147483646 h 345"/>
              <a:gd name="T28" fmla="*/ 2147483646 w 198"/>
              <a:gd name="T29" fmla="*/ 2147483646 h 345"/>
              <a:gd name="T30" fmla="*/ 2147483646 w 198"/>
              <a:gd name="T31" fmla="*/ 2147483646 h 345"/>
              <a:gd name="T32" fmla="*/ 2147483646 w 198"/>
              <a:gd name="T33" fmla="*/ 2147483646 h 345"/>
              <a:gd name="T34" fmla="*/ 2147483646 w 198"/>
              <a:gd name="T35" fmla="*/ 2147483646 h 345"/>
              <a:gd name="T36" fmla="*/ 2147483646 w 198"/>
              <a:gd name="T37" fmla="*/ 2147483646 h 345"/>
              <a:gd name="T38" fmla="*/ 2147483646 w 198"/>
              <a:gd name="T39" fmla="*/ 2147483646 h 345"/>
              <a:gd name="T40" fmla="*/ 2147483646 w 198"/>
              <a:gd name="T41" fmla="*/ 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8"/>
              <a:gd name="T64" fmla="*/ 0 h 345"/>
              <a:gd name="T65" fmla="*/ 198 w 198"/>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8" h="345">
                <a:moveTo>
                  <a:pt x="120" y="0"/>
                </a:moveTo>
                <a:lnTo>
                  <a:pt x="120" y="0"/>
                </a:lnTo>
                <a:lnTo>
                  <a:pt x="111" y="41"/>
                </a:lnTo>
                <a:lnTo>
                  <a:pt x="97" y="80"/>
                </a:lnTo>
                <a:lnTo>
                  <a:pt x="83" y="119"/>
                </a:lnTo>
                <a:lnTo>
                  <a:pt x="67" y="157"/>
                </a:lnTo>
                <a:lnTo>
                  <a:pt x="50" y="195"/>
                </a:lnTo>
                <a:lnTo>
                  <a:pt x="34" y="234"/>
                </a:lnTo>
                <a:lnTo>
                  <a:pt x="16" y="274"/>
                </a:lnTo>
                <a:lnTo>
                  <a:pt x="0" y="318"/>
                </a:lnTo>
                <a:lnTo>
                  <a:pt x="75" y="345"/>
                </a:lnTo>
                <a:lnTo>
                  <a:pt x="90" y="304"/>
                </a:lnTo>
                <a:lnTo>
                  <a:pt x="106" y="265"/>
                </a:lnTo>
                <a:lnTo>
                  <a:pt x="124" y="226"/>
                </a:lnTo>
                <a:lnTo>
                  <a:pt x="141" y="187"/>
                </a:lnTo>
                <a:lnTo>
                  <a:pt x="157" y="147"/>
                </a:lnTo>
                <a:lnTo>
                  <a:pt x="172" y="105"/>
                </a:lnTo>
                <a:lnTo>
                  <a:pt x="187" y="62"/>
                </a:lnTo>
                <a:lnTo>
                  <a:pt x="198" y="16"/>
                </a:lnTo>
                <a:lnTo>
                  <a:pt x="120"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7" name="Freeform 141"/>
          <p:cNvSpPr>
            <a:spLocks/>
          </p:cNvSpPr>
          <p:nvPr/>
        </p:nvSpPr>
        <p:spPr bwMode="auto">
          <a:xfrm>
            <a:off x="8637587" y="4363152"/>
            <a:ext cx="103188" cy="187325"/>
          </a:xfrm>
          <a:custGeom>
            <a:avLst/>
            <a:gdLst>
              <a:gd name="T0" fmla="*/ 2147483646 w 98"/>
              <a:gd name="T1" fmla="*/ 2147483646 h 178"/>
              <a:gd name="T2" fmla="*/ 0 w 98"/>
              <a:gd name="T3" fmla="*/ 2147483646 h 178"/>
              <a:gd name="T4" fmla="*/ 2147483646 w 98"/>
              <a:gd name="T5" fmla="*/ 2147483646 h 178"/>
              <a:gd name="T6" fmla="*/ 2147483646 w 98"/>
              <a:gd name="T7" fmla="*/ 2147483646 h 178"/>
              <a:gd name="T8" fmla="*/ 2147483646 w 98"/>
              <a:gd name="T9" fmla="*/ 2147483646 h 178"/>
              <a:gd name="T10" fmla="*/ 2147483646 w 98"/>
              <a:gd name="T11" fmla="*/ 2147483646 h 178"/>
              <a:gd name="T12" fmla="*/ 2147483646 w 98"/>
              <a:gd name="T13" fmla="*/ 2147483646 h 178"/>
              <a:gd name="T14" fmla="*/ 2147483646 w 98"/>
              <a:gd name="T15" fmla="*/ 2147483646 h 178"/>
              <a:gd name="T16" fmla="*/ 2147483646 w 98"/>
              <a:gd name="T17" fmla="*/ 2147483646 h 178"/>
              <a:gd name="T18" fmla="*/ 2147483646 w 98"/>
              <a:gd name="T19" fmla="*/ 2147483646 h 178"/>
              <a:gd name="T20" fmla="*/ 2147483646 w 98"/>
              <a:gd name="T21" fmla="*/ 2147483646 h 178"/>
              <a:gd name="T22" fmla="*/ 2147483646 w 98"/>
              <a:gd name="T23" fmla="*/ 2147483646 h 178"/>
              <a:gd name="T24" fmla="*/ 2147483646 w 98"/>
              <a:gd name="T25" fmla="*/ 2147483646 h 178"/>
              <a:gd name="T26" fmla="*/ 2147483646 w 98"/>
              <a:gd name="T27" fmla="*/ 2147483646 h 178"/>
              <a:gd name="T28" fmla="*/ 2147483646 w 98"/>
              <a:gd name="T29" fmla="*/ 2147483646 h 178"/>
              <a:gd name="T30" fmla="*/ 2147483646 w 98"/>
              <a:gd name="T31" fmla="*/ 2147483646 h 178"/>
              <a:gd name="T32" fmla="*/ 2147483646 w 98"/>
              <a:gd name="T33" fmla="*/ 2147483646 h 178"/>
              <a:gd name="T34" fmla="*/ 2147483646 w 98"/>
              <a:gd name="T35" fmla="*/ 2147483646 h 178"/>
              <a:gd name="T36" fmla="*/ 2147483646 w 98"/>
              <a:gd name="T37" fmla="*/ 2147483646 h 178"/>
              <a:gd name="T38" fmla="*/ 2147483646 w 98"/>
              <a:gd name="T39" fmla="*/ 0 h 178"/>
              <a:gd name="T40" fmla="*/ 2147483646 w 98"/>
              <a:gd name="T41" fmla="*/ 2147483646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178"/>
              <a:gd name="T65" fmla="*/ 98 w 98"/>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178">
                <a:moveTo>
                  <a:pt x="1" y="22"/>
                </a:moveTo>
                <a:lnTo>
                  <a:pt x="0" y="16"/>
                </a:lnTo>
                <a:lnTo>
                  <a:pt x="4" y="35"/>
                </a:lnTo>
                <a:lnTo>
                  <a:pt x="7" y="55"/>
                </a:lnTo>
                <a:lnTo>
                  <a:pt x="11" y="76"/>
                </a:lnTo>
                <a:lnTo>
                  <a:pt x="15" y="96"/>
                </a:lnTo>
                <a:lnTo>
                  <a:pt x="17" y="116"/>
                </a:lnTo>
                <a:lnTo>
                  <a:pt x="19" y="134"/>
                </a:lnTo>
                <a:lnTo>
                  <a:pt x="17" y="150"/>
                </a:lnTo>
                <a:lnTo>
                  <a:pt x="16" y="162"/>
                </a:lnTo>
                <a:lnTo>
                  <a:pt x="94" y="178"/>
                </a:lnTo>
                <a:lnTo>
                  <a:pt x="98" y="155"/>
                </a:lnTo>
                <a:lnTo>
                  <a:pt x="98" y="131"/>
                </a:lnTo>
                <a:lnTo>
                  <a:pt x="95" y="108"/>
                </a:lnTo>
                <a:lnTo>
                  <a:pt x="93" y="85"/>
                </a:lnTo>
                <a:lnTo>
                  <a:pt x="90" y="62"/>
                </a:lnTo>
                <a:lnTo>
                  <a:pt x="86" y="41"/>
                </a:lnTo>
                <a:lnTo>
                  <a:pt x="82" y="22"/>
                </a:lnTo>
                <a:lnTo>
                  <a:pt x="79" y="5"/>
                </a:lnTo>
                <a:lnTo>
                  <a:pt x="78" y="0"/>
                </a:lnTo>
                <a:lnTo>
                  <a:pt x="1" y="22"/>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8" name="Freeform 142"/>
          <p:cNvSpPr>
            <a:spLocks/>
          </p:cNvSpPr>
          <p:nvPr/>
        </p:nvSpPr>
        <p:spPr bwMode="auto">
          <a:xfrm>
            <a:off x="8613776" y="4277427"/>
            <a:ext cx="104775" cy="109537"/>
          </a:xfrm>
          <a:custGeom>
            <a:avLst/>
            <a:gdLst>
              <a:gd name="T0" fmla="*/ 0 w 100"/>
              <a:gd name="T1" fmla="*/ 2147483646 h 104"/>
              <a:gd name="T2" fmla="*/ 2147483646 w 100"/>
              <a:gd name="T3" fmla="*/ 2147483646 h 104"/>
              <a:gd name="T4" fmla="*/ 2147483646 w 100"/>
              <a:gd name="T5" fmla="*/ 2147483646 h 104"/>
              <a:gd name="T6" fmla="*/ 2147483646 w 100"/>
              <a:gd name="T7" fmla="*/ 0 h 104"/>
              <a:gd name="T8" fmla="*/ 0 w 100"/>
              <a:gd name="T9" fmla="*/ 2147483646 h 104"/>
              <a:gd name="T10" fmla="*/ 0 60000 65536"/>
              <a:gd name="T11" fmla="*/ 0 60000 65536"/>
              <a:gd name="T12" fmla="*/ 0 60000 65536"/>
              <a:gd name="T13" fmla="*/ 0 60000 65536"/>
              <a:gd name="T14" fmla="*/ 0 60000 65536"/>
              <a:gd name="T15" fmla="*/ 0 w 100"/>
              <a:gd name="T16" fmla="*/ 0 h 104"/>
              <a:gd name="T17" fmla="*/ 100 w 100"/>
              <a:gd name="T18" fmla="*/ 104 h 104"/>
            </a:gdLst>
            <a:ahLst/>
            <a:cxnLst>
              <a:cxn ang="T10">
                <a:pos x="T0" y="T1"/>
              </a:cxn>
              <a:cxn ang="T11">
                <a:pos x="T2" y="T3"/>
              </a:cxn>
              <a:cxn ang="T12">
                <a:pos x="T4" y="T5"/>
              </a:cxn>
              <a:cxn ang="T13">
                <a:pos x="T6" y="T7"/>
              </a:cxn>
              <a:cxn ang="T14">
                <a:pos x="T8" y="T9"/>
              </a:cxn>
            </a:cxnLst>
            <a:rect l="T15" t="T16" r="T17" b="T18"/>
            <a:pathLst>
              <a:path w="100" h="104">
                <a:moveTo>
                  <a:pt x="0" y="21"/>
                </a:moveTo>
                <a:lnTo>
                  <a:pt x="23" y="104"/>
                </a:lnTo>
                <a:lnTo>
                  <a:pt x="100" y="82"/>
                </a:lnTo>
                <a:lnTo>
                  <a:pt x="76" y="0"/>
                </a:lnTo>
                <a:lnTo>
                  <a:pt x="0" y="21"/>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399" name="Freeform 143"/>
          <p:cNvSpPr>
            <a:spLocks/>
          </p:cNvSpPr>
          <p:nvPr/>
        </p:nvSpPr>
        <p:spPr bwMode="auto">
          <a:xfrm>
            <a:off x="7305675" y="2578801"/>
            <a:ext cx="387350" cy="292100"/>
          </a:xfrm>
          <a:custGeom>
            <a:avLst/>
            <a:gdLst>
              <a:gd name="T0" fmla="*/ 2147483646 w 369"/>
              <a:gd name="T1" fmla="*/ 2147483646 h 278"/>
              <a:gd name="T2" fmla="*/ 2147483646 w 369"/>
              <a:gd name="T3" fmla="*/ 2147483646 h 278"/>
              <a:gd name="T4" fmla="*/ 2147483646 w 369"/>
              <a:gd name="T5" fmla="*/ 2147483646 h 278"/>
              <a:gd name="T6" fmla="*/ 2147483646 w 369"/>
              <a:gd name="T7" fmla="*/ 2147483646 h 278"/>
              <a:gd name="T8" fmla="*/ 2147483646 w 369"/>
              <a:gd name="T9" fmla="*/ 2147483646 h 278"/>
              <a:gd name="T10" fmla="*/ 2147483646 w 369"/>
              <a:gd name="T11" fmla="*/ 2147483646 h 278"/>
              <a:gd name="T12" fmla="*/ 2147483646 w 369"/>
              <a:gd name="T13" fmla="*/ 2147483646 h 278"/>
              <a:gd name="T14" fmla="*/ 2147483646 w 369"/>
              <a:gd name="T15" fmla="*/ 2147483646 h 278"/>
              <a:gd name="T16" fmla="*/ 2147483646 w 369"/>
              <a:gd name="T17" fmla="*/ 2147483646 h 278"/>
              <a:gd name="T18" fmla="*/ 0 w 369"/>
              <a:gd name="T19" fmla="*/ 2147483646 h 278"/>
              <a:gd name="T20" fmla="*/ 2147483646 w 369"/>
              <a:gd name="T21" fmla="*/ 2147483646 h 278"/>
              <a:gd name="T22" fmla="*/ 2147483646 w 369"/>
              <a:gd name="T23" fmla="*/ 2147483646 h 278"/>
              <a:gd name="T24" fmla="*/ 2147483646 w 369"/>
              <a:gd name="T25" fmla="*/ 2147483646 h 278"/>
              <a:gd name="T26" fmla="*/ 2147483646 w 369"/>
              <a:gd name="T27" fmla="*/ 2147483646 h 278"/>
              <a:gd name="T28" fmla="*/ 2147483646 w 369"/>
              <a:gd name="T29" fmla="*/ 2147483646 h 278"/>
              <a:gd name="T30" fmla="*/ 2147483646 w 369"/>
              <a:gd name="T31" fmla="*/ 2147483646 h 278"/>
              <a:gd name="T32" fmla="*/ 2147483646 w 369"/>
              <a:gd name="T33" fmla="*/ 2147483646 h 278"/>
              <a:gd name="T34" fmla="*/ 2147483646 w 369"/>
              <a:gd name="T35" fmla="*/ 2147483646 h 278"/>
              <a:gd name="T36" fmla="*/ 2147483646 w 369"/>
              <a:gd name="T37" fmla="*/ 2147483646 h 278"/>
              <a:gd name="T38" fmla="*/ 2147483646 w 369"/>
              <a:gd name="T39" fmla="*/ 2147483646 h 278"/>
              <a:gd name="T40" fmla="*/ 2147483646 w 369"/>
              <a:gd name="T41" fmla="*/ 0 h 278"/>
              <a:gd name="T42" fmla="*/ 2147483646 w 369"/>
              <a:gd name="T43" fmla="*/ 2147483646 h 278"/>
              <a:gd name="T44" fmla="*/ 2147483646 w 369"/>
              <a:gd name="T45" fmla="*/ 2147483646 h 278"/>
              <a:gd name="T46" fmla="*/ 2147483646 w 369"/>
              <a:gd name="T47" fmla="*/ 2147483646 h 278"/>
              <a:gd name="T48" fmla="*/ 2147483646 w 369"/>
              <a:gd name="T49" fmla="*/ 2147483646 h 278"/>
              <a:gd name="T50" fmla="*/ 2147483646 w 369"/>
              <a:gd name="T51" fmla="*/ 2147483646 h 278"/>
              <a:gd name="T52" fmla="*/ 2147483646 w 369"/>
              <a:gd name="T53" fmla="*/ 2147483646 h 278"/>
              <a:gd name="T54" fmla="*/ 2147483646 w 369"/>
              <a:gd name="T55" fmla="*/ 2147483646 h 278"/>
              <a:gd name="T56" fmla="*/ 2147483646 w 369"/>
              <a:gd name="T57" fmla="*/ 2147483646 h 278"/>
              <a:gd name="T58" fmla="*/ 2147483646 w 369"/>
              <a:gd name="T59" fmla="*/ 2147483646 h 278"/>
              <a:gd name="T60" fmla="*/ 2147483646 w 369"/>
              <a:gd name="T61" fmla="*/ 2147483646 h 278"/>
              <a:gd name="T62" fmla="*/ 2147483646 w 369"/>
              <a:gd name="T63" fmla="*/ 2147483646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9"/>
              <a:gd name="T97" fmla="*/ 0 h 278"/>
              <a:gd name="T98" fmla="*/ 369 w 369"/>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9" h="278">
                <a:moveTo>
                  <a:pt x="245" y="228"/>
                </a:moveTo>
                <a:lnTo>
                  <a:pt x="227" y="239"/>
                </a:lnTo>
                <a:lnTo>
                  <a:pt x="208" y="248"/>
                </a:lnTo>
                <a:lnTo>
                  <a:pt x="190" y="257"/>
                </a:lnTo>
                <a:lnTo>
                  <a:pt x="172" y="263"/>
                </a:lnTo>
                <a:lnTo>
                  <a:pt x="155" y="269"/>
                </a:lnTo>
                <a:lnTo>
                  <a:pt x="137" y="273"/>
                </a:lnTo>
                <a:lnTo>
                  <a:pt x="121" y="275"/>
                </a:lnTo>
                <a:lnTo>
                  <a:pt x="104" y="278"/>
                </a:lnTo>
                <a:lnTo>
                  <a:pt x="88" y="278"/>
                </a:lnTo>
                <a:lnTo>
                  <a:pt x="74" y="278"/>
                </a:lnTo>
                <a:lnTo>
                  <a:pt x="59" y="275"/>
                </a:lnTo>
                <a:lnTo>
                  <a:pt x="47" y="273"/>
                </a:lnTo>
                <a:lnTo>
                  <a:pt x="36" y="267"/>
                </a:lnTo>
                <a:lnTo>
                  <a:pt x="26" y="262"/>
                </a:lnTo>
                <a:lnTo>
                  <a:pt x="17" y="255"/>
                </a:lnTo>
                <a:lnTo>
                  <a:pt x="10" y="246"/>
                </a:lnTo>
                <a:lnTo>
                  <a:pt x="4" y="236"/>
                </a:lnTo>
                <a:lnTo>
                  <a:pt x="2" y="227"/>
                </a:lnTo>
                <a:lnTo>
                  <a:pt x="0" y="215"/>
                </a:lnTo>
                <a:lnTo>
                  <a:pt x="0" y="204"/>
                </a:lnTo>
                <a:lnTo>
                  <a:pt x="3" y="190"/>
                </a:lnTo>
                <a:lnTo>
                  <a:pt x="6" y="178"/>
                </a:lnTo>
                <a:lnTo>
                  <a:pt x="11" y="165"/>
                </a:lnTo>
                <a:lnTo>
                  <a:pt x="19" y="153"/>
                </a:lnTo>
                <a:lnTo>
                  <a:pt x="28" y="139"/>
                </a:lnTo>
                <a:lnTo>
                  <a:pt x="37" y="126"/>
                </a:lnTo>
                <a:lnTo>
                  <a:pt x="49" y="112"/>
                </a:lnTo>
                <a:lnTo>
                  <a:pt x="62" y="98"/>
                </a:lnTo>
                <a:lnTo>
                  <a:pt x="75" y="86"/>
                </a:lnTo>
                <a:lnTo>
                  <a:pt x="90" y="74"/>
                </a:lnTo>
                <a:lnTo>
                  <a:pt x="107" y="62"/>
                </a:lnTo>
                <a:lnTo>
                  <a:pt x="125" y="50"/>
                </a:lnTo>
                <a:lnTo>
                  <a:pt x="142" y="40"/>
                </a:lnTo>
                <a:lnTo>
                  <a:pt x="161" y="31"/>
                </a:lnTo>
                <a:lnTo>
                  <a:pt x="179" y="23"/>
                </a:lnTo>
                <a:lnTo>
                  <a:pt x="197" y="16"/>
                </a:lnTo>
                <a:lnTo>
                  <a:pt x="215" y="11"/>
                </a:lnTo>
                <a:lnTo>
                  <a:pt x="233" y="5"/>
                </a:lnTo>
                <a:lnTo>
                  <a:pt x="249" y="3"/>
                </a:lnTo>
                <a:lnTo>
                  <a:pt x="265" y="1"/>
                </a:lnTo>
                <a:lnTo>
                  <a:pt x="282" y="0"/>
                </a:lnTo>
                <a:lnTo>
                  <a:pt x="295" y="1"/>
                </a:lnTo>
                <a:lnTo>
                  <a:pt x="309" y="3"/>
                </a:lnTo>
                <a:lnTo>
                  <a:pt x="323" y="7"/>
                </a:lnTo>
                <a:lnTo>
                  <a:pt x="334" y="11"/>
                </a:lnTo>
                <a:lnTo>
                  <a:pt x="343" y="17"/>
                </a:lnTo>
                <a:lnTo>
                  <a:pt x="353" y="24"/>
                </a:lnTo>
                <a:lnTo>
                  <a:pt x="360" y="32"/>
                </a:lnTo>
                <a:lnTo>
                  <a:pt x="365" y="42"/>
                </a:lnTo>
                <a:lnTo>
                  <a:pt x="368" y="53"/>
                </a:lnTo>
                <a:lnTo>
                  <a:pt x="369" y="63"/>
                </a:lnTo>
                <a:lnTo>
                  <a:pt x="369" y="76"/>
                </a:lnTo>
                <a:lnTo>
                  <a:pt x="366" y="88"/>
                </a:lnTo>
                <a:lnTo>
                  <a:pt x="362" y="101"/>
                </a:lnTo>
                <a:lnTo>
                  <a:pt x="357" y="113"/>
                </a:lnTo>
                <a:lnTo>
                  <a:pt x="350" y="127"/>
                </a:lnTo>
                <a:lnTo>
                  <a:pt x="342" y="140"/>
                </a:lnTo>
                <a:lnTo>
                  <a:pt x="332" y="154"/>
                </a:lnTo>
                <a:lnTo>
                  <a:pt x="320" y="167"/>
                </a:lnTo>
                <a:lnTo>
                  <a:pt x="308" y="180"/>
                </a:lnTo>
                <a:lnTo>
                  <a:pt x="294" y="193"/>
                </a:lnTo>
                <a:lnTo>
                  <a:pt x="279" y="205"/>
                </a:lnTo>
                <a:lnTo>
                  <a:pt x="263" y="217"/>
                </a:lnTo>
                <a:lnTo>
                  <a:pt x="245" y="228"/>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0" name="Freeform 144"/>
          <p:cNvSpPr>
            <a:spLocks/>
          </p:cNvSpPr>
          <p:nvPr/>
        </p:nvSpPr>
        <p:spPr bwMode="auto">
          <a:xfrm>
            <a:off x="7313613" y="2847089"/>
            <a:ext cx="85725" cy="193675"/>
          </a:xfrm>
          <a:custGeom>
            <a:avLst/>
            <a:gdLst>
              <a:gd name="T0" fmla="*/ 2147483646 w 81"/>
              <a:gd name="T1" fmla="*/ 2147483646 h 184"/>
              <a:gd name="T2" fmla="*/ 2147483646 w 81"/>
              <a:gd name="T3" fmla="*/ 2147483646 h 184"/>
              <a:gd name="T4" fmla="*/ 2147483646 w 81"/>
              <a:gd name="T5" fmla="*/ 2147483646 h 184"/>
              <a:gd name="T6" fmla="*/ 2147483646 w 81"/>
              <a:gd name="T7" fmla="*/ 2147483646 h 184"/>
              <a:gd name="T8" fmla="*/ 2147483646 w 81"/>
              <a:gd name="T9" fmla="*/ 2147483646 h 184"/>
              <a:gd name="T10" fmla="*/ 2147483646 w 81"/>
              <a:gd name="T11" fmla="*/ 2147483646 h 184"/>
              <a:gd name="T12" fmla="*/ 2147483646 w 81"/>
              <a:gd name="T13" fmla="*/ 2147483646 h 184"/>
              <a:gd name="T14" fmla="*/ 2147483646 w 81"/>
              <a:gd name="T15" fmla="*/ 2147483646 h 184"/>
              <a:gd name="T16" fmla="*/ 2147483646 w 81"/>
              <a:gd name="T17" fmla="*/ 2147483646 h 184"/>
              <a:gd name="T18" fmla="*/ 2147483646 w 81"/>
              <a:gd name="T19" fmla="*/ 2147483646 h 184"/>
              <a:gd name="T20" fmla="*/ 2147483646 w 81"/>
              <a:gd name="T21" fmla="*/ 2147483646 h 184"/>
              <a:gd name="T22" fmla="*/ 2147483646 w 81"/>
              <a:gd name="T23" fmla="*/ 2147483646 h 184"/>
              <a:gd name="T24" fmla="*/ 2147483646 w 81"/>
              <a:gd name="T25" fmla="*/ 2147483646 h 184"/>
              <a:gd name="T26" fmla="*/ 2147483646 w 81"/>
              <a:gd name="T27" fmla="*/ 2147483646 h 184"/>
              <a:gd name="T28" fmla="*/ 2147483646 w 81"/>
              <a:gd name="T29" fmla="*/ 0 h 184"/>
              <a:gd name="T30" fmla="*/ 2147483646 w 81"/>
              <a:gd name="T31" fmla="*/ 2147483646 h 184"/>
              <a:gd name="T32" fmla="*/ 2147483646 w 81"/>
              <a:gd name="T33" fmla="*/ 2147483646 h 184"/>
              <a:gd name="T34" fmla="*/ 0 w 81"/>
              <a:gd name="T35" fmla="*/ 2147483646 h 184"/>
              <a:gd name="T36" fmla="*/ 2147483646 w 81"/>
              <a:gd name="T37" fmla="*/ 2147483646 h 184"/>
              <a:gd name="T38" fmla="*/ 2147483646 w 81"/>
              <a:gd name="T39" fmla="*/ 2147483646 h 184"/>
              <a:gd name="T40" fmla="*/ 2147483646 w 81"/>
              <a:gd name="T41" fmla="*/ 2147483646 h 184"/>
              <a:gd name="T42" fmla="*/ 2147483646 w 81"/>
              <a:gd name="T43" fmla="*/ 2147483646 h 184"/>
              <a:gd name="T44" fmla="*/ 2147483646 w 81"/>
              <a:gd name="T45" fmla="*/ 2147483646 h 184"/>
              <a:gd name="T46" fmla="*/ 2147483646 w 81"/>
              <a:gd name="T47" fmla="*/ 2147483646 h 184"/>
              <a:gd name="T48" fmla="*/ 2147483646 w 81"/>
              <a:gd name="T49" fmla="*/ 2147483646 h 184"/>
              <a:gd name="T50" fmla="*/ 2147483646 w 81"/>
              <a:gd name="T51" fmla="*/ 2147483646 h 184"/>
              <a:gd name="T52" fmla="*/ 2147483646 w 81"/>
              <a:gd name="T53" fmla="*/ 2147483646 h 184"/>
              <a:gd name="T54" fmla="*/ 2147483646 w 81"/>
              <a:gd name="T55" fmla="*/ 2147483646 h 184"/>
              <a:gd name="T56" fmla="*/ 2147483646 w 81"/>
              <a:gd name="T57" fmla="*/ 2147483646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1"/>
              <a:gd name="T88" fmla="*/ 0 h 184"/>
              <a:gd name="T89" fmla="*/ 81 w 81"/>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1" h="184">
                <a:moveTo>
                  <a:pt x="78" y="160"/>
                </a:moveTo>
                <a:lnTo>
                  <a:pt x="81" y="162"/>
                </a:lnTo>
                <a:lnTo>
                  <a:pt x="72" y="147"/>
                </a:lnTo>
                <a:lnTo>
                  <a:pt x="63" y="134"/>
                </a:lnTo>
                <a:lnTo>
                  <a:pt x="57" y="120"/>
                </a:lnTo>
                <a:lnTo>
                  <a:pt x="50" y="107"/>
                </a:lnTo>
                <a:lnTo>
                  <a:pt x="46" y="95"/>
                </a:lnTo>
                <a:lnTo>
                  <a:pt x="41" y="84"/>
                </a:lnTo>
                <a:lnTo>
                  <a:pt x="39" y="73"/>
                </a:lnTo>
                <a:lnTo>
                  <a:pt x="37" y="65"/>
                </a:lnTo>
                <a:lnTo>
                  <a:pt x="35" y="47"/>
                </a:lnTo>
                <a:lnTo>
                  <a:pt x="36" y="34"/>
                </a:lnTo>
                <a:lnTo>
                  <a:pt x="37" y="23"/>
                </a:lnTo>
                <a:lnTo>
                  <a:pt x="40" y="18"/>
                </a:lnTo>
                <a:lnTo>
                  <a:pt x="10" y="0"/>
                </a:lnTo>
                <a:lnTo>
                  <a:pt x="5" y="14"/>
                </a:lnTo>
                <a:lnTo>
                  <a:pt x="2" y="30"/>
                </a:lnTo>
                <a:lnTo>
                  <a:pt x="0" y="49"/>
                </a:lnTo>
                <a:lnTo>
                  <a:pt x="3" y="69"/>
                </a:lnTo>
                <a:lnTo>
                  <a:pt x="6" y="81"/>
                </a:lnTo>
                <a:lnTo>
                  <a:pt x="9" y="93"/>
                </a:lnTo>
                <a:lnTo>
                  <a:pt x="13" y="107"/>
                </a:lnTo>
                <a:lnTo>
                  <a:pt x="18" y="120"/>
                </a:lnTo>
                <a:lnTo>
                  <a:pt x="25" y="134"/>
                </a:lnTo>
                <a:lnTo>
                  <a:pt x="33" y="149"/>
                </a:lnTo>
                <a:lnTo>
                  <a:pt x="41" y="165"/>
                </a:lnTo>
                <a:lnTo>
                  <a:pt x="52" y="181"/>
                </a:lnTo>
                <a:lnTo>
                  <a:pt x="55" y="184"/>
                </a:lnTo>
                <a:lnTo>
                  <a:pt x="78" y="160"/>
                </a:lnTo>
                <a:close/>
              </a:path>
            </a:pathLst>
          </a:custGeom>
          <a:solidFill>
            <a:srgbClr val="008FE0"/>
          </a:solidFill>
          <a:ln w="9525">
            <a:solidFill>
              <a:schemeClr val="tx1"/>
            </a:solidFill>
            <a:round/>
            <a:headEnd/>
            <a:tailEnd/>
          </a:ln>
        </p:spPr>
        <p:txBody>
          <a:bodyPr/>
          <a:lstStyle/>
          <a:p>
            <a:endParaRPr lang="ja-JP" altLang="en-US"/>
          </a:p>
        </p:txBody>
      </p:sp>
      <p:sp>
        <p:nvSpPr>
          <p:cNvPr id="96401" name="Freeform 145"/>
          <p:cNvSpPr>
            <a:spLocks/>
          </p:cNvSpPr>
          <p:nvPr/>
        </p:nvSpPr>
        <p:spPr bwMode="auto">
          <a:xfrm>
            <a:off x="7372351" y="3015364"/>
            <a:ext cx="223837" cy="206375"/>
          </a:xfrm>
          <a:custGeom>
            <a:avLst/>
            <a:gdLst>
              <a:gd name="T0" fmla="*/ 2147483646 w 213"/>
              <a:gd name="T1" fmla="*/ 2147483646 h 197"/>
              <a:gd name="T2" fmla="*/ 2147483646 w 213"/>
              <a:gd name="T3" fmla="*/ 2147483646 h 197"/>
              <a:gd name="T4" fmla="*/ 2147483646 w 213"/>
              <a:gd name="T5" fmla="*/ 0 h 197"/>
              <a:gd name="T6" fmla="*/ 0 w 213"/>
              <a:gd name="T7" fmla="*/ 2147483646 h 197"/>
              <a:gd name="T8" fmla="*/ 2147483646 w 213"/>
              <a:gd name="T9" fmla="*/ 2147483646 h 197"/>
              <a:gd name="T10" fmla="*/ 2147483646 w 213"/>
              <a:gd name="T11" fmla="*/ 2147483646 h 197"/>
              <a:gd name="T12" fmla="*/ 0 60000 65536"/>
              <a:gd name="T13" fmla="*/ 0 60000 65536"/>
              <a:gd name="T14" fmla="*/ 0 60000 65536"/>
              <a:gd name="T15" fmla="*/ 0 60000 65536"/>
              <a:gd name="T16" fmla="*/ 0 60000 65536"/>
              <a:gd name="T17" fmla="*/ 0 60000 65536"/>
              <a:gd name="T18" fmla="*/ 0 w 213"/>
              <a:gd name="T19" fmla="*/ 0 h 197"/>
              <a:gd name="T20" fmla="*/ 213 w 213"/>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213" h="197">
                <a:moveTo>
                  <a:pt x="190" y="197"/>
                </a:moveTo>
                <a:lnTo>
                  <a:pt x="213" y="171"/>
                </a:lnTo>
                <a:lnTo>
                  <a:pt x="23" y="0"/>
                </a:lnTo>
                <a:lnTo>
                  <a:pt x="0" y="24"/>
                </a:lnTo>
                <a:lnTo>
                  <a:pt x="190" y="19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2" name="Freeform 146"/>
          <p:cNvSpPr>
            <a:spLocks/>
          </p:cNvSpPr>
          <p:nvPr/>
        </p:nvSpPr>
        <p:spPr bwMode="auto">
          <a:xfrm>
            <a:off x="7570787" y="3194752"/>
            <a:ext cx="325438" cy="276225"/>
          </a:xfrm>
          <a:custGeom>
            <a:avLst/>
            <a:gdLst>
              <a:gd name="T0" fmla="*/ 2147483646 w 309"/>
              <a:gd name="T1" fmla="*/ 2147483646 h 262"/>
              <a:gd name="T2" fmla="*/ 2147483646 w 309"/>
              <a:gd name="T3" fmla="*/ 2147483646 h 262"/>
              <a:gd name="T4" fmla="*/ 2147483646 w 309"/>
              <a:gd name="T5" fmla="*/ 2147483646 h 262"/>
              <a:gd name="T6" fmla="*/ 2147483646 w 309"/>
              <a:gd name="T7" fmla="*/ 2147483646 h 262"/>
              <a:gd name="T8" fmla="*/ 2147483646 w 309"/>
              <a:gd name="T9" fmla="*/ 2147483646 h 262"/>
              <a:gd name="T10" fmla="*/ 2147483646 w 309"/>
              <a:gd name="T11" fmla="*/ 2147483646 h 262"/>
              <a:gd name="T12" fmla="*/ 2147483646 w 309"/>
              <a:gd name="T13" fmla="*/ 2147483646 h 262"/>
              <a:gd name="T14" fmla="*/ 2147483646 w 309"/>
              <a:gd name="T15" fmla="*/ 2147483646 h 262"/>
              <a:gd name="T16" fmla="*/ 2147483646 w 309"/>
              <a:gd name="T17" fmla="*/ 2147483646 h 262"/>
              <a:gd name="T18" fmla="*/ 2147483646 w 309"/>
              <a:gd name="T19" fmla="*/ 2147483646 h 262"/>
              <a:gd name="T20" fmla="*/ 2147483646 w 309"/>
              <a:gd name="T21" fmla="*/ 2147483646 h 262"/>
              <a:gd name="T22" fmla="*/ 2147483646 w 309"/>
              <a:gd name="T23" fmla="*/ 0 h 262"/>
              <a:gd name="T24" fmla="*/ 0 w 309"/>
              <a:gd name="T25" fmla="*/ 2147483646 h 262"/>
              <a:gd name="T26" fmla="*/ 2147483646 w 309"/>
              <a:gd name="T27" fmla="*/ 2147483646 h 262"/>
              <a:gd name="T28" fmla="*/ 2147483646 w 309"/>
              <a:gd name="T29" fmla="*/ 2147483646 h 262"/>
              <a:gd name="T30" fmla="*/ 2147483646 w 309"/>
              <a:gd name="T31" fmla="*/ 2147483646 h 262"/>
              <a:gd name="T32" fmla="*/ 2147483646 w 309"/>
              <a:gd name="T33" fmla="*/ 2147483646 h 262"/>
              <a:gd name="T34" fmla="*/ 2147483646 w 309"/>
              <a:gd name="T35" fmla="*/ 2147483646 h 262"/>
              <a:gd name="T36" fmla="*/ 2147483646 w 309"/>
              <a:gd name="T37" fmla="*/ 2147483646 h 262"/>
              <a:gd name="T38" fmla="*/ 2147483646 w 309"/>
              <a:gd name="T39" fmla="*/ 2147483646 h 262"/>
              <a:gd name="T40" fmla="*/ 2147483646 w 309"/>
              <a:gd name="T41" fmla="*/ 2147483646 h 262"/>
              <a:gd name="T42" fmla="*/ 2147483646 w 309"/>
              <a:gd name="T43" fmla="*/ 2147483646 h 262"/>
              <a:gd name="T44" fmla="*/ 2147483646 w 309"/>
              <a:gd name="T45" fmla="*/ 2147483646 h 262"/>
              <a:gd name="T46" fmla="*/ 2147483646 w 309"/>
              <a:gd name="T47" fmla="*/ 2147483646 h 262"/>
              <a:gd name="T48" fmla="*/ 2147483646 w 309"/>
              <a:gd name="T49" fmla="*/ 2147483646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262"/>
              <a:gd name="T77" fmla="*/ 309 w 309"/>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262">
                <a:moveTo>
                  <a:pt x="309" y="239"/>
                </a:moveTo>
                <a:lnTo>
                  <a:pt x="309" y="239"/>
                </a:lnTo>
                <a:lnTo>
                  <a:pt x="291" y="220"/>
                </a:lnTo>
                <a:lnTo>
                  <a:pt x="273" y="203"/>
                </a:lnTo>
                <a:lnTo>
                  <a:pt x="256" y="187"/>
                </a:lnTo>
                <a:lnTo>
                  <a:pt x="238" y="170"/>
                </a:lnTo>
                <a:lnTo>
                  <a:pt x="202" y="142"/>
                </a:lnTo>
                <a:lnTo>
                  <a:pt x="167" y="114"/>
                </a:lnTo>
                <a:lnTo>
                  <a:pt x="131" y="88"/>
                </a:lnTo>
                <a:lnTo>
                  <a:pt x="96" y="60"/>
                </a:lnTo>
                <a:lnTo>
                  <a:pt x="59" y="31"/>
                </a:lnTo>
                <a:lnTo>
                  <a:pt x="23" y="0"/>
                </a:lnTo>
                <a:lnTo>
                  <a:pt x="0" y="26"/>
                </a:lnTo>
                <a:lnTo>
                  <a:pt x="37" y="57"/>
                </a:lnTo>
                <a:lnTo>
                  <a:pt x="74" y="87"/>
                </a:lnTo>
                <a:lnTo>
                  <a:pt x="111" y="114"/>
                </a:lnTo>
                <a:lnTo>
                  <a:pt x="146" y="141"/>
                </a:lnTo>
                <a:lnTo>
                  <a:pt x="180" y="168"/>
                </a:lnTo>
                <a:lnTo>
                  <a:pt x="215" y="196"/>
                </a:lnTo>
                <a:lnTo>
                  <a:pt x="232" y="211"/>
                </a:lnTo>
                <a:lnTo>
                  <a:pt x="249" y="227"/>
                </a:lnTo>
                <a:lnTo>
                  <a:pt x="266" y="243"/>
                </a:lnTo>
                <a:lnTo>
                  <a:pt x="283" y="262"/>
                </a:lnTo>
                <a:lnTo>
                  <a:pt x="309" y="23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3" name="Freeform 147"/>
          <p:cNvSpPr>
            <a:spLocks/>
          </p:cNvSpPr>
          <p:nvPr/>
        </p:nvSpPr>
        <p:spPr bwMode="auto">
          <a:xfrm>
            <a:off x="7869238" y="3445577"/>
            <a:ext cx="157163" cy="149225"/>
          </a:xfrm>
          <a:custGeom>
            <a:avLst/>
            <a:gdLst>
              <a:gd name="T0" fmla="*/ 2147483646 w 150"/>
              <a:gd name="T1" fmla="*/ 2147483646 h 142"/>
              <a:gd name="T2" fmla="*/ 2147483646 w 150"/>
              <a:gd name="T3" fmla="*/ 2147483646 h 142"/>
              <a:gd name="T4" fmla="*/ 2147483646 w 150"/>
              <a:gd name="T5" fmla="*/ 2147483646 h 142"/>
              <a:gd name="T6" fmla="*/ 2147483646 w 150"/>
              <a:gd name="T7" fmla="*/ 2147483646 h 142"/>
              <a:gd name="T8" fmla="*/ 2147483646 w 150"/>
              <a:gd name="T9" fmla="*/ 2147483646 h 142"/>
              <a:gd name="T10" fmla="*/ 2147483646 w 150"/>
              <a:gd name="T11" fmla="*/ 2147483646 h 142"/>
              <a:gd name="T12" fmla="*/ 2147483646 w 150"/>
              <a:gd name="T13" fmla="*/ 2147483646 h 142"/>
              <a:gd name="T14" fmla="*/ 2147483646 w 150"/>
              <a:gd name="T15" fmla="*/ 2147483646 h 142"/>
              <a:gd name="T16" fmla="*/ 2147483646 w 150"/>
              <a:gd name="T17" fmla="*/ 2147483646 h 142"/>
              <a:gd name="T18" fmla="*/ 2147483646 w 150"/>
              <a:gd name="T19" fmla="*/ 0 h 142"/>
              <a:gd name="T20" fmla="*/ 0 w 150"/>
              <a:gd name="T21" fmla="*/ 2147483646 h 142"/>
              <a:gd name="T22" fmla="*/ 2147483646 w 150"/>
              <a:gd name="T23" fmla="*/ 2147483646 h 142"/>
              <a:gd name="T24" fmla="*/ 2147483646 w 150"/>
              <a:gd name="T25" fmla="*/ 2147483646 h 142"/>
              <a:gd name="T26" fmla="*/ 2147483646 w 150"/>
              <a:gd name="T27" fmla="*/ 2147483646 h 142"/>
              <a:gd name="T28" fmla="*/ 2147483646 w 150"/>
              <a:gd name="T29" fmla="*/ 2147483646 h 142"/>
              <a:gd name="T30" fmla="*/ 2147483646 w 150"/>
              <a:gd name="T31" fmla="*/ 2147483646 h 142"/>
              <a:gd name="T32" fmla="*/ 2147483646 w 150"/>
              <a:gd name="T33" fmla="*/ 2147483646 h 142"/>
              <a:gd name="T34" fmla="*/ 2147483646 w 150"/>
              <a:gd name="T35" fmla="*/ 2147483646 h 142"/>
              <a:gd name="T36" fmla="*/ 2147483646 w 150"/>
              <a:gd name="T37" fmla="*/ 2147483646 h 142"/>
              <a:gd name="T38" fmla="*/ 2147483646 w 150"/>
              <a:gd name="T39" fmla="*/ 2147483646 h 142"/>
              <a:gd name="T40" fmla="*/ 2147483646 w 150"/>
              <a:gd name="T41" fmla="*/ 2147483646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42"/>
              <a:gd name="T65" fmla="*/ 150 w 150"/>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42">
                <a:moveTo>
                  <a:pt x="150" y="119"/>
                </a:moveTo>
                <a:lnTo>
                  <a:pt x="150" y="119"/>
                </a:lnTo>
                <a:lnTo>
                  <a:pt x="136" y="106"/>
                </a:lnTo>
                <a:lnTo>
                  <a:pt x="121" y="91"/>
                </a:lnTo>
                <a:lnTo>
                  <a:pt x="105" y="76"/>
                </a:lnTo>
                <a:lnTo>
                  <a:pt x="89" y="61"/>
                </a:lnTo>
                <a:lnTo>
                  <a:pt x="72" y="45"/>
                </a:lnTo>
                <a:lnTo>
                  <a:pt x="56" y="30"/>
                </a:lnTo>
                <a:lnTo>
                  <a:pt x="39" y="15"/>
                </a:lnTo>
                <a:lnTo>
                  <a:pt x="26" y="0"/>
                </a:lnTo>
                <a:lnTo>
                  <a:pt x="0" y="23"/>
                </a:lnTo>
                <a:lnTo>
                  <a:pt x="15" y="38"/>
                </a:lnTo>
                <a:lnTo>
                  <a:pt x="31" y="54"/>
                </a:lnTo>
                <a:lnTo>
                  <a:pt x="49" y="71"/>
                </a:lnTo>
                <a:lnTo>
                  <a:pt x="65" y="85"/>
                </a:lnTo>
                <a:lnTo>
                  <a:pt x="83" y="100"/>
                </a:lnTo>
                <a:lnTo>
                  <a:pt x="98" y="115"/>
                </a:lnTo>
                <a:lnTo>
                  <a:pt x="113" y="129"/>
                </a:lnTo>
                <a:lnTo>
                  <a:pt x="126" y="142"/>
                </a:lnTo>
                <a:lnTo>
                  <a:pt x="150" y="11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4" name="Freeform 148"/>
          <p:cNvSpPr>
            <a:spLocks/>
          </p:cNvSpPr>
          <p:nvPr/>
        </p:nvSpPr>
        <p:spPr bwMode="auto">
          <a:xfrm>
            <a:off x="8001001" y="3570988"/>
            <a:ext cx="136525" cy="114300"/>
          </a:xfrm>
          <a:custGeom>
            <a:avLst/>
            <a:gdLst>
              <a:gd name="T0" fmla="*/ 2147483646 w 129"/>
              <a:gd name="T1" fmla="*/ 2147483646 h 108"/>
              <a:gd name="T2" fmla="*/ 2147483646 w 129"/>
              <a:gd name="T3" fmla="*/ 2147483646 h 108"/>
              <a:gd name="T4" fmla="*/ 2147483646 w 129"/>
              <a:gd name="T5" fmla="*/ 2147483646 h 108"/>
              <a:gd name="T6" fmla="*/ 2147483646 w 129"/>
              <a:gd name="T7" fmla="*/ 2147483646 h 108"/>
              <a:gd name="T8" fmla="*/ 2147483646 w 129"/>
              <a:gd name="T9" fmla="*/ 2147483646 h 108"/>
              <a:gd name="T10" fmla="*/ 2147483646 w 129"/>
              <a:gd name="T11" fmla="*/ 2147483646 h 108"/>
              <a:gd name="T12" fmla="*/ 2147483646 w 129"/>
              <a:gd name="T13" fmla="*/ 2147483646 h 108"/>
              <a:gd name="T14" fmla="*/ 2147483646 w 129"/>
              <a:gd name="T15" fmla="*/ 2147483646 h 108"/>
              <a:gd name="T16" fmla="*/ 2147483646 w 129"/>
              <a:gd name="T17" fmla="*/ 2147483646 h 108"/>
              <a:gd name="T18" fmla="*/ 2147483646 w 129"/>
              <a:gd name="T19" fmla="*/ 0 h 108"/>
              <a:gd name="T20" fmla="*/ 0 w 129"/>
              <a:gd name="T21" fmla="*/ 2147483646 h 108"/>
              <a:gd name="T22" fmla="*/ 2147483646 w 129"/>
              <a:gd name="T23" fmla="*/ 2147483646 h 108"/>
              <a:gd name="T24" fmla="*/ 2147483646 w 129"/>
              <a:gd name="T25" fmla="*/ 2147483646 h 108"/>
              <a:gd name="T26" fmla="*/ 2147483646 w 129"/>
              <a:gd name="T27" fmla="*/ 2147483646 h 108"/>
              <a:gd name="T28" fmla="*/ 2147483646 w 129"/>
              <a:gd name="T29" fmla="*/ 2147483646 h 108"/>
              <a:gd name="T30" fmla="*/ 2147483646 w 129"/>
              <a:gd name="T31" fmla="*/ 2147483646 h 108"/>
              <a:gd name="T32" fmla="*/ 2147483646 w 129"/>
              <a:gd name="T33" fmla="*/ 2147483646 h 108"/>
              <a:gd name="T34" fmla="*/ 2147483646 w 129"/>
              <a:gd name="T35" fmla="*/ 2147483646 h 108"/>
              <a:gd name="T36" fmla="*/ 2147483646 w 129"/>
              <a:gd name="T37" fmla="*/ 2147483646 h 108"/>
              <a:gd name="T38" fmla="*/ 2147483646 w 129"/>
              <a:gd name="T39" fmla="*/ 2147483646 h 108"/>
              <a:gd name="T40" fmla="*/ 2147483646 w 129"/>
              <a:gd name="T41" fmla="*/ 2147483646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08"/>
              <a:gd name="T65" fmla="*/ 129 w 129"/>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08">
                <a:moveTo>
                  <a:pt x="129" y="81"/>
                </a:moveTo>
                <a:lnTo>
                  <a:pt x="129" y="81"/>
                </a:lnTo>
                <a:lnTo>
                  <a:pt x="116" y="72"/>
                </a:lnTo>
                <a:lnTo>
                  <a:pt x="101" y="61"/>
                </a:lnTo>
                <a:lnTo>
                  <a:pt x="87" y="52"/>
                </a:lnTo>
                <a:lnTo>
                  <a:pt x="73" y="42"/>
                </a:lnTo>
                <a:lnTo>
                  <a:pt x="61" y="33"/>
                </a:lnTo>
                <a:lnTo>
                  <a:pt x="47" y="22"/>
                </a:lnTo>
                <a:lnTo>
                  <a:pt x="36" y="12"/>
                </a:lnTo>
                <a:lnTo>
                  <a:pt x="24" y="0"/>
                </a:lnTo>
                <a:lnTo>
                  <a:pt x="0" y="23"/>
                </a:lnTo>
                <a:lnTo>
                  <a:pt x="12" y="37"/>
                </a:lnTo>
                <a:lnTo>
                  <a:pt x="25" y="47"/>
                </a:lnTo>
                <a:lnTo>
                  <a:pt x="39" y="60"/>
                </a:lnTo>
                <a:lnTo>
                  <a:pt x="53" y="69"/>
                </a:lnTo>
                <a:lnTo>
                  <a:pt x="68" y="79"/>
                </a:lnTo>
                <a:lnTo>
                  <a:pt x="81" y="89"/>
                </a:lnTo>
                <a:lnTo>
                  <a:pt x="95" y="99"/>
                </a:lnTo>
                <a:lnTo>
                  <a:pt x="109" y="108"/>
                </a:lnTo>
                <a:lnTo>
                  <a:pt x="129" y="8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5" name="Freeform 149"/>
          <p:cNvSpPr>
            <a:spLocks/>
          </p:cNvSpPr>
          <p:nvPr/>
        </p:nvSpPr>
        <p:spPr bwMode="auto">
          <a:xfrm>
            <a:off x="8115301" y="3656714"/>
            <a:ext cx="236537" cy="157163"/>
          </a:xfrm>
          <a:custGeom>
            <a:avLst/>
            <a:gdLst>
              <a:gd name="T0" fmla="*/ 2147483646 w 225"/>
              <a:gd name="T1" fmla="*/ 2147483646 h 149"/>
              <a:gd name="T2" fmla="*/ 2147483646 w 225"/>
              <a:gd name="T3" fmla="*/ 2147483646 h 149"/>
              <a:gd name="T4" fmla="*/ 2147483646 w 225"/>
              <a:gd name="T5" fmla="*/ 2147483646 h 149"/>
              <a:gd name="T6" fmla="*/ 2147483646 w 225"/>
              <a:gd name="T7" fmla="*/ 2147483646 h 149"/>
              <a:gd name="T8" fmla="*/ 2147483646 w 225"/>
              <a:gd name="T9" fmla="*/ 2147483646 h 149"/>
              <a:gd name="T10" fmla="*/ 2147483646 w 225"/>
              <a:gd name="T11" fmla="*/ 2147483646 h 149"/>
              <a:gd name="T12" fmla="*/ 2147483646 w 225"/>
              <a:gd name="T13" fmla="*/ 2147483646 h 149"/>
              <a:gd name="T14" fmla="*/ 2147483646 w 225"/>
              <a:gd name="T15" fmla="*/ 2147483646 h 149"/>
              <a:gd name="T16" fmla="*/ 2147483646 w 225"/>
              <a:gd name="T17" fmla="*/ 2147483646 h 149"/>
              <a:gd name="T18" fmla="*/ 2147483646 w 225"/>
              <a:gd name="T19" fmla="*/ 0 h 149"/>
              <a:gd name="T20" fmla="*/ 0 w 225"/>
              <a:gd name="T21" fmla="*/ 2147483646 h 149"/>
              <a:gd name="T22" fmla="*/ 2147483646 w 225"/>
              <a:gd name="T23" fmla="*/ 2147483646 h 149"/>
              <a:gd name="T24" fmla="*/ 2147483646 w 225"/>
              <a:gd name="T25" fmla="*/ 2147483646 h 149"/>
              <a:gd name="T26" fmla="*/ 2147483646 w 225"/>
              <a:gd name="T27" fmla="*/ 2147483646 h 149"/>
              <a:gd name="T28" fmla="*/ 2147483646 w 225"/>
              <a:gd name="T29" fmla="*/ 2147483646 h 149"/>
              <a:gd name="T30" fmla="*/ 2147483646 w 225"/>
              <a:gd name="T31" fmla="*/ 2147483646 h 149"/>
              <a:gd name="T32" fmla="*/ 2147483646 w 225"/>
              <a:gd name="T33" fmla="*/ 2147483646 h 149"/>
              <a:gd name="T34" fmla="*/ 2147483646 w 225"/>
              <a:gd name="T35" fmla="*/ 2147483646 h 149"/>
              <a:gd name="T36" fmla="*/ 2147483646 w 225"/>
              <a:gd name="T37" fmla="*/ 2147483646 h 149"/>
              <a:gd name="T38" fmla="*/ 2147483646 w 225"/>
              <a:gd name="T39" fmla="*/ 2147483646 h 149"/>
              <a:gd name="T40" fmla="*/ 2147483646 w 225"/>
              <a:gd name="T41" fmla="*/ 2147483646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149"/>
              <a:gd name="T65" fmla="*/ 225 w 225"/>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149">
                <a:moveTo>
                  <a:pt x="225" y="119"/>
                </a:moveTo>
                <a:lnTo>
                  <a:pt x="225" y="119"/>
                </a:lnTo>
                <a:lnTo>
                  <a:pt x="203" y="108"/>
                </a:lnTo>
                <a:lnTo>
                  <a:pt x="182" y="98"/>
                </a:lnTo>
                <a:lnTo>
                  <a:pt x="158" y="87"/>
                </a:lnTo>
                <a:lnTo>
                  <a:pt x="134" y="73"/>
                </a:lnTo>
                <a:lnTo>
                  <a:pt x="108" y="60"/>
                </a:lnTo>
                <a:lnTo>
                  <a:pt x="80" y="43"/>
                </a:lnTo>
                <a:lnTo>
                  <a:pt x="52" y="23"/>
                </a:lnTo>
                <a:lnTo>
                  <a:pt x="20" y="0"/>
                </a:lnTo>
                <a:lnTo>
                  <a:pt x="0" y="27"/>
                </a:lnTo>
                <a:lnTo>
                  <a:pt x="33" y="52"/>
                </a:lnTo>
                <a:lnTo>
                  <a:pt x="63" y="72"/>
                </a:lnTo>
                <a:lnTo>
                  <a:pt x="91" y="88"/>
                </a:lnTo>
                <a:lnTo>
                  <a:pt x="117" y="103"/>
                </a:lnTo>
                <a:lnTo>
                  <a:pt x="143" y="116"/>
                </a:lnTo>
                <a:lnTo>
                  <a:pt x="166" y="129"/>
                </a:lnTo>
                <a:lnTo>
                  <a:pt x="188" y="138"/>
                </a:lnTo>
                <a:lnTo>
                  <a:pt x="209" y="149"/>
                </a:lnTo>
                <a:lnTo>
                  <a:pt x="225" y="11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6" name="Freeform 150"/>
          <p:cNvSpPr>
            <a:spLocks/>
          </p:cNvSpPr>
          <p:nvPr/>
        </p:nvSpPr>
        <p:spPr bwMode="auto">
          <a:xfrm>
            <a:off x="8335962" y="3782126"/>
            <a:ext cx="160338" cy="107950"/>
          </a:xfrm>
          <a:custGeom>
            <a:avLst/>
            <a:gdLst>
              <a:gd name="T0" fmla="*/ 2147483646 w 153"/>
              <a:gd name="T1" fmla="*/ 2147483646 h 103"/>
              <a:gd name="T2" fmla="*/ 2147483646 w 153"/>
              <a:gd name="T3" fmla="*/ 2147483646 h 103"/>
              <a:gd name="T4" fmla="*/ 2147483646 w 153"/>
              <a:gd name="T5" fmla="*/ 2147483646 h 103"/>
              <a:gd name="T6" fmla="*/ 2147483646 w 153"/>
              <a:gd name="T7" fmla="*/ 2147483646 h 103"/>
              <a:gd name="T8" fmla="*/ 2147483646 w 153"/>
              <a:gd name="T9" fmla="*/ 2147483646 h 103"/>
              <a:gd name="T10" fmla="*/ 2147483646 w 153"/>
              <a:gd name="T11" fmla="*/ 2147483646 h 103"/>
              <a:gd name="T12" fmla="*/ 2147483646 w 153"/>
              <a:gd name="T13" fmla="*/ 2147483646 h 103"/>
              <a:gd name="T14" fmla="*/ 2147483646 w 153"/>
              <a:gd name="T15" fmla="*/ 2147483646 h 103"/>
              <a:gd name="T16" fmla="*/ 2147483646 w 153"/>
              <a:gd name="T17" fmla="*/ 2147483646 h 103"/>
              <a:gd name="T18" fmla="*/ 2147483646 w 153"/>
              <a:gd name="T19" fmla="*/ 0 h 103"/>
              <a:gd name="T20" fmla="*/ 0 w 153"/>
              <a:gd name="T21" fmla="*/ 2147483646 h 103"/>
              <a:gd name="T22" fmla="*/ 2147483646 w 153"/>
              <a:gd name="T23" fmla="*/ 2147483646 h 103"/>
              <a:gd name="T24" fmla="*/ 2147483646 w 153"/>
              <a:gd name="T25" fmla="*/ 2147483646 h 103"/>
              <a:gd name="T26" fmla="*/ 2147483646 w 153"/>
              <a:gd name="T27" fmla="*/ 2147483646 h 103"/>
              <a:gd name="T28" fmla="*/ 2147483646 w 153"/>
              <a:gd name="T29" fmla="*/ 2147483646 h 103"/>
              <a:gd name="T30" fmla="*/ 2147483646 w 153"/>
              <a:gd name="T31" fmla="*/ 2147483646 h 103"/>
              <a:gd name="T32" fmla="*/ 2147483646 w 153"/>
              <a:gd name="T33" fmla="*/ 2147483646 h 103"/>
              <a:gd name="T34" fmla="*/ 2147483646 w 153"/>
              <a:gd name="T35" fmla="*/ 2147483646 h 103"/>
              <a:gd name="T36" fmla="*/ 2147483646 w 153"/>
              <a:gd name="T37" fmla="*/ 2147483646 h 103"/>
              <a:gd name="T38" fmla="*/ 2147483646 w 153"/>
              <a:gd name="T39" fmla="*/ 2147483646 h 103"/>
              <a:gd name="T40" fmla="*/ 2147483646 w 153"/>
              <a:gd name="T41" fmla="*/ 2147483646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03"/>
              <a:gd name="T65" fmla="*/ 153 w 153"/>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03">
                <a:moveTo>
                  <a:pt x="153" y="80"/>
                </a:moveTo>
                <a:lnTo>
                  <a:pt x="153" y="80"/>
                </a:lnTo>
                <a:lnTo>
                  <a:pt x="147" y="74"/>
                </a:lnTo>
                <a:lnTo>
                  <a:pt x="139" y="69"/>
                </a:lnTo>
                <a:lnTo>
                  <a:pt x="127" y="62"/>
                </a:lnTo>
                <a:lnTo>
                  <a:pt x="112" y="53"/>
                </a:lnTo>
                <a:lnTo>
                  <a:pt x="93" y="41"/>
                </a:lnTo>
                <a:lnTo>
                  <a:pt x="71" y="28"/>
                </a:lnTo>
                <a:lnTo>
                  <a:pt x="45" y="15"/>
                </a:lnTo>
                <a:lnTo>
                  <a:pt x="16" y="0"/>
                </a:lnTo>
                <a:lnTo>
                  <a:pt x="0" y="30"/>
                </a:lnTo>
                <a:lnTo>
                  <a:pt x="29" y="45"/>
                </a:lnTo>
                <a:lnTo>
                  <a:pt x="53" y="58"/>
                </a:lnTo>
                <a:lnTo>
                  <a:pt x="76" y="70"/>
                </a:lnTo>
                <a:lnTo>
                  <a:pt x="94" y="81"/>
                </a:lnTo>
                <a:lnTo>
                  <a:pt x="109" y="91"/>
                </a:lnTo>
                <a:lnTo>
                  <a:pt x="120" y="97"/>
                </a:lnTo>
                <a:lnTo>
                  <a:pt x="127" y="103"/>
                </a:lnTo>
                <a:lnTo>
                  <a:pt x="130" y="103"/>
                </a:lnTo>
                <a:lnTo>
                  <a:pt x="153" y="8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7" name="Freeform 151"/>
          <p:cNvSpPr>
            <a:spLocks/>
          </p:cNvSpPr>
          <p:nvPr/>
        </p:nvSpPr>
        <p:spPr bwMode="auto">
          <a:xfrm>
            <a:off x="8472487" y="3866264"/>
            <a:ext cx="76200" cy="80963"/>
          </a:xfrm>
          <a:custGeom>
            <a:avLst/>
            <a:gdLst>
              <a:gd name="T0" fmla="*/ 2147483646 w 73"/>
              <a:gd name="T1" fmla="*/ 2147483646 h 78"/>
              <a:gd name="T2" fmla="*/ 2147483646 w 73"/>
              <a:gd name="T3" fmla="*/ 2147483646 h 78"/>
              <a:gd name="T4" fmla="*/ 2147483646 w 73"/>
              <a:gd name="T5" fmla="*/ 2147483646 h 78"/>
              <a:gd name="T6" fmla="*/ 2147483646 w 73"/>
              <a:gd name="T7" fmla="*/ 2147483646 h 78"/>
              <a:gd name="T8" fmla="*/ 2147483646 w 73"/>
              <a:gd name="T9" fmla="*/ 2147483646 h 78"/>
              <a:gd name="T10" fmla="*/ 2147483646 w 73"/>
              <a:gd name="T11" fmla="*/ 2147483646 h 78"/>
              <a:gd name="T12" fmla="*/ 2147483646 w 73"/>
              <a:gd name="T13" fmla="*/ 2147483646 h 78"/>
              <a:gd name="T14" fmla="*/ 2147483646 w 73"/>
              <a:gd name="T15" fmla="*/ 2147483646 h 78"/>
              <a:gd name="T16" fmla="*/ 2147483646 w 73"/>
              <a:gd name="T17" fmla="*/ 2147483646 h 78"/>
              <a:gd name="T18" fmla="*/ 2147483646 w 73"/>
              <a:gd name="T19" fmla="*/ 0 h 78"/>
              <a:gd name="T20" fmla="*/ 0 w 73"/>
              <a:gd name="T21" fmla="*/ 2147483646 h 78"/>
              <a:gd name="T22" fmla="*/ 2147483646 w 73"/>
              <a:gd name="T23" fmla="*/ 2147483646 h 78"/>
              <a:gd name="T24" fmla="*/ 2147483646 w 73"/>
              <a:gd name="T25" fmla="*/ 2147483646 h 78"/>
              <a:gd name="T26" fmla="*/ 2147483646 w 73"/>
              <a:gd name="T27" fmla="*/ 2147483646 h 78"/>
              <a:gd name="T28" fmla="*/ 2147483646 w 73"/>
              <a:gd name="T29" fmla="*/ 2147483646 h 78"/>
              <a:gd name="T30" fmla="*/ 2147483646 w 73"/>
              <a:gd name="T31" fmla="*/ 2147483646 h 78"/>
              <a:gd name="T32" fmla="*/ 2147483646 w 73"/>
              <a:gd name="T33" fmla="*/ 2147483646 h 78"/>
              <a:gd name="T34" fmla="*/ 2147483646 w 73"/>
              <a:gd name="T35" fmla="*/ 2147483646 h 78"/>
              <a:gd name="T36" fmla="*/ 2147483646 w 73"/>
              <a:gd name="T37" fmla="*/ 2147483646 h 78"/>
              <a:gd name="T38" fmla="*/ 2147483646 w 73"/>
              <a:gd name="T39" fmla="*/ 2147483646 h 78"/>
              <a:gd name="T40" fmla="*/ 2147483646 w 73"/>
              <a:gd name="T41" fmla="*/ 2147483646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8"/>
              <a:gd name="T65" fmla="*/ 73 w 73"/>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8">
                <a:moveTo>
                  <a:pt x="73" y="53"/>
                </a:moveTo>
                <a:lnTo>
                  <a:pt x="73" y="53"/>
                </a:lnTo>
                <a:lnTo>
                  <a:pt x="72" y="50"/>
                </a:lnTo>
                <a:lnTo>
                  <a:pt x="68" y="47"/>
                </a:lnTo>
                <a:lnTo>
                  <a:pt x="64" y="42"/>
                </a:lnTo>
                <a:lnTo>
                  <a:pt x="57" y="35"/>
                </a:lnTo>
                <a:lnTo>
                  <a:pt x="50" y="27"/>
                </a:lnTo>
                <a:lnTo>
                  <a:pt x="42" y="19"/>
                </a:lnTo>
                <a:lnTo>
                  <a:pt x="32" y="9"/>
                </a:lnTo>
                <a:lnTo>
                  <a:pt x="23" y="0"/>
                </a:lnTo>
                <a:lnTo>
                  <a:pt x="0" y="23"/>
                </a:lnTo>
                <a:lnTo>
                  <a:pt x="9" y="34"/>
                </a:lnTo>
                <a:lnTo>
                  <a:pt x="17" y="42"/>
                </a:lnTo>
                <a:lnTo>
                  <a:pt x="26" y="50"/>
                </a:lnTo>
                <a:lnTo>
                  <a:pt x="32" y="58"/>
                </a:lnTo>
                <a:lnTo>
                  <a:pt x="38" y="65"/>
                </a:lnTo>
                <a:lnTo>
                  <a:pt x="43" y="70"/>
                </a:lnTo>
                <a:lnTo>
                  <a:pt x="47" y="74"/>
                </a:lnTo>
                <a:lnTo>
                  <a:pt x="53" y="78"/>
                </a:lnTo>
                <a:lnTo>
                  <a:pt x="73" y="53"/>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8" name="Freeform 152"/>
          <p:cNvSpPr>
            <a:spLocks/>
          </p:cNvSpPr>
          <p:nvPr/>
        </p:nvSpPr>
        <p:spPr bwMode="auto">
          <a:xfrm>
            <a:off x="8528051" y="3921826"/>
            <a:ext cx="90487" cy="207962"/>
          </a:xfrm>
          <a:custGeom>
            <a:avLst/>
            <a:gdLst>
              <a:gd name="T0" fmla="*/ 2147483646 w 86"/>
              <a:gd name="T1" fmla="*/ 2147483646 h 198"/>
              <a:gd name="T2" fmla="*/ 2147483646 w 86"/>
              <a:gd name="T3" fmla="*/ 2147483646 h 198"/>
              <a:gd name="T4" fmla="*/ 2147483646 w 86"/>
              <a:gd name="T5" fmla="*/ 2147483646 h 198"/>
              <a:gd name="T6" fmla="*/ 2147483646 w 86"/>
              <a:gd name="T7" fmla="*/ 2147483646 h 198"/>
              <a:gd name="T8" fmla="*/ 2147483646 w 86"/>
              <a:gd name="T9" fmla="*/ 2147483646 h 198"/>
              <a:gd name="T10" fmla="*/ 2147483646 w 86"/>
              <a:gd name="T11" fmla="*/ 2147483646 h 198"/>
              <a:gd name="T12" fmla="*/ 2147483646 w 86"/>
              <a:gd name="T13" fmla="*/ 2147483646 h 198"/>
              <a:gd name="T14" fmla="*/ 2147483646 w 86"/>
              <a:gd name="T15" fmla="*/ 2147483646 h 198"/>
              <a:gd name="T16" fmla="*/ 2147483646 w 86"/>
              <a:gd name="T17" fmla="*/ 2147483646 h 198"/>
              <a:gd name="T18" fmla="*/ 2147483646 w 86"/>
              <a:gd name="T19" fmla="*/ 2147483646 h 198"/>
              <a:gd name="T20" fmla="*/ 2147483646 w 86"/>
              <a:gd name="T21" fmla="*/ 2147483646 h 198"/>
              <a:gd name="T22" fmla="*/ 2147483646 w 86"/>
              <a:gd name="T23" fmla="*/ 0 h 198"/>
              <a:gd name="T24" fmla="*/ 0 w 86"/>
              <a:gd name="T25" fmla="*/ 2147483646 h 198"/>
              <a:gd name="T26" fmla="*/ 2147483646 w 86"/>
              <a:gd name="T27" fmla="*/ 2147483646 h 198"/>
              <a:gd name="T28" fmla="*/ 2147483646 w 86"/>
              <a:gd name="T29" fmla="*/ 2147483646 h 198"/>
              <a:gd name="T30" fmla="*/ 2147483646 w 86"/>
              <a:gd name="T31" fmla="*/ 2147483646 h 198"/>
              <a:gd name="T32" fmla="*/ 2147483646 w 86"/>
              <a:gd name="T33" fmla="*/ 2147483646 h 198"/>
              <a:gd name="T34" fmla="*/ 2147483646 w 86"/>
              <a:gd name="T35" fmla="*/ 2147483646 h 198"/>
              <a:gd name="T36" fmla="*/ 2147483646 w 86"/>
              <a:gd name="T37" fmla="*/ 2147483646 h 198"/>
              <a:gd name="T38" fmla="*/ 2147483646 w 86"/>
              <a:gd name="T39" fmla="*/ 2147483646 h 198"/>
              <a:gd name="T40" fmla="*/ 2147483646 w 86"/>
              <a:gd name="T41" fmla="*/ 2147483646 h 198"/>
              <a:gd name="T42" fmla="*/ 2147483646 w 86"/>
              <a:gd name="T43" fmla="*/ 2147483646 h 198"/>
              <a:gd name="T44" fmla="*/ 2147483646 w 86"/>
              <a:gd name="T45" fmla="*/ 2147483646 h 198"/>
              <a:gd name="T46" fmla="*/ 2147483646 w 86"/>
              <a:gd name="T47" fmla="*/ 2147483646 h 198"/>
              <a:gd name="T48" fmla="*/ 2147483646 w 86"/>
              <a:gd name="T49" fmla="*/ 2147483646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98"/>
              <a:gd name="T77" fmla="*/ 86 w 86"/>
              <a:gd name="T78" fmla="*/ 198 h 1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98">
                <a:moveTo>
                  <a:pt x="86" y="187"/>
                </a:moveTo>
                <a:lnTo>
                  <a:pt x="86" y="187"/>
                </a:lnTo>
                <a:lnTo>
                  <a:pt x="83" y="175"/>
                </a:lnTo>
                <a:lnTo>
                  <a:pt x="79" y="155"/>
                </a:lnTo>
                <a:lnTo>
                  <a:pt x="72" y="128"/>
                </a:lnTo>
                <a:lnTo>
                  <a:pt x="65" y="99"/>
                </a:lnTo>
                <a:lnTo>
                  <a:pt x="57" y="70"/>
                </a:lnTo>
                <a:lnTo>
                  <a:pt x="48" y="43"/>
                </a:lnTo>
                <a:lnTo>
                  <a:pt x="42" y="29"/>
                </a:lnTo>
                <a:lnTo>
                  <a:pt x="37" y="18"/>
                </a:lnTo>
                <a:lnTo>
                  <a:pt x="29" y="8"/>
                </a:lnTo>
                <a:lnTo>
                  <a:pt x="20" y="0"/>
                </a:lnTo>
                <a:lnTo>
                  <a:pt x="0" y="25"/>
                </a:lnTo>
                <a:lnTo>
                  <a:pt x="3" y="29"/>
                </a:lnTo>
                <a:lnTo>
                  <a:pt x="7" y="35"/>
                </a:lnTo>
                <a:lnTo>
                  <a:pt x="11" y="44"/>
                </a:lnTo>
                <a:lnTo>
                  <a:pt x="16" y="54"/>
                </a:lnTo>
                <a:lnTo>
                  <a:pt x="24" y="79"/>
                </a:lnTo>
                <a:lnTo>
                  <a:pt x="33" y="108"/>
                </a:lnTo>
                <a:lnTo>
                  <a:pt x="40" y="136"/>
                </a:lnTo>
                <a:lnTo>
                  <a:pt x="45" y="162"/>
                </a:lnTo>
                <a:lnTo>
                  <a:pt x="50" y="183"/>
                </a:lnTo>
                <a:lnTo>
                  <a:pt x="55" y="198"/>
                </a:lnTo>
                <a:lnTo>
                  <a:pt x="86" y="18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09" name="Freeform 153"/>
          <p:cNvSpPr>
            <a:spLocks/>
          </p:cNvSpPr>
          <p:nvPr/>
        </p:nvSpPr>
        <p:spPr bwMode="auto">
          <a:xfrm>
            <a:off x="8585200" y="4117088"/>
            <a:ext cx="87312" cy="184150"/>
          </a:xfrm>
          <a:custGeom>
            <a:avLst/>
            <a:gdLst>
              <a:gd name="T0" fmla="*/ 2147483646 w 82"/>
              <a:gd name="T1" fmla="*/ 2147483646 h 175"/>
              <a:gd name="T2" fmla="*/ 2147483646 w 82"/>
              <a:gd name="T3" fmla="*/ 2147483646 h 175"/>
              <a:gd name="T4" fmla="*/ 2147483646 w 82"/>
              <a:gd name="T5" fmla="*/ 2147483646 h 175"/>
              <a:gd name="T6" fmla="*/ 2147483646 w 82"/>
              <a:gd name="T7" fmla="*/ 2147483646 h 175"/>
              <a:gd name="T8" fmla="*/ 2147483646 w 82"/>
              <a:gd name="T9" fmla="*/ 2147483646 h 175"/>
              <a:gd name="T10" fmla="*/ 2147483646 w 82"/>
              <a:gd name="T11" fmla="*/ 2147483646 h 175"/>
              <a:gd name="T12" fmla="*/ 2147483646 w 82"/>
              <a:gd name="T13" fmla="*/ 2147483646 h 175"/>
              <a:gd name="T14" fmla="*/ 2147483646 w 82"/>
              <a:gd name="T15" fmla="*/ 2147483646 h 175"/>
              <a:gd name="T16" fmla="*/ 2147483646 w 82"/>
              <a:gd name="T17" fmla="*/ 0 h 175"/>
              <a:gd name="T18" fmla="*/ 0 w 82"/>
              <a:gd name="T19" fmla="*/ 2147483646 h 175"/>
              <a:gd name="T20" fmla="*/ 2147483646 w 82"/>
              <a:gd name="T21" fmla="*/ 2147483646 h 175"/>
              <a:gd name="T22" fmla="*/ 2147483646 w 82"/>
              <a:gd name="T23" fmla="*/ 2147483646 h 175"/>
              <a:gd name="T24" fmla="*/ 2147483646 w 82"/>
              <a:gd name="T25" fmla="*/ 2147483646 h 175"/>
              <a:gd name="T26" fmla="*/ 2147483646 w 82"/>
              <a:gd name="T27" fmla="*/ 2147483646 h 175"/>
              <a:gd name="T28" fmla="*/ 2147483646 w 82"/>
              <a:gd name="T29" fmla="*/ 2147483646 h 175"/>
              <a:gd name="T30" fmla="*/ 2147483646 w 82"/>
              <a:gd name="T31" fmla="*/ 2147483646 h 175"/>
              <a:gd name="T32" fmla="*/ 2147483646 w 82"/>
              <a:gd name="T33" fmla="*/ 2147483646 h 175"/>
              <a:gd name="T34" fmla="*/ 2147483646 w 82"/>
              <a:gd name="T35" fmla="*/ 2147483646 h 175"/>
              <a:gd name="T36" fmla="*/ 2147483646 w 82"/>
              <a:gd name="T37" fmla="*/ 2147483646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75"/>
              <a:gd name="T59" fmla="*/ 82 w 82"/>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75">
                <a:moveTo>
                  <a:pt x="82" y="166"/>
                </a:moveTo>
                <a:lnTo>
                  <a:pt x="80" y="162"/>
                </a:lnTo>
                <a:lnTo>
                  <a:pt x="77" y="152"/>
                </a:lnTo>
                <a:lnTo>
                  <a:pt x="73" y="134"/>
                </a:lnTo>
                <a:lnTo>
                  <a:pt x="66" y="112"/>
                </a:lnTo>
                <a:lnTo>
                  <a:pt x="60" y="87"/>
                </a:lnTo>
                <a:lnTo>
                  <a:pt x="51" y="58"/>
                </a:lnTo>
                <a:lnTo>
                  <a:pt x="42" y="30"/>
                </a:lnTo>
                <a:lnTo>
                  <a:pt x="31" y="0"/>
                </a:lnTo>
                <a:lnTo>
                  <a:pt x="0" y="11"/>
                </a:lnTo>
                <a:lnTo>
                  <a:pt x="9" y="39"/>
                </a:lnTo>
                <a:lnTo>
                  <a:pt x="19" y="69"/>
                </a:lnTo>
                <a:lnTo>
                  <a:pt x="27" y="96"/>
                </a:lnTo>
                <a:lnTo>
                  <a:pt x="34" y="122"/>
                </a:lnTo>
                <a:lnTo>
                  <a:pt x="41" y="143"/>
                </a:lnTo>
                <a:lnTo>
                  <a:pt x="45" y="160"/>
                </a:lnTo>
                <a:lnTo>
                  <a:pt x="47" y="171"/>
                </a:lnTo>
                <a:lnTo>
                  <a:pt x="49" y="175"/>
                </a:lnTo>
                <a:lnTo>
                  <a:pt x="82" y="166"/>
                </a:lnTo>
                <a:close/>
              </a:path>
            </a:pathLst>
          </a:custGeom>
          <a:solidFill>
            <a:srgbClr val="008FE0"/>
          </a:solidFill>
          <a:ln w="9525">
            <a:solidFill>
              <a:schemeClr val="tx1"/>
            </a:solidFill>
            <a:round/>
            <a:headEnd/>
            <a:tailEnd/>
          </a:ln>
        </p:spPr>
        <p:txBody>
          <a:bodyPr/>
          <a:lstStyle/>
          <a:p>
            <a:endParaRPr lang="ja-JP" altLang="en-US"/>
          </a:p>
        </p:txBody>
      </p:sp>
      <p:sp>
        <p:nvSpPr>
          <p:cNvPr id="96410" name="Freeform 154"/>
          <p:cNvSpPr>
            <a:spLocks/>
          </p:cNvSpPr>
          <p:nvPr/>
        </p:nvSpPr>
        <p:spPr bwMode="auto">
          <a:xfrm>
            <a:off x="8655051" y="4036127"/>
            <a:ext cx="26987" cy="238125"/>
          </a:xfrm>
          <a:custGeom>
            <a:avLst/>
            <a:gdLst>
              <a:gd name="T0" fmla="*/ 0 w 26"/>
              <a:gd name="T1" fmla="*/ 0 h 227"/>
              <a:gd name="T2" fmla="*/ 0 w 26"/>
              <a:gd name="T3" fmla="*/ 0 h 227"/>
              <a:gd name="T4" fmla="*/ 0 w 26"/>
              <a:gd name="T5" fmla="*/ 2147483646 h 227"/>
              <a:gd name="T6" fmla="*/ 0 w 26"/>
              <a:gd name="T7" fmla="*/ 2147483646 h 227"/>
              <a:gd name="T8" fmla="*/ 0 w 26"/>
              <a:gd name="T9" fmla="*/ 2147483646 h 227"/>
              <a:gd name="T10" fmla="*/ 2147483646 w 26"/>
              <a:gd name="T11" fmla="*/ 2147483646 h 227"/>
              <a:gd name="T12" fmla="*/ 2147483646 w 26"/>
              <a:gd name="T13" fmla="*/ 2147483646 h 227"/>
              <a:gd name="T14" fmla="*/ 2147483646 w 26"/>
              <a:gd name="T15" fmla="*/ 2147483646 h 227"/>
              <a:gd name="T16" fmla="*/ 2147483646 w 26"/>
              <a:gd name="T17" fmla="*/ 2147483646 h 227"/>
              <a:gd name="T18" fmla="*/ 2147483646 w 26"/>
              <a:gd name="T19" fmla="*/ 2147483646 h 227"/>
              <a:gd name="T20" fmla="*/ 2147483646 w 26"/>
              <a:gd name="T21" fmla="*/ 2147483646 h 227"/>
              <a:gd name="T22" fmla="*/ 2147483646 w 26"/>
              <a:gd name="T23" fmla="*/ 2147483646 h 227"/>
              <a:gd name="T24" fmla="*/ 2147483646 w 26"/>
              <a:gd name="T25" fmla="*/ 2147483646 h 227"/>
              <a:gd name="T26" fmla="*/ 2147483646 w 26"/>
              <a:gd name="T27" fmla="*/ 2147483646 h 227"/>
              <a:gd name="T28" fmla="*/ 2147483646 w 26"/>
              <a:gd name="T29" fmla="*/ 2147483646 h 227"/>
              <a:gd name="T30" fmla="*/ 2147483646 w 26"/>
              <a:gd name="T31" fmla="*/ 2147483646 h 227"/>
              <a:gd name="T32" fmla="*/ 2147483646 w 26"/>
              <a:gd name="T33" fmla="*/ 2147483646 h 227"/>
              <a:gd name="T34" fmla="*/ 2147483646 w 26"/>
              <a:gd name="T35" fmla="*/ 2147483646 h 227"/>
              <a:gd name="T36" fmla="*/ 2147483646 w 26"/>
              <a:gd name="T37" fmla="*/ 0 h 227"/>
              <a:gd name="T38" fmla="*/ 2147483646 w 26"/>
              <a:gd name="T39" fmla="*/ 0 h 227"/>
              <a:gd name="T40" fmla="*/ 0 w 26"/>
              <a:gd name="T41" fmla="*/ 0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27"/>
              <a:gd name="T65" fmla="*/ 26 w 26"/>
              <a:gd name="T66" fmla="*/ 227 h 2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27">
                <a:moveTo>
                  <a:pt x="0" y="0"/>
                </a:moveTo>
                <a:lnTo>
                  <a:pt x="0" y="0"/>
                </a:lnTo>
                <a:lnTo>
                  <a:pt x="0" y="5"/>
                </a:lnTo>
                <a:lnTo>
                  <a:pt x="0" y="19"/>
                </a:lnTo>
                <a:lnTo>
                  <a:pt x="0" y="40"/>
                </a:lnTo>
                <a:lnTo>
                  <a:pt x="2" y="69"/>
                </a:lnTo>
                <a:lnTo>
                  <a:pt x="2" y="103"/>
                </a:lnTo>
                <a:lnTo>
                  <a:pt x="3" y="142"/>
                </a:lnTo>
                <a:lnTo>
                  <a:pt x="3" y="184"/>
                </a:lnTo>
                <a:lnTo>
                  <a:pt x="5" y="227"/>
                </a:lnTo>
                <a:lnTo>
                  <a:pt x="26" y="227"/>
                </a:lnTo>
                <a:lnTo>
                  <a:pt x="26" y="182"/>
                </a:lnTo>
                <a:lnTo>
                  <a:pt x="25" y="142"/>
                </a:lnTo>
                <a:lnTo>
                  <a:pt x="25" y="103"/>
                </a:lnTo>
                <a:lnTo>
                  <a:pt x="24" y="69"/>
                </a:lnTo>
                <a:lnTo>
                  <a:pt x="24" y="40"/>
                </a:lnTo>
                <a:lnTo>
                  <a:pt x="24" y="19"/>
                </a:lnTo>
                <a:lnTo>
                  <a:pt x="22" y="4"/>
                </a:lnTo>
                <a:lnTo>
                  <a:pt x="22" y="0"/>
                </a:lnTo>
                <a:lnTo>
                  <a:pt x="0" y="0"/>
                </a:lnTo>
                <a:close/>
              </a:path>
            </a:pathLst>
          </a:custGeom>
          <a:solidFill>
            <a:srgbClr val="DC2B19"/>
          </a:solidFill>
          <a:ln w="9525">
            <a:solidFill>
              <a:srgbClr val="FF0000"/>
            </a:solidFill>
            <a:round/>
            <a:headEnd/>
            <a:tailEnd/>
          </a:ln>
        </p:spPr>
        <p:txBody>
          <a:bodyPr/>
          <a:lstStyle/>
          <a:p>
            <a:endParaRPr lang="ja-JP" altLang="en-US"/>
          </a:p>
        </p:txBody>
      </p:sp>
      <p:sp>
        <p:nvSpPr>
          <p:cNvPr id="96411" name="Freeform 155"/>
          <p:cNvSpPr>
            <a:spLocks/>
          </p:cNvSpPr>
          <p:nvPr/>
        </p:nvSpPr>
        <p:spPr bwMode="auto">
          <a:xfrm>
            <a:off x="8655051" y="3966276"/>
            <a:ext cx="26987" cy="69850"/>
          </a:xfrm>
          <a:custGeom>
            <a:avLst/>
            <a:gdLst>
              <a:gd name="T0" fmla="*/ 2147483646 w 25"/>
              <a:gd name="T1" fmla="*/ 0 h 66"/>
              <a:gd name="T2" fmla="*/ 2147483646 w 25"/>
              <a:gd name="T3" fmla="*/ 0 h 66"/>
              <a:gd name="T4" fmla="*/ 0 w 25"/>
              <a:gd name="T5" fmla="*/ 2147483646 h 66"/>
              <a:gd name="T6" fmla="*/ 2147483646 w 25"/>
              <a:gd name="T7" fmla="*/ 2147483646 h 66"/>
              <a:gd name="T8" fmla="*/ 2147483646 w 25"/>
              <a:gd name="T9" fmla="*/ 2147483646 h 66"/>
              <a:gd name="T10" fmla="*/ 2147483646 w 25"/>
              <a:gd name="T11" fmla="*/ 0 h 66"/>
              <a:gd name="T12" fmla="*/ 0 60000 65536"/>
              <a:gd name="T13" fmla="*/ 0 60000 65536"/>
              <a:gd name="T14" fmla="*/ 0 60000 65536"/>
              <a:gd name="T15" fmla="*/ 0 60000 65536"/>
              <a:gd name="T16" fmla="*/ 0 60000 65536"/>
              <a:gd name="T17" fmla="*/ 0 60000 65536"/>
              <a:gd name="T18" fmla="*/ 0 w 25"/>
              <a:gd name="T19" fmla="*/ 0 h 66"/>
              <a:gd name="T20" fmla="*/ 25 w 2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25" h="66">
                <a:moveTo>
                  <a:pt x="2" y="0"/>
                </a:moveTo>
                <a:lnTo>
                  <a:pt x="2" y="0"/>
                </a:lnTo>
                <a:lnTo>
                  <a:pt x="0" y="66"/>
                </a:lnTo>
                <a:lnTo>
                  <a:pt x="22" y="66"/>
                </a:lnTo>
                <a:lnTo>
                  <a:pt x="25" y="1"/>
                </a:lnTo>
                <a:lnTo>
                  <a:pt x="2"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12" name="Freeform 156"/>
          <p:cNvSpPr>
            <a:spLocks/>
          </p:cNvSpPr>
          <p:nvPr/>
        </p:nvSpPr>
        <p:spPr bwMode="auto">
          <a:xfrm>
            <a:off x="8656638" y="3931351"/>
            <a:ext cx="28575" cy="36512"/>
          </a:xfrm>
          <a:custGeom>
            <a:avLst/>
            <a:gdLst>
              <a:gd name="T0" fmla="*/ 2147483646 w 27"/>
              <a:gd name="T1" fmla="*/ 0 h 36"/>
              <a:gd name="T2" fmla="*/ 0 w 27"/>
              <a:gd name="T3" fmla="*/ 2147483646 h 36"/>
              <a:gd name="T4" fmla="*/ 2147483646 w 27"/>
              <a:gd name="T5" fmla="*/ 2147483646 h 36"/>
              <a:gd name="T6" fmla="*/ 2147483646 w 27"/>
              <a:gd name="T7" fmla="*/ 2147483646 h 36"/>
              <a:gd name="T8" fmla="*/ 2147483646 w 27"/>
              <a:gd name="T9" fmla="*/ 0 h 36"/>
              <a:gd name="T10" fmla="*/ 0 60000 65536"/>
              <a:gd name="T11" fmla="*/ 0 60000 65536"/>
              <a:gd name="T12" fmla="*/ 0 60000 65536"/>
              <a:gd name="T13" fmla="*/ 0 60000 65536"/>
              <a:gd name="T14" fmla="*/ 0 60000 65536"/>
              <a:gd name="T15" fmla="*/ 0 w 27"/>
              <a:gd name="T16" fmla="*/ 0 h 36"/>
              <a:gd name="T17" fmla="*/ 27 w 27"/>
              <a:gd name="T18" fmla="*/ 36 h 36"/>
            </a:gdLst>
            <a:ahLst/>
            <a:cxnLst>
              <a:cxn ang="T10">
                <a:pos x="T0" y="T1"/>
              </a:cxn>
              <a:cxn ang="T11">
                <a:pos x="T2" y="T3"/>
              </a:cxn>
              <a:cxn ang="T12">
                <a:pos x="T4" y="T5"/>
              </a:cxn>
              <a:cxn ang="T13">
                <a:pos x="T6" y="T7"/>
              </a:cxn>
              <a:cxn ang="T14">
                <a:pos x="T8" y="T9"/>
              </a:cxn>
            </a:cxnLst>
            <a:rect l="T15" t="T16" r="T17" b="T18"/>
            <a:pathLst>
              <a:path w="27" h="36">
                <a:moveTo>
                  <a:pt x="4" y="0"/>
                </a:moveTo>
                <a:lnTo>
                  <a:pt x="0" y="34"/>
                </a:lnTo>
                <a:lnTo>
                  <a:pt x="23" y="36"/>
                </a:lnTo>
                <a:lnTo>
                  <a:pt x="27" y="3"/>
                </a:lnTo>
                <a:lnTo>
                  <a:pt x="4"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413" name="Freeform 157"/>
          <p:cNvSpPr>
            <a:spLocks/>
          </p:cNvSpPr>
          <p:nvPr/>
        </p:nvSpPr>
        <p:spPr bwMode="auto">
          <a:xfrm>
            <a:off x="8591551" y="3848802"/>
            <a:ext cx="142875" cy="173037"/>
          </a:xfrm>
          <a:custGeom>
            <a:avLst/>
            <a:gdLst>
              <a:gd name="T0" fmla="*/ 2147483646 w 136"/>
              <a:gd name="T1" fmla="*/ 0 h 164"/>
              <a:gd name="T2" fmla="*/ 0 w 136"/>
              <a:gd name="T3" fmla="*/ 2147483646 h 164"/>
              <a:gd name="T4" fmla="*/ 0 w 136"/>
              <a:gd name="T5" fmla="*/ 2147483646 h 164"/>
              <a:gd name="T6" fmla="*/ 2147483646 w 136"/>
              <a:gd name="T7" fmla="*/ 2147483646 h 164"/>
              <a:gd name="T8" fmla="*/ 2147483646 w 136"/>
              <a:gd name="T9" fmla="*/ 2147483646 h 164"/>
              <a:gd name="T10" fmla="*/ 2147483646 w 136"/>
              <a:gd name="T11" fmla="*/ 2147483646 h 164"/>
              <a:gd name="T12" fmla="*/ 2147483646 w 136"/>
              <a:gd name="T13" fmla="*/ 2147483646 h 164"/>
              <a:gd name="T14" fmla="*/ 2147483646 w 136"/>
              <a:gd name="T15" fmla="*/ 2147483646 h 164"/>
              <a:gd name="T16" fmla="*/ 2147483646 w 136"/>
              <a:gd name="T17" fmla="*/ 2147483646 h 164"/>
              <a:gd name="T18" fmla="*/ 2147483646 w 136"/>
              <a:gd name="T19" fmla="*/ 2147483646 h 164"/>
              <a:gd name="T20" fmla="*/ 2147483646 w 136"/>
              <a:gd name="T21" fmla="*/ 2147483646 h 164"/>
              <a:gd name="T22" fmla="*/ 2147483646 w 136"/>
              <a:gd name="T23" fmla="*/ 2147483646 h 164"/>
              <a:gd name="T24" fmla="*/ 2147483646 w 136"/>
              <a:gd name="T25" fmla="*/ 2147483646 h 164"/>
              <a:gd name="T26" fmla="*/ 2147483646 w 136"/>
              <a:gd name="T27" fmla="*/ 2147483646 h 164"/>
              <a:gd name="T28" fmla="*/ 2147483646 w 136"/>
              <a:gd name="T29" fmla="*/ 2147483646 h 164"/>
              <a:gd name="T30" fmla="*/ 2147483646 w 136"/>
              <a:gd name="T31" fmla="*/ 2147483646 h 164"/>
              <a:gd name="T32" fmla="*/ 2147483646 w 136"/>
              <a:gd name="T33" fmla="*/ 2147483646 h 164"/>
              <a:gd name="T34" fmla="*/ 2147483646 w 136"/>
              <a:gd name="T35" fmla="*/ 2147483646 h 164"/>
              <a:gd name="T36" fmla="*/ 2147483646 w 136"/>
              <a:gd name="T37" fmla="*/ 2147483646 h 164"/>
              <a:gd name="T38" fmla="*/ 2147483646 w 136"/>
              <a:gd name="T39" fmla="*/ 2147483646 h 164"/>
              <a:gd name="T40" fmla="*/ 2147483646 w 136"/>
              <a:gd name="T41" fmla="*/ 2147483646 h 164"/>
              <a:gd name="T42" fmla="*/ 2147483646 w 136"/>
              <a:gd name="T43" fmla="*/ 2147483646 h 164"/>
              <a:gd name="T44" fmla="*/ 2147483646 w 136"/>
              <a:gd name="T45" fmla="*/ 2147483646 h 164"/>
              <a:gd name="T46" fmla="*/ 2147483646 w 136"/>
              <a:gd name="T47" fmla="*/ 2147483646 h 164"/>
              <a:gd name="T48" fmla="*/ 2147483646 w 136"/>
              <a:gd name="T49" fmla="*/ 2147483646 h 164"/>
              <a:gd name="T50" fmla="*/ 2147483646 w 136"/>
              <a:gd name="T51" fmla="*/ 2147483646 h 164"/>
              <a:gd name="T52" fmla="*/ 2147483646 w 136"/>
              <a:gd name="T53" fmla="*/ 2147483646 h 164"/>
              <a:gd name="T54" fmla="*/ 2147483646 w 136"/>
              <a:gd name="T55" fmla="*/ 2147483646 h 164"/>
              <a:gd name="T56" fmla="*/ 2147483646 w 136"/>
              <a:gd name="T57" fmla="*/ 2147483646 h 164"/>
              <a:gd name="T58" fmla="*/ 2147483646 w 136"/>
              <a:gd name="T59" fmla="*/ 2147483646 h 164"/>
              <a:gd name="T60" fmla="*/ 2147483646 w 136"/>
              <a:gd name="T61" fmla="*/ 2147483646 h 164"/>
              <a:gd name="T62" fmla="*/ 2147483646 w 136"/>
              <a:gd name="T63" fmla="*/ 2147483646 h 164"/>
              <a:gd name="T64" fmla="*/ 2147483646 w 136"/>
              <a:gd name="T65" fmla="*/ 2147483646 h 164"/>
              <a:gd name="T66" fmla="*/ 2147483646 w 136"/>
              <a:gd name="T67" fmla="*/ 2147483646 h 164"/>
              <a:gd name="T68" fmla="*/ 2147483646 w 136"/>
              <a:gd name="T69" fmla="*/ 2147483646 h 164"/>
              <a:gd name="T70" fmla="*/ 2147483646 w 136"/>
              <a:gd name="T71" fmla="*/ 0 h 164"/>
              <a:gd name="T72" fmla="*/ 2147483646 w 136"/>
              <a:gd name="T73" fmla="*/ 0 h 1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64"/>
              <a:gd name="T113" fmla="*/ 136 w 136"/>
              <a:gd name="T114" fmla="*/ 164 h 1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64">
                <a:moveTo>
                  <a:pt x="88" y="0"/>
                </a:moveTo>
                <a:lnTo>
                  <a:pt x="0" y="148"/>
                </a:lnTo>
                <a:lnTo>
                  <a:pt x="4" y="147"/>
                </a:lnTo>
                <a:lnTo>
                  <a:pt x="9" y="146"/>
                </a:lnTo>
                <a:lnTo>
                  <a:pt x="14" y="144"/>
                </a:lnTo>
                <a:lnTo>
                  <a:pt x="18" y="143"/>
                </a:lnTo>
                <a:lnTo>
                  <a:pt x="22" y="141"/>
                </a:lnTo>
                <a:lnTo>
                  <a:pt x="26" y="141"/>
                </a:lnTo>
                <a:lnTo>
                  <a:pt x="32" y="140"/>
                </a:lnTo>
                <a:lnTo>
                  <a:pt x="36" y="140"/>
                </a:lnTo>
                <a:lnTo>
                  <a:pt x="40" y="140"/>
                </a:lnTo>
                <a:lnTo>
                  <a:pt x="44" y="139"/>
                </a:lnTo>
                <a:lnTo>
                  <a:pt x="48" y="139"/>
                </a:lnTo>
                <a:lnTo>
                  <a:pt x="52" y="139"/>
                </a:lnTo>
                <a:lnTo>
                  <a:pt x="58" y="139"/>
                </a:lnTo>
                <a:lnTo>
                  <a:pt x="62" y="139"/>
                </a:lnTo>
                <a:lnTo>
                  <a:pt x="66" y="140"/>
                </a:lnTo>
                <a:lnTo>
                  <a:pt x="70" y="140"/>
                </a:lnTo>
                <a:lnTo>
                  <a:pt x="74" y="140"/>
                </a:lnTo>
                <a:lnTo>
                  <a:pt x="78" y="141"/>
                </a:lnTo>
                <a:lnTo>
                  <a:pt x="82" y="141"/>
                </a:lnTo>
                <a:lnTo>
                  <a:pt x="86" y="143"/>
                </a:lnTo>
                <a:lnTo>
                  <a:pt x="91" y="144"/>
                </a:lnTo>
                <a:lnTo>
                  <a:pt x="95" y="146"/>
                </a:lnTo>
                <a:lnTo>
                  <a:pt x="99" y="147"/>
                </a:lnTo>
                <a:lnTo>
                  <a:pt x="103" y="148"/>
                </a:lnTo>
                <a:lnTo>
                  <a:pt x="107" y="150"/>
                </a:lnTo>
                <a:lnTo>
                  <a:pt x="111" y="152"/>
                </a:lnTo>
                <a:lnTo>
                  <a:pt x="115" y="154"/>
                </a:lnTo>
                <a:lnTo>
                  <a:pt x="119" y="155"/>
                </a:lnTo>
                <a:lnTo>
                  <a:pt x="123" y="158"/>
                </a:lnTo>
                <a:lnTo>
                  <a:pt x="127" y="160"/>
                </a:lnTo>
                <a:lnTo>
                  <a:pt x="132" y="163"/>
                </a:lnTo>
                <a:lnTo>
                  <a:pt x="136" y="164"/>
                </a:lnTo>
                <a:lnTo>
                  <a:pt x="88" y="0"/>
                </a:lnTo>
                <a:close/>
              </a:path>
            </a:pathLst>
          </a:custGeom>
          <a:solidFill>
            <a:srgbClr val="FF0000"/>
          </a:solidFill>
          <a:ln w="9525">
            <a:solidFill>
              <a:srgbClr val="FF0000"/>
            </a:solidFill>
            <a:round/>
            <a:headEnd/>
            <a:tailEnd/>
          </a:ln>
        </p:spPr>
        <p:txBody>
          <a:bodyPr/>
          <a:lstStyle/>
          <a:p>
            <a:endParaRPr lang="ja-JP" altLang="en-US"/>
          </a:p>
        </p:txBody>
      </p:sp>
      <p:pic>
        <p:nvPicPr>
          <p:cNvPr id="96414" name="Picture 158" descr="trimming"/>
          <p:cNvPicPr>
            <a:picLocks noChangeAspect="1" noChangeArrowheads="1"/>
          </p:cNvPicPr>
          <p:nvPr/>
        </p:nvPicPr>
        <p:blipFill>
          <a:blip r:embed="rId3">
            <a:lum bright="12000" contrast="12000"/>
            <a:extLst>
              <a:ext uri="{28A0092B-C50C-407E-A947-70E740481C1C}">
                <a14:useLocalDpi xmlns:a14="http://schemas.microsoft.com/office/drawing/2010/main"/>
              </a:ext>
            </a:extLst>
          </a:blip>
          <a:srcRect/>
          <a:stretch>
            <a:fillRect/>
          </a:stretch>
        </p:blipFill>
        <p:spPr bwMode="auto">
          <a:xfrm>
            <a:off x="1774826" y="1101726"/>
            <a:ext cx="4583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15" name="Text Box 159"/>
          <p:cNvSpPr txBox="1">
            <a:spLocks noChangeArrowheads="1"/>
          </p:cNvSpPr>
          <p:nvPr/>
        </p:nvSpPr>
        <p:spPr bwMode="auto">
          <a:xfrm>
            <a:off x="9050337" y="4642551"/>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内頸動脈</a:t>
            </a:r>
          </a:p>
        </p:txBody>
      </p:sp>
      <p:sp>
        <p:nvSpPr>
          <p:cNvPr id="96416" name="Text Box 160"/>
          <p:cNvSpPr txBox="1">
            <a:spLocks noChangeArrowheads="1"/>
          </p:cNvSpPr>
          <p:nvPr/>
        </p:nvSpPr>
        <p:spPr bwMode="auto">
          <a:xfrm>
            <a:off x="8258175" y="2770889"/>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サイフォン部</a:t>
            </a:r>
          </a:p>
        </p:txBody>
      </p:sp>
      <p:sp>
        <p:nvSpPr>
          <p:cNvPr id="96417" name="Text Box 161"/>
          <p:cNvSpPr txBox="1">
            <a:spLocks noChangeArrowheads="1"/>
          </p:cNvSpPr>
          <p:nvPr/>
        </p:nvSpPr>
        <p:spPr bwMode="auto">
          <a:xfrm>
            <a:off x="6236776" y="2124776"/>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眼動脈</a:t>
            </a:r>
          </a:p>
        </p:txBody>
      </p:sp>
      <p:sp>
        <p:nvSpPr>
          <p:cNvPr id="96418" name="Text Box 162"/>
          <p:cNvSpPr txBox="1">
            <a:spLocks noChangeArrowheads="1"/>
          </p:cNvSpPr>
          <p:nvPr/>
        </p:nvSpPr>
        <p:spPr bwMode="auto">
          <a:xfrm>
            <a:off x="7610475" y="1691389"/>
            <a:ext cx="1884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ea typeface="メイリオ" panose="020B0604030504040204" pitchFamily="50" charset="-128"/>
                <a:cs typeface="Times New Roman" panose="02020603050405020304" pitchFamily="18" charset="0"/>
              </a:rPr>
              <a:t>Willis</a:t>
            </a:r>
            <a:r>
              <a:rPr lang="ja-JP" altLang="en-US" sz="2400">
                <a:latin typeface="Times New Roman" panose="02020603050405020304" pitchFamily="18" charset="0"/>
                <a:ea typeface="メイリオ" panose="020B0604030504040204" pitchFamily="50" charset="-128"/>
                <a:cs typeface="Times New Roman" panose="02020603050405020304" pitchFamily="18" charset="0"/>
              </a:rPr>
              <a:t>動脈輪</a:t>
            </a:r>
          </a:p>
        </p:txBody>
      </p:sp>
      <p:sp>
        <p:nvSpPr>
          <p:cNvPr id="96419" name="Text Box 163"/>
          <p:cNvSpPr txBox="1">
            <a:spLocks noChangeArrowheads="1"/>
          </p:cNvSpPr>
          <p:nvPr/>
        </p:nvSpPr>
        <p:spPr bwMode="auto">
          <a:xfrm>
            <a:off x="6384926" y="1115126"/>
            <a:ext cx="295433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バルーンカテーテル</a:t>
            </a:r>
          </a:p>
        </p:txBody>
      </p:sp>
      <p:grpSp>
        <p:nvGrpSpPr>
          <p:cNvPr id="96420" name="Group 164"/>
          <p:cNvGrpSpPr>
            <a:grpSpLocks/>
          </p:cNvGrpSpPr>
          <p:nvPr/>
        </p:nvGrpSpPr>
        <p:grpSpPr bwMode="auto">
          <a:xfrm>
            <a:off x="8401050" y="5218814"/>
            <a:ext cx="2227262" cy="461963"/>
            <a:chOff x="4377" y="3385"/>
            <a:chExt cx="1403" cy="291"/>
          </a:xfrm>
        </p:grpSpPr>
        <p:sp>
          <p:nvSpPr>
            <p:cNvPr id="96428" name="Text Box 165"/>
            <p:cNvSpPr txBox="1">
              <a:spLocks noChangeArrowheads="1"/>
            </p:cNvSpPr>
            <p:nvPr/>
          </p:nvSpPr>
          <p:spPr bwMode="auto">
            <a:xfrm>
              <a:off x="4694" y="3385"/>
              <a:ext cx="1086" cy="2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カテーテル</a:t>
              </a:r>
            </a:p>
          </p:txBody>
        </p:sp>
        <p:sp>
          <p:nvSpPr>
            <p:cNvPr id="96429" name="Line 166"/>
            <p:cNvSpPr>
              <a:spLocks noChangeShapeType="1"/>
            </p:cNvSpPr>
            <p:nvPr/>
          </p:nvSpPr>
          <p:spPr bwMode="auto">
            <a:xfrm flipH="1" flipV="1">
              <a:off x="4377" y="3385"/>
              <a:ext cx="317" cy="136"/>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pSp>
      <p:sp>
        <p:nvSpPr>
          <p:cNvPr id="96421" name="Line 167"/>
          <p:cNvSpPr>
            <a:spLocks noChangeShapeType="1"/>
          </p:cNvSpPr>
          <p:nvPr/>
        </p:nvSpPr>
        <p:spPr bwMode="auto">
          <a:xfrm>
            <a:off x="7105651" y="1475488"/>
            <a:ext cx="287337" cy="10795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6422" name="Freeform 168"/>
          <p:cNvSpPr>
            <a:spLocks/>
          </p:cNvSpPr>
          <p:nvPr/>
        </p:nvSpPr>
        <p:spPr bwMode="auto">
          <a:xfrm>
            <a:off x="6745287" y="2626426"/>
            <a:ext cx="647700" cy="576262"/>
          </a:xfrm>
          <a:custGeom>
            <a:avLst/>
            <a:gdLst>
              <a:gd name="T0" fmla="*/ 2147483646 w 362"/>
              <a:gd name="T1" fmla="*/ 2147483646 h 318"/>
              <a:gd name="T2" fmla="*/ 2147483646 w 362"/>
              <a:gd name="T3" fmla="*/ 2147483646 h 318"/>
              <a:gd name="T4" fmla="*/ 2147483646 w 362"/>
              <a:gd name="T5" fmla="*/ 2147483646 h 318"/>
              <a:gd name="T6" fmla="*/ 0 w 362"/>
              <a:gd name="T7" fmla="*/ 0 h 318"/>
              <a:gd name="T8" fmla="*/ 0 60000 65536"/>
              <a:gd name="T9" fmla="*/ 0 60000 65536"/>
              <a:gd name="T10" fmla="*/ 0 60000 65536"/>
              <a:gd name="T11" fmla="*/ 0 60000 65536"/>
              <a:gd name="T12" fmla="*/ 0 w 362"/>
              <a:gd name="T13" fmla="*/ 0 h 318"/>
              <a:gd name="T14" fmla="*/ 362 w 362"/>
              <a:gd name="T15" fmla="*/ 318 h 318"/>
            </a:gdLst>
            <a:ahLst/>
            <a:cxnLst>
              <a:cxn ang="T8">
                <a:pos x="T0" y="T1"/>
              </a:cxn>
              <a:cxn ang="T9">
                <a:pos x="T2" y="T3"/>
              </a:cxn>
              <a:cxn ang="T10">
                <a:pos x="T4" y="T5"/>
              </a:cxn>
              <a:cxn ang="T11">
                <a:pos x="T6" y="T7"/>
              </a:cxn>
            </a:cxnLst>
            <a:rect l="T12" t="T13" r="T14" b="T15"/>
            <a:pathLst>
              <a:path w="362" h="318">
                <a:moveTo>
                  <a:pt x="362" y="318"/>
                </a:moveTo>
                <a:cubicBezTo>
                  <a:pt x="320" y="287"/>
                  <a:pt x="279" y="257"/>
                  <a:pt x="272" y="227"/>
                </a:cubicBezTo>
                <a:cubicBezTo>
                  <a:pt x="265" y="197"/>
                  <a:pt x="362" y="174"/>
                  <a:pt x="317" y="136"/>
                </a:cubicBezTo>
                <a:cubicBezTo>
                  <a:pt x="272" y="98"/>
                  <a:pt x="136" y="49"/>
                  <a:pt x="0" y="0"/>
                </a:cubicBezTo>
              </a:path>
            </a:pathLst>
          </a:custGeom>
          <a:noFill/>
          <a:ln w="28575">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423" name="Text Box 169"/>
          <p:cNvSpPr txBox="1">
            <a:spLocks noChangeArrowheads="1"/>
          </p:cNvSpPr>
          <p:nvPr/>
        </p:nvSpPr>
        <p:spPr bwMode="auto">
          <a:xfrm>
            <a:off x="4872039" y="2205038"/>
            <a:ext cx="11080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眼動脈</a:t>
            </a:r>
          </a:p>
        </p:txBody>
      </p:sp>
      <p:sp>
        <p:nvSpPr>
          <p:cNvPr id="96424" name="Line 170"/>
          <p:cNvSpPr>
            <a:spLocks noChangeShapeType="1"/>
          </p:cNvSpPr>
          <p:nvPr/>
        </p:nvSpPr>
        <p:spPr bwMode="auto">
          <a:xfrm flipH="1">
            <a:off x="4295776" y="2420938"/>
            <a:ext cx="576263" cy="79216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6425" name="Text Box 172"/>
          <p:cNvSpPr txBox="1">
            <a:spLocks noChangeArrowheads="1"/>
          </p:cNvSpPr>
          <p:nvPr/>
        </p:nvSpPr>
        <p:spPr bwMode="auto">
          <a:xfrm>
            <a:off x="3863975" y="1125538"/>
            <a:ext cx="8001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眼球</a:t>
            </a:r>
          </a:p>
        </p:txBody>
      </p:sp>
      <p:sp>
        <p:nvSpPr>
          <p:cNvPr id="96426" name="Line 173"/>
          <p:cNvSpPr>
            <a:spLocks noChangeShapeType="1"/>
          </p:cNvSpPr>
          <p:nvPr/>
        </p:nvSpPr>
        <p:spPr bwMode="auto">
          <a:xfrm flipH="1">
            <a:off x="3575051" y="1268413"/>
            <a:ext cx="288925" cy="4318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75" name="Rectangle 2"/>
          <p:cNvSpPr txBox="1">
            <a:spLocks noRot="1" noChangeArrowheads="1"/>
          </p:cNvSpPr>
          <p:nvPr/>
        </p:nvSpPr>
        <p:spPr>
          <a:xfrm>
            <a:off x="1981200" y="346075"/>
            <a:ext cx="8229600" cy="850900"/>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4000" dirty="0">
                <a:solidFill>
                  <a:schemeClr val="tx2">
                    <a:lumMod val="60000"/>
                    <a:lumOff val="40000"/>
                  </a:schemeClr>
                </a:solidFill>
              </a:rPr>
              <a:t>選択的眼動脈注入（眼動注）</a:t>
            </a:r>
          </a:p>
        </p:txBody>
      </p:sp>
      <p:sp>
        <p:nvSpPr>
          <p:cNvPr id="174" name="Text Box 163"/>
          <p:cNvSpPr txBox="1">
            <a:spLocks noChangeArrowheads="1"/>
          </p:cNvSpPr>
          <p:nvPr/>
        </p:nvSpPr>
        <p:spPr bwMode="auto">
          <a:xfrm>
            <a:off x="6313488" y="6398172"/>
            <a:ext cx="3826689"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用量：メルファラン </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5~7.5mg/m</a:t>
            </a:r>
            <a:r>
              <a:rPr lang="en-US" altLang="ja-JP" sz="2000" baseline="30000" dirty="0">
                <a:latin typeface="Times New Roman" panose="02020603050405020304" pitchFamily="18" charset="0"/>
                <a:ea typeface="メイリオ" panose="020B0604030504040204" pitchFamily="50" charset="-128"/>
                <a:cs typeface="Times New Roman" panose="02020603050405020304" pitchFamily="18" charset="0"/>
              </a:rPr>
              <a:t>2</a:t>
            </a:r>
            <a:endParaRPr lang="ja-JP" altLang="en-US" sz="2000" baseline="300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176" name="テキスト ボックス 175"/>
          <p:cNvSpPr txBox="1"/>
          <p:nvPr/>
        </p:nvSpPr>
        <p:spPr>
          <a:xfrm>
            <a:off x="6398845" y="5907439"/>
            <a:ext cx="1467068" cy="400110"/>
          </a:xfrm>
          <a:prstGeom prst="rect">
            <a:avLst/>
          </a:prstGeom>
          <a:noFill/>
          <a:ln>
            <a:solidFill>
              <a:srgbClr val="FF0000"/>
            </a:solidFill>
          </a:ln>
        </p:spPr>
        <p:txBody>
          <a:bodyPr wrap="none" rtlCol="0">
            <a:spAutoFit/>
          </a:bodyPr>
          <a:lstStyle/>
          <a:p>
            <a:r>
              <a:rPr lang="ja-JP" altLang="en-US" dirty="0">
                <a:solidFill>
                  <a:srgbClr val="FF0000"/>
                </a:solidFill>
                <a:latin typeface="+mn-lt"/>
                <a:ea typeface="メイリオ" panose="020B0604030504040204" pitchFamily="50" charset="-128"/>
              </a:rPr>
              <a:t>適応外使用</a:t>
            </a:r>
          </a:p>
        </p:txBody>
      </p:sp>
    </p:spTree>
    <p:extLst>
      <p:ext uri="{BB962C8B-B14F-4D97-AF65-F5344CB8AC3E}">
        <p14:creationId xmlns:p14="http://schemas.microsoft.com/office/powerpoint/2010/main" val="61440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reeform 2"/>
          <p:cNvSpPr>
            <a:spLocks/>
          </p:cNvSpPr>
          <p:nvPr/>
        </p:nvSpPr>
        <p:spPr bwMode="auto">
          <a:xfrm>
            <a:off x="7700963" y="2736850"/>
            <a:ext cx="100012" cy="90488"/>
          </a:xfrm>
          <a:custGeom>
            <a:avLst/>
            <a:gdLst>
              <a:gd name="T0" fmla="*/ 2147483646 w 96"/>
              <a:gd name="T1" fmla="*/ 2147483646 h 86"/>
              <a:gd name="T2" fmla="*/ 2147483646 w 96"/>
              <a:gd name="T3" fmla="*/ 2147483646 h 86"/>
              <a:gd name="T4" fmla="*/ 2147483646 w 96"/>
              <a:gd name="T5" fmla="*/ 2147483646 h 86"/>
              <a:gd name="T6" fmla="*/ 2147483646 w 96"/>
              <a:gd name="T7" fmla="*/ 2147483646 h 86"/>
              <a:gd name="T8" fmla="*/ 2147483646 w 96"/>
              <a:gd name="T9" fmla="*/ 2147483646 h 86"/>
              <a:gd name="T10" fmla="*/ 2147483646 w 96"/>
              <a:gd name="T11" fmla="*/ 2147483646 h 86"/>
              <a:gd name="T12" fmla="*/ 2147483646 w 96"/>
              <a:gd name="T13" fmla="*/ 2147483646 h 86"/>
              <a:gd name="T14" fmla="*/ 2147483646 w 96"/>
              <a:gd name="T15" fmla="*/ 2147483646 h 86"/>
              <a:gd name="T16" fmla="*/ 2147483646 w 96"/>
              <a:gd name="T17" fmla="*/ 2147483646 h 86"/>
              <a:gd name="T18" fmla="*/ 2147483646 w 96"/>
              <a:gd name="T19" fmla="*/ 0 h 86"/>
              <a:gd name="T20" fmla="*/ 0 w 96"/>
              <a:gd name="T21" fmla="*/ 2147483646 h 86"/>
              <a:gd name="T22" fmla="*/ 2147483646 w 96"/>
              <a:gd name="T23" fmla="*/ 2147483646 h 86"/>
              <a:gd name="T24" fmla="*/ 2147483646 w 96"/>
              <a:gd name="T25" fmla="*/ 2147483646 h 86"/>
              <a:gd name="T26" fmla="*/ 2147483646 w 96"/>
              <a:gd name="T27" fmla="*/ 2147483646 h 86"/>
              <a:gd name="T28" fmla="*/ 2147483646 w 96"/>
              <a:gd name="T29" fmla="*/ 2147483646 h 86"/>
              <a:gd name="T30" fmla="*/ 2147483646 w 96"/>
              <a:gd name="T31" fmla="*/ 2147483646 h 86"/>
              <a:gd name="T32" fmla="*/ 2147483646 w 96"/>
              <a:gd name="T33" fmla="*/ 2147483646 h 86"/>
              <a:gd name="T34" fmla="*/ 2147483646 w 96"/>
              <a:gd name="T35" fmla="*/ 2147483646 h 86"/>
              <a:gd name="T36" fmla="*/ 2147483646 w 96"/>
              <a:gd name="T37" fmla="*/ 2147483646 h 86"/>
              <a:gd name="T38" fmla="*/ 2147483646 w 96"/>
              <a:gd name="T39" fmla="*/ 2147483646 h 86"/>
              <a:gd name="T40" fmla="*/ 2147483646 w 96"/>
              <a:gd name="T41" fmla="*/ 2147483646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86"/>
              <a:gd name="T65" fmla="*/ 96 w 96"/>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86">
                <a:moveTo>
                  <a:pt x="96" y="81"/>
                </a:moveTo>
                <a:lnTo>
                  <a:pt x="96" y="81"/>
                </a:lnTo>
                <a:lnTo>
                  <a:pt x="86" y="63"/>
                </a:lnTo>
                <a:lnTo>
                  <a:pt x="81" y="54"/>
                </a:lnTo>
                <a:lnTo>
                  <a:pt x="77" y="49"/>
                </a:lnTo>
                <a:lnTo>
                  <a:pt x="74" y="48"/>
                </a:lnTo>
                <a:lnTo>
                  <a:pt x="70" y="47"/>
                </a:lnTo>
                <a:lnTo>
                  <a:pt x="59" y="41"/>
                </a:lnTo>
                <a:lnTo>
                  <a:pt x="40" y="27"/>
                </a:lnTo>
                <a:lnTo>
                  <a:pt x="9" y="0"/>
                </a:lnTo>
                <a:lnTo>
                  <a:pt x="0" y="8"/>
                </a:lnTo>
                <a:lnTo>
                  <a:pt x="33" y="35"/>
                </a:lnTo>
                <a:lnTo>
                  <a:pt x="52" y="49"/>
                </a:lnTo>
                <a:lnTo>
                  <a:pt x="65" y="58"/>
                </a:lnTo>
                <a:lnTo>
                  <a:pt x="70" y="59"/>
                </a:lnTo>
                <a:lnTo>
                  <a:pt x="71" y="60"/>
                </a:lnTo>
                <a:lnTo>
                  <a:pt x="75" y="68"/>
                </a:lnTo>
                <a:lnTo>
                  <a:pt x="86" y="86"/>
                </a:lnTo>
                <a:lnTo>
                  <a:pt x="96" y="81"/>
                </a:lnTo>
                <a:close/>
              </a:path>
            </a:pathLst>
          </a:custGeom>
          <a:solidFill>
            <a:srgbClr val="EF9C9F"/>
          </a:solidFill>
          <a:ln w="9525">
            <a:solidFill>
              <a:schemeClr val="tx1"/>
            </a:solidFill>
            <a:round/>
            <a:headEnd/>
            <a:tailEnd/>
          </a:ln>
        </p:spPr>
        <p:txBody>
          <a:bodyPr/>
          <a:lstStyle/>
          <a:p>
            <a:endParaRPr lang="ja-JP" altLang="en-US"/>
          </a:p>
        </p:txBody>
      </p:sp>
      <p:sp>
        <p:nvSpPr>
          <p:cNvPr id="98307" name="Freeform 3"/>
          <p:cNvSpPr>
            <a:spLocks/>
          </p:cNvSpPr>
          <p:nvPr/>
        </p:nvSpPr>
        <p:spPr bwMode="auto">
          <a:xfrm>
            <a:off x="7678738" y="2820989"/>
            <a:ext cx="138112" cy="257175"/>
          </a:xfrm>
          <a:custGeom>
            <a:avLst/>
            <a:gdLst>
              <a:gd name="T0" fmla="*/ 2147483646 w 131"/>
              <a:gd name="T1" fmla="*/ 2147483646 h 244"/>
              <a:gd name="T2" fmla="*/ 2147483646 w 131"/>
              <a:gd name="T3" fmla="*/ 2147483646 h 244"/>
              <a:gd name="T4" fmla="*/ 2147483646 w 131"/>
              <a:gd name="T5" fmla="*/ 2147483646 h 244"/>
              <a:gd name="T6" fmla="*/ 2147483646 w 131"/>
              <a:gd name="T7" fmla="*/ 2147483646 h 244"/>
              <a:gd name="T8" fmla="*/ 2147483646 w 131"/>
              <a:gd name="T9" fmla="*/ 2147483646 h 244"/>
              <a:gd name="T10" fmla="*/ 2147483646 w 131"/>
              <a:gd name="T11" fmla="*/ 2147483646 h 244"/>
              <a:gd name="T12" fmla="*/ 2147483646 w 131"/>
              <a:gd name="T13" fmla="*/ 2147483646 h 244"/>
              <a:gd name="T14" fmla="*/ 2147483646 w 131"/>
              <a:gd name="T15" fmla="*/ 2147483646 h 244"/>
              <a:gd name="T16" fmla="*/ 2147483646 w 131"/>
              <a:gd name="T17" fmla="*/ 2147483646 h 244"/>
              <a:gd name="T18" fmla="*/ 2147483646 w 131"/>
              <a:gd name="T19" fmla="*/ 2147483646 h 244"/>
              <a:gd name="T20" fmla="*/ 2147483646 w 131"/>
              <a:gd name="T21" fmla="*/ 2147483646 h 244"/>
              <a:gd name="T22" fmla="*/ 2147483646 w 131"/>
              <a:gd name="T23" fmla="*/ 2147483646 h 244"/>
              <a:gd name="T24" fmla="*/ 2147483646 w 131"/>
              <a:gd name="T25" fmla="*/ 2147483646 h 244"/>
              <a:gd name="T26" fmla="*/ 2147483646 w 131"/>
              <a:gd name="T27" fmla="*/ 2147483646 h 244"/>
              <a:gd name="T28" fmla="*/ 2147483646 w 131"/>
              <a:gd name="T29" fmla="*/ 2147483646 h 244"/>
              <a:gd name="T30" fmla="*/ 2147483646 w 131"/>
              <a:gd name="T31" fmla="*/ 2147483646 h 244"/>
              <a:gd name="T32" fmla="*/ 2147483646 w 131"/>
              <a:gd name="T33" fmla="*/ 2147483646 h 244"/>
              <a:gd name="T34" fmla="*/ 2147483646 w 131"/>
              <a:gd name="T35" fmla="*/ 2147483646 h 244"/>
              <a:gd name="T36" fmla="*/ 2147483646 w 131"/>
              <a:gd name="T37" fmla="*/ 2147483646 h 244"/>
              <a:gd name="T38" fmla="*/ 2147483646 w 131"/>
              <a:gd name="T39" fmla="*/ 0 h 244"/>
              <a:gd name="T40" fmla="*/ 2147483646 w 131"/>
              <a:gd name="T41" fmla="*/ 2147483646 h 244"/>
              <a:gd name="T42" fmla="*/ 2147483646 w 131"/>
              <a:gd name="T43" fmla="*/ 2147483646 h 244"/>
              <a:gd name="T44" fmla="*/ 2147483646 w 131"/>
              <a:gd name="T45" fmla="*/ 2147483646 h 244"/>
              <a:gd name="T46" fmla="*/ 2147483646 w 131"/>
              <a:gd name="T47" fmla="*/ 2147483646 h 244"/>
              <a:gd name="T48" fmla="*/ 2147483646 w 131"/>
              <a:gd name="T49" fmla="*/ 2147483646 h 244"/>
              <a:gd name="T50" fmla="*/ 2147483646 w 131"/>
              <a:gd name="T51" fmla="*/ 2147483646 h 244"/>
              <a:gd name="T52" fmla="*/ 2147483646 w 131"/>
              <a:gd name="T53" fmla="*/ 2147483646 h 244"/>
              <a:gd name="T54" fmla="*/ 2147483646 w 131"/>
              <a:gd name="T55" fmla="*/ 2147483646 h 244"/>
              <a:gd name="T56" fmla="*/ 2147483646 w 131"/>
              <a:gd name="T57" fmla="*/ 2147483646 h 244"/>
              <a:gd name="T58" fmla="*/ 2147483646 w 131"/>
              <a:gd name="T59" fmla="*/ 2147483646 h 244"/>
              <a:gd name="T60" fmla="*/ 2147483646 w 131"/>
              <a:gd name="T61" fmla="*/ 2147483646 h 244"/>
              <a:gd name="T62" fmla="*/ 2147483646 w 131"/>
              <a:gd name="T63" fmla="*/ 2147483646 h 244"/>
              <a:gd name="T64" fmla="*/ 2147483646 w 131"/>
              <a:gd name="T65" fmla="*/ 2147483646 h 244"/>
              <a:gd name="T66" fmla="*/ 2147483646 w 131"/>
              <a:gd name="T67" fmla="*/ 2147483646 h 244"/>
              <a:gd name="T68" fmla="*/ 2147483646 w 131"/>
              <a:gd name="T69" fmla="*/ 2147483646 h 244"/>
              <a:gd name="T70" fmla="*/ 2147483646 w 131"/>
              <a:gd name="T71" fmla="*/ 2147483646 h 244"/>
              <a:gd name="T72" fmla="*/ 2147483646 w 131"/>
              <a:gd name="T73" fmla="*/ 2147483646 h 244"/>
              <a:gd name="T74" fmla="*/ 2147483646 w 131"/>
              <a:gd name="T75" fmla="*/ 2147483646 h 244"/>
              <a:gd name="T76" fmla="*/ 0 w 131"/>
              <a:gd name="T77" fmla="*/ 2147483646 h 244"/>
              <a:gd name="T78" fmla="*/ 0 w 131"/>
              <a:gd name="T79" fmla="*/ 2147483646 h 244"/>
              <a:gd name="T80" fmla="*/ 2147483646 w 131"/>
              <a:gd name="T81" fmla="*/ 2147483646 h 2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
              <a:gd name="T124" fmla="*/ 0 h 244"/>
              <a:gd name="T125" fmla="*/ 131 w 131"/>
              <a:gd name="T126" fmla="*/ 244 h 2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 h="244">
                <a:moveTo>
                  <a:pt x="8" y="244"/>
                </a:moveTo>
                <a:lnTo>
                  <a:pt x="8" y="244"/>
                </a:lnTo>
                <a:lnTo>
                  <a:pt x="20" y="233"/>
                </a:lnTo>
                <a:lnTo>
                  <a:pt x="41" y="213"/>
                </a:lnTo>
                <a:lnTo>
                  <a:pt x="53" y="201"/>
                </a:lnTo>
                <a:lnTo>
                  <a:pt x="65" y="186"/>
                </a:lnTo>
                <a:lnTo>
                  <a:pt x="79" y="170"/>
                </a:lnTo>
                <a:lnTo>
                  <a:pt x="91" y="154"/>
                </a:lnTo>
                <a:lnTo>
                  <a:pt x="102" y="136"/>
                </a:lnTo>
                <a:lnTo>
                  <a:pt x="113" y="117"/>
                </a:lnTo>
                <a:lnTo>
                  <a:pt x="121" y="98"/>
                </a:lnTo>
                <a:lnTo>
                  <a:pt x="128" y="78"/>
                </a:lnTo>
                <a:lnTo>
                  <a:pt x="130" y="68"/>
                </a:lnTo>
                <a:lnTo>
                  <a:pt x="131" y="58"/>
                </a:lnTo>
                <a:lnTo>
                  <a:pt x="131" y="48"/>
                </a:lnTo>
                <a:lnTo>
                  <a:pt x="131" y="39"/>
                </a:lnTo>
                <a:lnTo>
                  <a:pt x="128" y="28"/>
                </a:lnTo>
                <a:lnTo>
                  <a:pt x="126" y="18"/>
                </a:lnTo>
                <a:lnTo>
                  <a:pt x="121" y="9"/>
                </a:lnTo>
                <a:lnTo>
                  <a:pt x="116" y="0"/>
                </a:lnTo>
                <a:lnTo>
                  <a:pt x="106" y="5"/>
                </a:lnTo>
                <a:lnTo>
                  <a:pt x="112" y="13"/>
                </a:lnTo>
                <a:lnTo>
                  <a:pt x="115" y="23"/>
                </a:lnTo>
                <a:lnTo>
                  <a:pt x="117" y="31"/>
                </a:lnTo>
                <a:lnTo>
                  <a:pt x="119" y="40"/>
                </a:lnTo>
                <a:lnTo>
                  <a:pt x="120" y="48"/>
                </a:lnTo>
                <a:lnTo>
                  <a:pt x="120" y="58"/>
                </a:lnTo>
                <a:lnTo>
                  <a:pt x="119" y="66"/>
                </a:lnTo>
                <a:lnTo>
                  <a:pt x="117" y="75"/>
                </a:lnTo>
                <a:lnTo>
                  <a:pt x="111" y="94"/>
                </a:lnTo>
                <a:lnTo>
                  <a:pt x="104" y="112"/>
                </a:lnTo>
                <a:lnTo>
                  <a:pt x="93" y="129"/>
                </a:lnTo>
                <a:lnTo>
                  <a:pt x="82" y="147"/>
                </a:lnTo>
                <a:lnTo>
                  <a:pt x="70" y="163"/>
                </a:lnTo>
                <a:lnTo>
                  <a:pt x="57" y="179"/>
                </a:lnTo>
                <a:lnTo>
                  <a:pt x="45" y="193"/>
                </a:lnTo>
                <a:lnTo>
                  <a:pt x="33" y="205"/>
                </a:lnTo>
                <a:lnTo>
                  <a:pt x="12" y="225"/>
                </a:lnTo>
                <a:lnTo>
                  <a:pt x="0" y="236"/>
                </a:lnTo>
                <a:lnTo>
                  <a:pt x="8" y="244"/>
                </a:lnTo>
                <a:close/>
              </a:path>
            </a:pathLst>
          </a:custGeom>
          <a:solidFill>
            <a:srgbClr val="EF9C9F"/>
          </a:solidFill>
          <a:ln w="9525">
            <a:solidFill>
              <a:schemeClr val="tx1"/>
            </a:solidFill>
            <a:round/>
            <a:headEnd/>
            <a:tailEnd/>
          </a:ln>
        </p:spPr>
        <p:txBody>
          <a:bodyPr/>
          <a:lstStyle/>
          <a:p>
            <a:endParaRPr lang="ja-JP" altLang="en-US"/>
          </a:p>
        </p:txBody>
      </p:sp>
      <p:sp>
        <p:nvSpPr>
          <p:cNvPr id="98308" name="Freeform 4"/>
          <p:cNvSpPr>
            <a:spLocks/>
          </p:cNvSpPr>
          <p:nvPr/>
        </p:nvSpPr>
        <p:spPr bwMode="auto">
          <a:xfrm>
            <a:off x="7440613" y="3070225"/>
            <a:ext cx="247650" cy="133350"/>
          </a:xfrm>
          <a:custGeom>
            <a:avLst/>
            <a:gdLst>
              <a:gd name="T0" fmla="*/ 2147483646 w 235"/>
              <a:gd name="T1" fmla="*/ 2147483646 h 127"/>
              <a:gd name="T2" fmla="*/ 2147483646 w 235"/>
              <a:gd name="T3" fmla="*/ 2147483646 h 127"/>
              <a:gd name="T4" fmla="*/ 2147483646 w 235"/>
              <a:gd name="T5" fmla="*/ 2147483646 h 127"/>
              <a:gd name="T6" fmla="*/ 2147483646 w 235"/>
              <a:gd name="T7" fmla="*/ 2147483646 h 127"/>
              <a:gd name="T8" fmla="*/ 2147483646 w 235"/>
              <a:gd name="T9" fmla="*/ 2147483646 h 127"/>
              <a:gd name="T10" fmla="*/ 2147483646 w 235"/>
              <a:gd name="T11" fmla="*/ 2147483646 h 127"/>
              <a:gd name="T12" fmla="*/ 2147483646 w 235"/>
              <a:gd name="T13" fmla="*/ 2147483646 h 127"/>
              <a:gd name="T14" fmla="*/ 2147483646 w 235"/>
              <a:gd name="T15" fmla="*/ 2147483646 h 127"/>
              <a:gd name="T16" fmla="*/ 2147483646 w 235"/>
              <a:gd name="T17" fmla="*/ 2147483646 h 127"/>
              <a:gd name="T18" fmla="*/ 2147483646 w 235"/>
              <a:gd name="T19" fmla="*/ 2147483646 h 127"/>
              <a:gd name="T20" fmla="*/ 2147483646 w 235"/>
              <a:gd name="T21" fmla="*/ 0 h 127"/>
              <a:gd name="T22" fmla="*/ 2147483646 w 235"/>
              <a:gd name="T23" fmla="*/ 2147483646 h 127"/>
              <a:gd name="T24" fmla="*/ 2147483646 w 235"/>
              <a:gd name="T25" fmla="*/ 2147483646 h 127"/>
              <a:gd name="T26" fmla="*/ 2147483646 w 235"/>
              <a:gd name="T27" fmla="*/ 2147483646 h 127"/>
              <a:gd name="T28" fmla="*/ 2147483646 w 235"/>
              <a:gd name="T29" fmla="*/ 2147483646 h 127"/>
              <a:gd name="T30" fmla="*/ 2147483646 w 235"/>
              <a:gd name="T31" fmla="*/ 2147483646 h 127"/>
              <a:gd name="T32" fmla="*/ 2147483646 w 235"/>
              <a:gd name="T33" fmla="*/ 2147483646 h 127"/>
              <a:gd name="T34" fmla="*/ 2147483646 w 235"/>
              <a:gd name="T35" fmla="*/ 2147483646 h 127"/>
              <a:gd name="T36" fmla="*/ 0 w 235"/>
              <a:gd name="T37" fmla="*/ 2147483646 h 127"/>
              <a:gd name="T38" fmla="*/ 0 w 235"/>
              <a:gd name="T39" fmla="*/ 2147483646 h 127"/>
              <a:gd name="T40" fmla="*/ 2147483646 w 235"/>
              <a:gd name="T41" fmla="*/ 2147483646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127"/>
              <a:gd name="T65" fmla="*/ 235 w 235"/>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127">
                <a:moveTo>
                  <a:pt x="6" y="127"/>
                </a:moveTo>
                <a:lnTo>
                  <a:pt x="6" y="127"/>
                </a:lnTo>
                <a:lnTo>
                  <a:pt x="42" y="111"/>
                </a:lnTo>
                <a:lnTo>
                  <a:pt x="79" y="93"/>
                </a:lnTo>
                <a:lnTo>
                  <a:pt x="116" y="76"/>
                </a:lnTo>
                <a:lnTo>
                  <a:pt x="149" y="59"/>
                </a:lnTo>
                <a:lnTo>
                  <a:pt x="179" y="43"/>
                </a:lnTo>
                <a:lnTo>
                  <a:pt x="204" y="30"/>
                </a:lnTo>
                <a:lnTo>
                  <a:pt x="223" y="18"/>
                </a:lnTo>
                <a:lnTo>
                  <a:pt x="235" y="8"/>
                </a:lnTo>
                <a:lnTo>
                  <a:pt x="227" y="0"/>
                </a:lnTo>
                <a:lnTo>
                  <a:pt x="216" y="8"/>
                </a:lnTo>
                <a:lnTo>
                  <a:pt x="198" y="20"/>
                </a:lnTo>
                <a:lnTo>
                  <a:pt x="174" y="34"/>
                </a:lnTo>
                <a:lnTo>
                  <a:pt x="144" y="50"/>
                </a:lnTo>
                <a:lnTo>
                  <a:pt x="111" y="66"/>
                </a:lnTo>
                <a:lnTo>
                  <a:pt x="75" y="84"/>
                </a:lnTo>
                <a:lnTo>
                  <a:pt x="38" y="101"/>
                </a:lnTo>
                <a:lnTo>
                  <a:pt x="0" y="118"/>
                </a:lnTo>
                <a:lnTo>
                  <a:pt x="6" y="127"/>
                </a:lnTo>
                <a:close/>
              </a:path>
            </a:pathLst>
          </a:custGeom>
          <a:solidFill>
            <a:srgbClr val="EF9C9F"/>
          </a:solidFill>
          <a:ln w="9525">
            <a:solidFill>
              <a:schemeClr val="tx1"/>
            </a:solidFill>
            <a:round/>
            <a:headEnd/>
            <a:tailEnd/>
          </a:ln>
        </p:spPr>
        <p:txBody>
          <a:bodyPr/>
          <a:lstStyle/>
          <a:p>
            <a:endParaRPr lang="ja-JP" altLang="en-US"/>
          </a:p>
        </p:txBody>
      </p:sp>
      <p:sp>
        <p:nvSpPr>
          <p:cNvPr id="98309" name="Freeform 5"/>
          <p:cNvSpPr>
            <a:spLocks/>
          </p:cNvSpPr>
          <p:nvPr/>
        </p:nvSpPr>
        <p:spPr bwMode="auto">
          <a:xfrm>
            <a:off x="7272339" y="3194050"/>
            <a:ext cx="174625" cy="146050"/>
          </a:xfrm>
          <a:custGeom>
            <a:avLst/>
            <a:gdLst>
              <a:gd name="T0" fmla="*/ 2147483646 w 166"/>
              <a:gd name="T1" fmla="*/ 2147483646 h 139"/>
              <a:gd name="T2" fmla="*/ 2147483646 w 166"/>
              <a:gd name="T3" fmla="*/ 2147483646 h 139"/>
              <a:gd name="T4" fmla="*/ 2147483646 w 166"/>
              <a:gd name="T5" fmla="*/ 2147483646 h 139"/>
              <a:gd name="T6" fmla="*/ 2147483646 w 166"/>
              <a:gd name="T7" fmla="*/ 2147483646 h 139"/>
              <a:gd name="T8" fmla="*/ 2147483646 w 166"/>
              <a:gd name="T9" fmla="*/ 2147483646 h 139"/>
              <a:gd name="T10" fmla="*/ 2147483646 w 166"/>
              <a:gd name="T11" fmla="*/ 2147483646 h 139"/>
              <a:gd name="T12" fmla="*/ 2147483646 w 166"/>
              <a:gd name="T13" fmla="*/ 2147483646 h 139"/>
              <a:gd name="T14" fmla="*/ 2147483646 w 166"/>
              <a:gd name="T15" fmla="*/ 2147483646 h 139"/>
              <a:gd name="T16" fmla="*/ 2147483646 w 166"/>
              <a:gd name="T17" fmla="*/ 2147483646 h 139"/>
              <a:gd name="T18" fmla="*/ 2147483646 w 166"/>
              <a:gd name="T19" fmla="*/ 2147483646 h 139"/>
              <a:gd name="T20" fmla="*/ 2147483646 w 166"/>
              <a:gd name="T21" fmla="*/ 0 h 139"/>
              <a:gd name="T22" fmla="*/ 2147483646 w 166"/>
              <a:gd name="T23" fmla="*/ 2147483646 h 139"/>
              <a:gd name="T24" fmla="*/ 2147483646 w 166"/>
              <a:gd name="T25" fmla="*/ 2147483646 h 139"/>
              <a:gd name="T26" fmla="*/ 2147483646 w 166"/>
              <a:gd name="T27" fmla="*/ 2147483646 h 139"/>
              <a:gd name="T28" fmla="*/ 2147483646 w 166"/>
              <a:gd name="T29" fmla="*/ 2147483646 h 139"/>
              <a:gd name="T30" fmla="*/ 2147483646 w 166"/>
              <a:gd name="T31" fmla="*/ 2147483646 h 139"/>
              <a:gd name="T32" fmla="*/ 2147483646 w 166"/>
              <a:gd name="T33" fmla="*/ 2147483646 h 139"/>
              <a:gd name="T34" fmla="*/ 2147483646 w 166"/>
              <a:gd name="T35" fmla="*/ 2147483646 h 139"/>
              <a:gd name="T36" fmla="*/ 0 w 166"/>
              <a:gd name="T37" fmla="*/ 2147483646 h 139"/>
              <a:gd name="T38" fmla="*/ 2147483646 w 166"/>
              <a:gd name="T39" fmla="*/ 2147483646 h 139"/>
              <a:gd name="T40" fmla="*/ 2147483646 w 166"/>
              <a:gd name="T41" fmla="*/ 2147483646 h 139"/>
              <a:gd name="T42" fmla="*/ 2147483646 w 166"/>
              <a:gd name="T43" fmla="*/ 2147483646 h 139"/>
              <a:gd name="T44" fmla="*/ 2147483646 w 166"/>
              <a:gd name="T45" fmla="*/ 2147483646 h 139"/>
              <a:gd name="T46" fmla="*/ 2147483646 w 166"/>
              <a:gd name="T47" fmla="*/ 2147483646 h 1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139"/>
              <a:gd name="T74" fmla="*/ 166 w 166"/>
              <a:gd name="T75" fmla="*/ 139 h 1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139">
                <a:moveTo>
                  <a:pt x="3" y="139"/>
                </a:moveTo>
                <a:lnTo>
                  <a:pt x="7" y="137"/>
                </a:lnTo>
                <a:lnTo>
                  <a:pt x="21" y="127"/>
                </a:lnTo>
                <a:lnTo>
                  <a:pt x="38" y="112"/>
                </a:lnTo>
                <a:lnTo>
                  <a:pt x="60" y="93"/>
                </a:lnTo>
                <a:lnTo>
                  <a:pt x="84" y="71"/>
                </a:lnTo>
                <a:lnTo>
                  <a:pt x="107" y="51"/>
                </a:lnTo>
                <a:lnTo>
                  <a:pt x="130" y="33"/>
                </a:lnTo>
                <a:lnTo>
                  <a:pt x="149" y="18"/>
                </a:lnTo>
                <a:lnTo>
                  <a:pt x="166" y="9"/>
                </a:lnTo>
                <a:lnTo>
                  <a:pt x="160" y="0"/>
                </a:lnTo>
                <a:lnTo>
                  <a:pt x="144" y="9"/>
                </a:lnTo>
                <a:lnTo>
                  <a:pt x="123" y="24"/>
                </a:lnTo>
                <a:lnTo>
                  <a:pt x="100" y="43"/>
                </a:lnTo>
                <a:lnTo>
                  <a:pt x="75" y="63"/>
                </a:lnTo>
                <a:lnTo>
                  <a:pt x="52" y="83"/>
                </a:lnTo>
                <a:lnTo>
                  <a:pt x="32" y="102"/>
                </a:lnTo>
                <a:lnTo>
                  <a:pt x="14" y="118"/>
                </a:lnTo>
                <a:lnTo>
                  <a:pt x="0" y="128"/>
                </a:lnTo>
                <a:lnTo>
                  <a:pt x="4" y="128"/>
                </a:lnTo>
                <a:lnTo>
                  <a:pt x="3" y="139"/>
                </a:lnTo>
                <a:lnTo>
                  <a:pt x="6" y="139"/>
                </a:lnTo>
                <a:lnTo>
                  <a:pt x="7" y="137"/>
                </a:lnTo>
                <a:lnTo>
                  <a:pt x="3" y="139"/>
                </a:lnTo>
                <a:close/>
              </a:path>
            </a:pathLst>
          </a:custGeom>
          <a:solidFill>
            <a:srgbClr val="EF9C9F"/>
          </a:solidFill>
          <a:ln w="9525">
            <a:solidFill>
              <a:schemeClr val="tx1"/>
            </a:solidFill>
            <a:round/>
            <a:headEnd/>
            <a:tailEnd/>
          </a:ln>
        </p:spPr>
        <p:txBody>
          <a:bodyPr/>
          <a:lstStyle/>
          <a:p>
            <a:endParaRPr lang="ja-JP" altLang="en-US"/>
          </a:p>
        </p:txBody>
      </p:sp>
      <p:sp>
        <p:nvSpPr>
          <p:cNvPr id="98310" name="Freeform 6"/>
          <p:cNvSpPr>
            <a:spLocks/>
          </p:cNvSpPr>
          <p:nvPr/>
        </p:nvSpPr>
        <p:spPr bwMode="auto">
          <a:xfrm>
            <a:off x="7192964" y="3303588"/>
            <a:ext cx="84137" cy="36512"/>
          </a:xfrm>
          <a:custGeom>
            <a:avLst/>
            <a:gdLst>
              <a:gd name="T0" fmla="*/ 2147483646 w 79"/>
              <a:gd name="T1" fmla="*/ 2147483646 h 34"/>
              <a:gd name="T2" fmla="*/ 2147483646 w 79"/>
              <a:gd name="T3" fmla="*/ 2147483646 h 34"/>
              <a:gd name="T4" fmla="*/ 2147483646 w 79"/>
              <a:gd name="T5" fmla="*/ 2147483646 h 34"/>
              <a:gd name="T6" fmla="*/ 2147483646 w 79"/>
              <a:gd name="T7" fmla="*/ 2147483646 h 34"/>
              <a:gd name="T8" fmla="*/ 2147483646 w 79"/>
              <a:gd name="T9" fmla="*/ 2147483646 h 34"/>
              <a:gd name="T10" fmla="*/ 2147483646 w 79"/>
              <a:gd name="T11" fmla="*/ 2147483646 h 34"/>
              <a:gd name="T12" fmla="*/ 2147483646 w 79"/>
              <a:gd name="T13" fmla="*/ 2147483646 h 34"/>
              <a:gd name="T14" fmla="*/ 2147483646 w 79"/>
              <a:gd name="T15" fmla="*/ 2147483646 h 34"/>
              <a:gd name="T16" fmla="*/ 2147483646 w 79"/>
              <a:gd name="T17" fmla="*/ 2147483646 h 34"/>
              <a:gd name="T18" fmla="*/ 2147483646 w 79"/>
              <a:gd name="T19" fmla="*/ 2147483646 h 34"/>
              <a:gd name="T20" fmla="*/ 2147483646 w 79"/>
              <a:gd name="T21" fmla="*/ 2147483646 h 34"/>
              <a:gd name="T22" fmla="*/ 2147483646 w 79"/>
              <a:gd name="T23" fmla="*/ 2147483646 h 34"/>
              <a:gd name="T24" fmla="*/ 2147483646 w 79"/>
              <a:gd name="T25" fmla="*/ 2147483646 h 34"/>
              <a:gd name="T26" fmla="*/ 2147483646 w 79"/>
              <a:gd name="T27" fmla="*/ 2147483646 h 34"/>
              <a:gd name="T28" fmla="*/ 2147483646 w 79"/>
              <a:gd name="T29" fmla="*/ 2147483646 h 34"/>
              <a:gd name="T30" fmla="*/ 2147483646 w 79"/>
              <a:gd name="T31" fmla="*/ 2147483646 h 34"/>
              <a:gd name="T32" fmla="*/ 2147483646 w 79"/>
              <a:gd name="T33" fmla="*/ 2147483646 h 34"/>
              <a:gd name="T34" fmla="*/ 2147483646 w 79"/>
              <a:gd name="T35" fmla="*/ 0 h 34"/>
              <a:gd name="T36" fmla="*/ 0 w 79"/>
              <a:gd name="T37" fmla="*/ 0 h 34"/>
              <a:gd name="T38" fmla="*/ 0 w 79"/>
              <a:gd name="T39" fmla="*/ 0 h 34"/>
              <a:gd name="T40" fmla="*/ 2147483646 w 79"/>
              <a:gd name="T41" fmla="*/ 2147483646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34"/>
              <a:gd name="T65" fmla="*/ 79 w 79"/>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34">
                <a:moveTo>
                  <a:pt x="1" y="12"/>
                </a:moveTo>
                <a:lnTo>
                  <a:pt x="1" y="12"/>
                </a:lnTo>
                <a:lnTo>
                  <a:pt x="14" y="11"/>
                </a:lnTo>
                <a:lnTo>
                  <a:pt x="26" y="13"/>
                </a:lnTo>
                <a:lnTo>
                  <a:pt x="38" y="16"/>
                </a:lnTo>
                <a:lnTo>
                  <a:pt x="48" y="20"/>
                </a:lnTo>
                <a:lnTo>
                  <a:pt x="57" y="24"/>
                </a:lnTo>
                <a:lnTo>
                  <a:pt x="66" y="28"/>
                </a:lnTo>
                <a:lnTo>
                  <a:pt x="73" y="31"/>
                </a:lnTo>
                <a:lnTo>
                  <a:pt x="78" y="34"/>
                </a:lnTo>
                <a:lnTo>
                  <a:pt x="79" y="23"/>
                </a:lnTo>
                <a:lnTo>
                  <a:pt x="77" y="22"/>
                </a:lnTo>
                <a:lnTo>
                  <a:pt x="71" y="17"/>
                </a:lnTo>
                <a:lnTo>
                  <a:pt x="63" y="13"/>
                </a:lnTo>
                <a:lnTo>
                  <a:pt x="53" y="9"/>
                </a:lnTo>
                <a:lnTo>
                  <a:pt x="41" y="5"/>
                </a:lnTo>
                <a:lnTo>
                  <a:pt x="29" y="1"/>
                </a:lnTo>
                <a:lnTo>
                  <a:pt x="15" y="0"/>
                </a:lnTo>
                <a:lnTo>
                  <a:pt x="0" y="0"/>
                </a:lnTo>
                <a:lnTo>
                  <a:pt x="1" y="12"/>
                </a:lnTo>
                <a:close/>
              </a:path>
            </a:pathLst>
          </a:custGeom>
          <a:solidFill>
            <a:srgbClr val="EF9C9F"/>
          </a:solidFill>
          <a:ln w="9525">
            <a:solidFill>
              <a:schemeClr val="tx1"/>
            </a:solidFill>
            <a:round/>
            <a:headEnd/>
            <a:tailEnd/>
          </a:ln>
        </p:spPr>
        <p:txBody>
          <a:bodyPr/>
          <a:lstStyle/>
          <a:p>
            <a:endParaRPr lang="ja-JP" altLang="en-US"/>
          </a:p>
        </p:txBody>
      </p:sp>
      <p:sp>
        <p:nvSpPr>
          <p:cNvPr id="98311" name="Freeform 7"/>
          <p:cNvSpPr>
            <a:spLocks/>
          </p:cNvSpPr>
          <p:nvPr/>
        </p:nvSpPr>
        <p:spPr bwMode="auto">
          <a:xfrm>
            <a:off x="7131050" y="3303588"/>
            <a:ext cx="63500" cy="30162"/>
          </a:xfrm>
          <a:custGeom>
            <a:avLst/>
            <a:gdLst>
              <a:gd name="T0" fmla="*/ 2147483646 w 61"/>
              <a:gd name="T1" fmla="*/ 2147483646 h 28"/>
              <a:gd name="T2" fmla="*/ 2147483646 w 61"/>
              <a:gd name="T3" fmla="*/ 2147483646 h 28"/>
              <a:gd name="T4" fmla="*/ 2147483646 w 61"/>
              <a:gd name="T5" fmla="*/ 2147483646 h 28"/>
              <a:gd name="T6" fmla="*/ 2147483646 w 61"/>
              <a:gd name="T7" fmla="*/ 2147483646 h 28"/>
              <a:gd name="T8" fmla="*/ 2147483646 w 61"/>
              <a:gd name="T9" fmla="*/ 2147483646 h 28"/>
              <a:gd name="T10" fmla="*/ 2147483646 w 61"/>
              <a:gd name="T11" fmla="*/ 2147483646 h 28"/>
              <a:gd name="T12" fmla="*/ 2147483646 w 61"/>
              <a:gd name="T13" fmla="*/ 2147483646 h 28"/>
              <a:gd name="T14" fmla="*/ 2147483646 w 61"/>
              <a:gd name="T15" fmla="*/ 2147483646 h 28"/>
              <a:gd name="T16" fmla="*/ 2147483646 w 61"/>
              <a:gd name="T17" fmla="*/ 2147483646 h 28"/>
              <a:gd name="T18" fmla="*/ 2147483646 w 61"/>
              <a:gd name="T19" fmla="*/ 2147483646 h 28"/>
              <a:gd name="T20" fmla="*/ 2147483646 w 61"/>
              <a:gd name="T21" fmla="*/ 0 h 28"/>
              <a:gd name="T22" fmla="*/ 2147483646 w 61"/>
              <a:gd name="T23" fmla="*/ 2147483646 h 28"/>
              <a:gd name="T24" fmla="*/ 2147483646 w 61"/>
              <a:gd name="T25" fmla="*/ 2147483646 h 28"/>
              <a:gd name="T26" fmla="*/ 2147483646 w 61"/>
              <a:gd name="T27" fmla="*/ 2147483646 h 28"/>
              <a:gd name="T28" fmla="*/ 2147483646 w 61"/>
              <a:gd name="T29" fmla="*/ 2147483646 h 28"/>
              <a:gd name="T30" fmla="*/ 2147483646 w 61"/>
              <a:gd name="T31" fmla="*/ 2147483646 h 28"/>
              <a:gd name="T32" fmla="*/ 2147483646 w 61"/>
              <a:gd name="T33" fmla="*/ 2147483646 h 28"/>
              <a:gd name="T34" fmla="*/ 2147483646 w 61"/>
              <a:gd name="T35" fmla="*/ 2147483646 h 28"/>
              <a:gd name="T36" fmla="*/ 0 w 61"/>
              <a:gd name="T37" fmla="*/ 2147483646 h 28"/>
              <a:gd name="T38" fmla="*/ 0 w 61"/>
              <a:gd name="T39" fmla="*/ 2147483646 h 28"/>
              <a:gd name="T40" fmla="*/ 2147483646 w 61"/>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8"/>
              <a:gd name="T65" fmla="*/ 61 w 61"/>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8">
                <a:moveTo>
                  <a:pt x="5" y="28"/>
                </a:moveTo>
                <a:lnTo>
                  <a:pt x="5" y="28"/>
                </a:lnTo>
                <a:lnTo>
                  <a:pt x="14" y="24"/>
                </a:lnTo>
                <a:lnTo>
                  <a:pt x="22" y="22"/>
                </a:lnTo>
                <a:lnTo>
                  <a:pt x="29" y="19"/>
                </a:lnTo>
                <a:lnTo>
                  <a:pt x="34" y="16"/>
                </a:lnTo>
                <a:lnTo>
                  <a:pt x="40" y="15"/>
                </a:lnTo>
                <a:lnTo>
                  <a:pt x="46" y="13"/>
                </a:lnTo>
                <a:lnTo>
                  <a:pt x="53" y="12"/>
                </a:lnTo>
                <a:lnTo>
                  <a:pt x="61" y="12"/>
                </a:lnTo>
                <a:lnTo>
                  <a:pt x="60" y="0"/>
                </a:lnTo>
                <a:lnTo>
                  <a:pt x="52" y="1"/>
                </a:lnTo>
                <a:lnTo>
                  <a:pt x="45" y="3"/>
                </a:lnTo>
                <a:lnTo>
                  <a:pt x="38" y="4"/>
                </a:lnTo>
                <a:lnTo>
                  <a:pt x="31" y="5"/>
                </a:lnTo>
                <a:lnTo>
                  <a:pt x="25" y="8"/>
                </a:lnTo>
                <a:lnTo>
                  <a:pt x="18" y="11"/>
                </a:lnTo>
                <a:lnTo>
                  <a:pt x="10" y="15"/>
                </a:lnTo>
                <a:lnTo>
                  <a:pt x="0" y="19"/>
                </a:lnTo>
                <a:lnTo>
                  <a:pt x="5" y="28"/>
                </a:lnTo>
                <a:close/>
              </a:path>
            </a:pathLst>
          </a:custGeom>
          <a:solidFill>
            <a:srgbClr val="EF9C9F"/>
          </a:solidFill>
          <a:ln w="9525">
            <a:solidFill>
              <a:schemeClr val="tx1"/>
            </a:solidFill>
            <a:round/>
            <a:headEnd/>
            <a:tailEnd/>
          </a:ln>
        </p:spPr>
        <p:txBody>
          <a:bodyPr/>
          <a:lstStyle/>
          <a:p>
            <a:endParaRPr lang="ja-JP" altLang="en-US"/>
          </a:p>
        </p:txBody>
      </p:sp>
      <p:sp>
        <p:nvSpPr>
          <p:cNvPr id="98312" name="Freeform 8"/>
          <p:cNvSpPr>
            <a:spLocks/>
          </p:cNvSpPr>
          <p:nvPr/>
        </p:nvSpPr>
        <p:spPr bwMode="auto">
          <a:xfrm>
            <a:off x="7018339" y="3324226"/>
            <a:ext cx="117475" cy="74613"/>
          </a:xfrm>
          <a:custGeom>
            <a:avLst/>
            <a:gdLst>
              <a:gd name="T0" fmla="*/ 2147483646 w 112"/>
              <a:gd name="T1" fmla="*/ 2147483646 h 71"/>
              <a:gd name="T2" fmla="*/ 2147483646 w 112"/>
              <a:gd name="T3" fmla="*/ 2147483646 h 71"/>
              <a:gd name="T4" fmla="*/ 2147483646 w 112"/>
              <a:gd name="T5" fmla="*/ 2147483646 h 71"/>
              <a:gd name="T6" fmla="*/ 2147483646 w 112"/>
              <a:gd name="T7" fmla="*/ 2147483646 h 71"/>
              <a:gd name="T8" fmla="*/ 2147483646 w 112"/>
              <a:gd name="T9" fmla="*/ 2147483646 h 71"/>
              <a:gd name="T10" fmla="*/ 2147483646 w 112"/>
              <a:gd name="T11" fmla="*/ 2147483646 h 71"/>
              <a:gd name="T12" fmla="*/ 2147483646 w 112"/>
              <a:gd name="T13" fmla="*/ 2147483646 h 71"/>
              <a:gd name="T14" fmla="*/ 2147483646 w 112"/>
              <a:gd name="T15" fmla="*/ 2147483646 h 71"/>
              <a:gd name="T16" fmla="*/ 2147483646 w 112"/>
              <a:gd name="T17" fmla="*/ 2147483646 h 71"/>
              <a:gd name="T18" fmla="*/ 2147483646 w 112"/>
              <a:gd name="T19" fmla="*/ 2147483646 h 71"/>
              <a:gd name="T20" fmla="*/ 2147483646 w 112"/>
              <a:gd name="T21" fmla="*/ 0 h 71"/>
              <a:gd name="T22" fmla="*/ 2147483646 w 112"/>
              <a:gd name="T23" fmla="*/ 2147483646 h 71"/>
              <a:gd name="T24" fmla="*/ 2147483646 w 112"/>
              <a:gd name="T25" fmla="*/ 2147483646 h 71"/>
              <a:gd name="T26" fmla="*/ 2147483646 w 112"/>
              <a:gd name="T27" fmla="*/ 2147483646 h 71"/>
              <a:gd name="T28" fmla="*/ 2147483646 w 112"/>
              <a:gd name="T29" fmla="*/ 2147483646 h 71"/>
              <a:gd name="T30" fmla="*/ 2147483646 w 112"/>
              <a:gd name="T31" fmla="*/ 2147483646 h 71"/>
              <a:gd name="T32" fmla="*/ 2147483646 w 112"/>
              <a:gd name="T33" fmla="*/ 2147483646 h 71"/>
              <a:gd name="T34" fmla="*/ 2147483646 w 112"/>
              <a:gd name="T35" fmla="*/ 2147483646 h 71"/>
              <a:gd name="T36" fmla="*/ 0 w 112"/>
              <a:gd name="T37" fmla="*/ 2147483646 h 71"/>
              <a:gd name="T38" fmla="*/ 0 w 112"/>
              <a:gd name="T39" fmla="*/ 2147483646 h 71"/>
              <a:gd name="T40" fmla="*/ 2147483646 w 112"/>
              <a:gd name="T41" fmla="*/ 2147483646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71"/>
              <a:gd name="T65" fmla="*/ 112 w 112"/>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71">
                <a:moveTo>
                  <a:pt x="6" y="71"/>
                </a:moveTo>
                <a:lnTo>
                  <a:pt x="6" y="71"/>
                </a:lnTo>
                <a:lnTo>
                  <a:pt x="15" y="65"/>
                </a:lnTo>
                <a:lnTo>
                  <a:pt x="25" y="59"/>
                </a:lnTo>
                <a:lnTo>
                  <a:pt x="35" y="52"/>
                </a:lnTo>
                <a:lnTo>
                  <a:pt x="46" y="46"/>
                </a:lnTo>
                <a:lnTo>
                  <a:pt x="58" y="38"/>
                </a:lnTo>
                <a:lnTo>
                  <a:pt x="73" y="30"/>
                </a:lnTo>
                <a:lnTo>
                  <a:pt x="91" y="20"/>
                </a:lnTo>
                <a:lnTo>
                  <a:pt x="112" y="9"/>
                </a:lnTo>
                <a:lnTo>
                  <a:pt x="107" y="0"/>
                </a:lnTo>
                <a:lnTo>
                  <a:pt x="85" y="11"/>
                </a:lnTo>
                <a:lnTo>
                  <a:pt x="67" y="20"/>
                </a:lnTo>
                <a:lnTo>
                  <a:pt x="52" y="28"/>
                </a:lnTo>
                <a:lnTo>
                  <a:pt x="39" y="36"/>
                </a:lnTo>
                <a:lnTo>
                  <a:pt x="28" y="43"/>
                </a:lnTo>
                <a:lnTo>
                  <a:pt x="18" y="50"/>
                </a:lnTo>
                <a:lnTo>
                  <a:pt x="9" y="57"/>
                </a:lnTo>
                <a:lnTo>
                  <a:pt x="0" y="62"/>
                </a:lnTo>
                <a:lnTo>
                  <a:pt x="6" y="71"/>
                </a:lnTo>
                <a:close/>
              </a:path>
            </a:pathLst>
          </a:custGeom>
          <a:solidFill>
            <a:srgbClr val="EF9C9F"/>
          </a:solidFill>
          <a:ln w="9525">
            <a:solidFill>
              <a:schemeClr val="tx1"/>
            </a:solidFill>
            <a:round/>
            <a:headEnd/>
            <a:tailEnd/>
          </a:ln>
        </p:spPr>
        <p:txBody>
          <a:bodyPr/>
          <a:lstStyle/>
          <a:p>
            <a:endParaRPr lang="ja-JP" altLang="en-US"/>
          </a:p>
        </p:txBody>
      </p:sp>
      <p:sp>
        <p:nvSpPr>
          <p:cNvPr id="98313" name="Freeform 9"/>
          <p:cNvSpPr>
            <a:spLocks/>
          </p:cNvSpPr>
          <p:nvPr/>
        </p:nvSpPr>
        <p:spPr bwMode="auto">
          <a:xfrm>
            <a:off x="6888163" y="3405188"/>
            <a:ext cx="101600" cy="87312"/>
          </a:xfrm>
          <a:custGeom>
            <a:avLst/>
            <a:gdLst>
              <a:gd name="T0" fmla="*/ 2147483646 w 97"/>
              <a:gd name="T1" fmla="*/ 2147483646 h 84"/>
              <a:gd name="T2" fmla="*/ 2147483646 w 97"/>
              <a:gd name="T3" fmla="*/ 2147483646 h 84"/>
              <a:gd name="T4" fmla="*/ 2147483646 w 97"/>
              <a:gd name="T5" fmla="*/ 2147483646 h 84"/>
              <a:gd name="T6" fmla="*/ 2147483646 w 97"/>
              <a:gd name="T7" fmla="*/ 2147483646 h 84"/>
              <a:gd name="T8" fmla="*/ 2147483646 w 97"/>
              <a:gd name="T9" fmla="*/ 2147483646 h 84"/>
              <a:gd name="T10" fmla="*/ 2147483646 w 97"/>
              <a:gd name="T11" fmla="*/ 2147483646 h 84"/>
              <a:gd name="T12" fmla="*/ 2147483646 w 97"/>
              <a:gd name="T13" fmla="*/ 2147483646 h 84"/>
              <a:gd name="T14" fmla="*/ 2147483646 w 97"/>
              <a:gd name="T15" fmla="*/ 2147483646 h 84"/>
              <a:gd name="T16" fmla="*/ 2147483646 w 97"/>
              <a:gd name="T17" fmla="*/ 2147483646 h 84"/>
              <a:gd name="T18" fmla="*/ 2147483646 w 97"/>
              <a:gd name="T19" fmla="*/ 2147483646 h 84"/>
              <a:gd name="T20" fmla="*/ 2147483646 w 97"/>
              <a:gd name="T21" fmla="*/ 0 h 84"/>
              <a:gd name="T22" fmla="*/ 2147483646 w 97"/>
              <a:gd name="T23" fmla="*/ 2147483646 h 84"/>
              <a:gd name="T24" fmla="*/ 2147483646 w 97"/>
              <a:gd name="T25" fmla="*/ 2147483646 h 84"/>
              <a:gd name="T26" fmla="*/ 2147483646 w 97"/>
              <a:gd name="T27" fmla="*/ 2147483646 h 84"/>
              <a:gd name="T28" fmla="*/ 2147483646 w 97"/>
              <a:gd name="T29" fmla="*/ 2147483646 h 84"/>
              <a:gd name="T30" fmla="*/ 2147483646 w 97"/>
              <a:gd name="T31" fmla="*/ 2147483646 h 84"/>
              <a:gd name="T32" fmla="*/ 2147483646 w 97"/>
              <a:gd name="T33" fmla="*/ 2147483646 h 84"/>
              <a:gd name="T34" fmla="*/ 2147483646 w 97"/>
              <a:gd name="T35" fmla="*/ 2147483646 h 84"/>
              <a:gd name="T36" fmla="*/ 0 w 97"/>
              <a:gd name="T37" fmla="*/ 2147483646 h 84"/>
              <a:gd name="T38" fmla="*/ 0 w 97"/>
              <a:gd name="T39" fmla="*/ 2147483646 h 84"/>
              <a:gd name="T40" fmla="*/ 2147483646 w 97"/>
              <a:gd name="T41" fmla="*/ 2147483646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4"/>
              <a:gd name="T65" fmla="*/ 97 w 9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4">
                <a:moveTo>
                  <a:pt x="8" y="84"/>
                </a:moveTo>
                <a:lnTo>
                  <a:pt x="8" y="84"/>
                </a:lnTo>
                <a:lnTo>
                  <a:pt x="20" y="72"/>
                </a:lnTo>
                <a:lnTo>
                  <a:pt x="29" y="63"/>
                </a:lnTo>
                <a:lnTo>
                  <a:pt x="35" y="57"/>
                </a:lnTo>
                <a:lnTo>
                  <a:pt x="40" y="51"/>
                </a:lnTo>
                <a:lnTo>
                  <a:pt x="46" y="45"/>
                </a:lnTo>
                <a:lnTo>
                  <a:pt x="57" y="36"/>
                </a:lnTo>
                <a:lnTo>
                  <a:pt x="74" y="26"/>
                </a:lnTo>
                <a:lnTo>
                  <a:pt x="97" y="9"/>
                </a:lnTo>
                <a:lnTo>
                  <a:pt x="91" y="0"/>
                </a:lnTo>
                <a:lnTo>
                  <a:pt x="67" y="16"/>
                </a:lnTo>
                <a:lnTo>
                  <a:pt x="50" y="28"/>
                </a:lnTo>
                <a:lnTo>
                  <a:pt x="40" y="36"/>
                </a:lnTo>
                <a:lnTo>
                  <a:pt x="33" y="43"/>
                </a:lnTo>
                <a:lnTo>
                  <a:pt x="27" y="49"/>
                </a:lnTo>
                <a:lnTo>
                  <a:pt x="20" y="55"/>
                </a:lnTo>
                <a:lnTo>
                  <a:pt x="12" y="63"/>
                </a:lnTo>
                <a:lnTo>
                  <a:pt x="0" y="76"/>
                </a:lnTo>
                <a:lnTo>
                  <a:pt x="8" y="84"/>
                </a:lnTo>
                <a:close/>
              </a:path>
            </a:pathLst>
          </a:custGeom>
          <a:solidFill>
            <a:srgbClr val="EF9C9F"/>
          </a:solidFill>
          <a:ln w="9525">
            <a:solidFill>
              <a:schemeClr val="tx1"/>
            </a:solidFill>
            <a:round/>
            <a:headEnd/>
            <a:tailEnd/>
          </a:ln>
        </p:spPr>
        <p:txBody>
          <a:bodyPr/>
          <a:lstStyle/>
          <a:p>
            <a:endParaRPr lang="ja-JP" altLang="en-US"/>
          </a:p>
        </p:txBody>
      </p:sp>
      <p:sp>
        <p:nvSpPr>
          <p:cNvPr id="98314" name="Freeform 10"/>
          <p:cNvSpPr>
            <a:spLocks/>
          </p:cNvSpPr>
          <p:nvPr/>
        </p:nvSpPr>
        <p:spPr bwMode="auto">
          <a:xfrm>
            <a:off x="6899275" y="3468688"/>
            <a:ext cx="31750" cy="36512"/>
          </a:xfrm>
          <a:custGeom>
            <a:avLst/>
            <a:gdLst>
              <a:gd name="T0" fmla="*/ 2147483646 w 30"/>
              <a:gd name="T1" fmla="*/ 2147483646 h 35"/>
              <a:gd name="T2" fmla="*/ 2147483646 w 30"/>
              <a:gd name="T3" fmla="*/ 2147483646 h 35"/>
              <a:gd name="T4" fmla="*/ 2147483646 w 30"/>
              <a:gd name="T5" fmla="*/ 2147483646 h 35"/>
              <a:gd name="T6" fmla="*/ 2147483646 w 30"/>
              <a:gd name="T7" fmla="*/ 2147483646 h 35"/>
              <a:gd name="T8" fmla="*/ 2147483646 w 30"/>
              <a:gd name="T9" fmla="*/ 2147483646 h 35"/>
              <a:gd name="T10" fmla="*/ 2147483646 w 30"/>
              <a:gd name="T11" fmla="*/ 2147483646 h 35"/>
              <a:gd name="T12" fmla="*/ 2147483646 w 30"/>
              <a:gd name="T13" fmla="*/ 2147483646 h 35"/>
              <a:gd name="T14" fmla="*/ 2147483646 w 30"/>
              <a:gd name="T15" fmla="*/ 2147483646 h 35"/>
              <a:gd name="T16" fmla="*/ 2147483646 w 30"/>
              <a:gd name="T17" fmla="*/ 2147483646 h 35"/>
              <a:gd name="T18" fmla="*/ 2147483646 w 30"/>
              <a:gd name="T19" fmla="*/ 2147483646 h 35"/>
              <a:gd name="T20" fmla="*/ 2147483646 w 30"/>
              <a:gd name="T21" fmla="*/ 0 h 35"/>
              <a:gd name="T22" fmla="*/ 2147483646 w 30"/>
              <a:gd name="T23" fmla="*/ 2147483646 h 35"/>
              <a:gd name="T24" fmla="*/ 2147483646 w 30"/>
              <a:gd name="T25" fmla="*/ 2147483646 h 35"/>
              <a:gd name="T26" fmla="*/ 2147483646 w 30"/>
              <a:gd name="T27" fmla="*/ 2147483646 h 35"/>
              <a:gd name="T28" fmla="*/ 0 w 30"/>
              <a:gd name="T29" fmla="*/ 2147483646 h 35"/>
              <a:gd name="T30" fmla="*/ 2147483646 w 30"/>
              <a:gd name="T31" fmla="*/ 2147483646 h 35"/>
              <a:gd name="T32" fmla="*/ 2147483646 w 30"/>
              <a:gd name="T33" fmla="*/ 2147483646 h 35"/>
              <a:gd name="T34" fmla="*/ 2147483646 w 30"/>
              <a:gd name="T35" fmla="*/ 2147483646 h 35"/>
              <a:gd name="T36" fmla="*/ 2147483646 w 30"/>
              <a:gd name="T37" fmla="*/ 2147483646 h 35"/>
              <a:gd name="T38" fmla="*/ 2147483646 w 30"/>
              <a:gd name="T39" fmla="*/ 2147483646 h 35"/>
              <a:gd name="T40" fmla="*/ 2147483646 w 30"/>
              <a:gd name="T41" fmla="*/ 2147483646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5"/>
              <a:gd name="T65" fmla="*/ 30 w 3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5">
                <a:moveTo>
                  <a:pt x="21" y="27"/>
                </a:moveTo>
                <a:lnTo>
                  <a:pt x="21" y="27"/>
                </a:lnTo>
                <a:lnTo>
                  <a:pt x="15" y="23"/>
                </a:lnTo>
                <a:lnTo>
                  <a:pt x="12" y="20"/>
                </a:lnTo>
                <a:lnTo>
                  <a:pt x="11" y="20"/>
                </a:lnTo>
                <a:lnTo>
                  <a:pt x="11" y="23"/>
                </a:lnTo>
                <a:lnTo>
                  <a:pt x="11" y="24"/>
                </a:lnTo>
                <a:lnTo>
                  <a:pt x="14" y="21"/>
                </a:lnTo>
                <a:lnTo>
                  <a:pt x="21" y="16"/>
                </a:lnTo>
                <a:lnTo>
                  <a:pt x="30" y="8"/>
                </a:lnTo>
                <a:lnTo>
                  <a:pt x="22" y="0"/>
                </a:lnTo>
                <a:lnTo>
                  <a:pt x="12" y="8"/>
                </a:lnTo>
                <a:lnTo>
                  <a:pt x="7" y="13"/>
                </a:lnTo>
                <a:lnTo>
                  <a:pt x="3" y="16"/>
                </a:lnTo>
                <a:lnTo>
                  <a:pt x="0" y="21"/>
                </a:lnTo>
                <a:lnTo>
                  <a:pt x="3" y="28"/>
                </a:lnTo>
                <a:lnTo>
                  <a:pt x="5" y="29"/>
                </a:lnTo>
                <a:lnTo>
                  <a:pt x="8" y="32"/>
                </a:lnTo>
                <a:lnTo>
                  <a:pt x="12" y="35"/>
                </a:lnTo>
                <a:lnTo>
                  <a:pt x="21" y="27"/>
                </a:lnTo>
                <a:close/>
              </a:path>
            </a:pathLst>
          </a:custGeom>
          <a:solidFill>
            <a:srgbClr val="EF9C9F"/>
          </a:solidFill>
          <a:ln w="9525">
            <a:solidFill>
              <a:schemeClr val="tx1"/>
            </a:solidFill>
            <a:round/>
            <a:headEnd/>
            <a:tailEnd/>
          </a:ln>
        </p:spPr>
        <p:txBody>
          <a:bodyPr/>
          <a:lstStyle/>
          <a:p>
            <a:endParaRPr lang="ja-JP" altLang="en-US"/>
          </a:p>
        </p:txBody>
      </p:sp>
      <p:sp>
        <p:nvSpPr>
          <p:cNvPr id="98315" name="Freeform 11"/>
          <p:cNvSpPr>
            <a:spLocks/>
          </p:cNvSpPr>
          <p:nvPr/>
        </p:nvSpPr>
        <p:spPr bwMode="auto">
          <a:xfrm>
            <a:off x="7159626" y="3321050"/>
            <a:ext cx="112713" cy="26988"/>
          </a:xfrm>
          <a:custGeom>
            <a:avLst/>
            <a:gdLst>
              <a:gd name="T0" fmla="*/ 2147483646 w 108"/>
              <a:gd name="T1" fmla="*/ 2147483646 h 26"/>
              <a:gd name="T2" fmla="*/ 2147483646 w 108"/>
              <a:gd name="T3" fmla="*/ 2147483646 h 26"/>
              <a:gd name="T4" fmla="*/ 2147483646 w 108"/>
              <a:gd name="T5" fmla="*/ 2147483646 h 26"/>
              <a:gd name="T6" fmla="*/ 2147483646 w 108"/>
              <a:gd name="T7" fmla="*/ 2147483646 h 26"/>
              <a:gd name="T8" fmla="*/ 2147483646 w 108"/>
              <a:gd name="T9" fmla="*/ 2147483646 h 26"/>
              <a:gd name="T10" fmla="*/ 2147483646 w 108"/>
              <a:gd name="T11" fmla="*/ 2147483646 h 26"/>
              <a:gd name="T12" fmla="*/ 2147483646 w 108"/>
              <a:gd name="T13" fmla="*/ 0 h 26"/>
              <a:gd name="T14" fmla="*/ 2147483646 w 108"/>
              <a:gd name="T15" fmla="*/ 0 h 26"/>
              <a:gd name="T16" fmla="*/ 2147483646 w 108"/>
              <a:gd name="T17" fmla="*/ 2147483646 h 26"/>
              <a:gd name="T18" fmla="*/ 0 w 108"/>
              <a:gd name="T19" fmla="*/ 2147483646 h 26"/>
              <a:gd name="T20" fmla="*/ 2147483646 w 108"/>
              <a:gd name="T21" fmla="*/ 2147483646 h 26"/>
              <a:gd name="T22" fmla="*/ 2147483646 w 108"/>
              <a:gd name="T23" fmla="*/ 2147483646 h 26"/>
              <a:gd name="T24" fmla="*/ 2147483646 w 108"/>
              <a:gd name="T25" fmla="*/ 2147483646 h 26"/>
              <a:gd name="T26" fmla="*/ 2147483646 w 108"/>
              <a:gd name="T27" fmla="*/ 2147483646 h 26"/>
              <a:gd name="T28" fmla="*/ 2147483646 w 108"/>
              <a:gd name="T29" fmla="*/ 2147483646 h 26"/>
              <a:gd name="T30" fmla="*/ 2147483646 w 108"/>
              <a:gd name="T31" fmla="*/ 2147483646 h 26"/>
              <a:gd name="T32" fmla="*/ 2147483646 w 108"/>
              <a:gd name="T33" fmla="*/ 2147483646 h 26"/>
              <a:gd name="T34" fmla="*/ 2147483646 w 108"/>
              <a:gd name="T35" fmla="*/ 2147483646 h 26"/>
              <a:gd name="T36" fmla="*/ 2147483646 w 108"/>
              <a:gd name="T37" fmla="*/ 2147483646 h 26"/>
              <a:gd name="T38" fmla="*/ 2147483646 w 108"/>
              <a:gd name="T39" fmla="*/ 2147483646 h 26"/>
              <a:gd name="T40" fmla="*/ 2147483646 w 108"/>
              <a:gd name="T41" fmla="*/ 2147483646 h 26"/>
              <a:gd name="T42" fmla="*/ 2147483646 w 108"/>
              <a:gd name="T43" fmla="*/ 2147483646 h 26"/>
              <a:gd name="T44" fmla="*/ 2147483646 w 108"/>
              <a:gd name="T45" fmla="*/ 2147483646 h 26"/>
              <a:gd name="T46" fmla="*/ 2147483646 w 108"/>
              <a:gd name="T47" fmla="*/ 2147483646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26"/>
              <a:gd name="T74" fmla="*/ 108 w 108"/>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26">
                <a:moveTo>
                  <a:pt x="100" y="24"/>
                </a:moveTo>
                <a:lnTo>
                  <a:pt x="100" y="15"/>
                </a:lnTo>
                <a:lnTo>
                  <a:pt x="93" y="12"/>
                </a:lnTo>
                <a:lnTo>
                  <a:pt x="86" y="8"/>
                </a:lnTo>
                <a:lnTo>
                  <a:pt x="77" y="4"/>
                </a:lnTo>
                <a:lnTo>
                  <a:pt x="67" y="1"/>
                </a:lnTo>
                <a:lnTo>
                  <a:pt x="55" y="0"/>
                </a:lnTo>
                <a:lnTo>
                  <a:pt x="40" y="0"/>
                </a:lnTo>
                <a:lnTo>
                  <a:pt x="22" y="3"/>
                </a:lnTo>
                <a:lnTo>
                  <a:pt x="0" y="8"/>
                </a:lnTo>
                <a:lnTo>
                  <a:pt x="3" y="19"/>
                </a:lnTo>
                <a:lnTo>
                  <a:pt x="24" y="14"/>
                </a:lnTo>
                <a:lnTo>
                  <a:pt x="41" y="11"/>
                </a:lnTo>
                <a:lnTo>
                  <a:pt x="54" y="11"/>
                </a:lnTo>
                <a:lnTo>
                  <a:pt x="65" y="12"/>
                </a:lnTo>
                <a:lnTo>
                  <a:pt x="74" y="15"/>
                </a:lnTo>
                <a:lnTo>
                  <a:pt x="81" y="19"/>
                </a:lnTo>
                <a:lnTo>
                  <a:pt x="88" y="22"/>
                </a:lnTo>
                <a:lnTo>
                  <a:pt x="95" y="26"/>
                </a:lnTo>
                <a:lnTo>
                  <a:pt x="95" y="16"/>
                </a:lnTo>
                <a:lnTo>
                  <a:pt x="100" y="24"/>
                </a:lnTo>
                <a:lnTo>
                  <a:pt x="108" y="19"/>
                </a:lnTo>
                <a:lnTo>
                  <a:pt x="100" y="15"/>
                </a:lnTo>
                <a:lnTo>
                  <a:pt x="100" y="24"/>
                </a:lnTo>
                <a:close/>
              </a:path>
            </a:pathLst>
          </a:custGeom>
          <a:solidFill>
            <a:srgbClr val="EF9C9F"/>
          </a:solidFill>
          <a:ln w="9525">
            <a:solidFill>
              <a:schemeClr val="tx1"/>
            </a:solidFill>
            <a:round/>
            <a:headEnd/>
            <a:tailEnd/>
          </a:ln>
        </p:spPr>
        <p:txBody>
          <a:bodyPr/>
          <a:lstStyle/>
          <a:p>
            <a:endParaRPr lang="ja-JP" altLang="en-US"/>
          </a:p>
        </p:txBody>
      </p:sp>
      <p:sp>
        <p:nvSpPr>
          <p:cNvPr id="98316" name="Freeform 12"/>
          <p:cNvSpPr>
            <a:spLocks/>
          </p:cNvSpPr>
          <p:nvPr/>
        </p:nvSpPr>
        <p:spPr bwMode="auto">
          <a:xfrm>
            <a:off x="7165975" y="3405188"/>
            <a:ext cx="46038" cy="93662"/>
          </a:xfrm>
          <a:custGeom>
            <a:avLst/>
            <a:gdLst>
              <a:gd name="T0" fmla="*/ 2147483646 w 44"/>
              <a:gd name="T1" fmla="*/ 2147483646 h 89"/>
              <a:gd name="T2" fmla="*/ 2147483646 w 44"/>
              <a:gd name="T3" fmla="*/ 2147483646 h 89"/>
              <a:gd name="T4" fmla="*/ 2147483646 w 44"/>
              <a:gd name="T5" fmla="*/ 2147483646 h 89"/>
              <a:gd name="T6" fmla="*/ 2147483646 w 44"/>
              <a:gd name="T7" fmla="*/ 2147483646 h 89"/>
              <a:gd name="T8" fmla="*/ 2147483646 w 44"/>
              <a:gd name="T9" fmla="*/ 2147483646 h 89"/>
              <a:gd name="T10" fmla="*/ 2147483646 w 44"/>
              <a:gd name="T11" fmla="*/ 2147483646 h 89"/>
              <a:gd name="T12" fmla="*/ 2147483646 w 44"/>
              <a:gd name="T13" fmla="*/ 2147483646 h 89"/>
              <a:gd name="T14" fmla="*/ 2147483646 w 44"/>
              <a:gd name="T15" fmla="*/ 2147483646 h 89"/>
              <a:gd name="T16" fmla="*/ 2147483646 w 44"/>
              <a:gd name="T17" fmla="*/ 2147483646 h 89"/>
              <a:gd name="T18" fmla="*/ 2147483646 w 44"/>
              <a:gd name="T19" fmla="*/ 2147483646 h 89"/>
              <a:gd name="T20" fmla="*/ 2147483646 w 44"/>
              <a:gd name="T21" fmla="*/ 0 h 89"/>
              <a:gd name="T22" fmla="*/ 2147483646 w 44"/>
              <a:gd name="T23" fmla="*/ 2147483646 h 89"/>
              <a:gd name="T24" fmla="*/ 2147483646 w 44"/>
              <a:gd name="T25" fmla="*/ 2147483646 h 89"/>
              <a:gd name="T26" fmla="*/ 2147483646 w 44"/>
              <a:gd name="T27" fmla="*/ 2147483646 h 89"/>
              <a:gd name="T28" fmla="*/ 2147483646 w 44"/>
              <a:gd name="T29" fmla="*/ 2147483646 h 89"/>
              <a:gd name="T30" fmla="*/ 2147483646 w 44"/>
              <a:gd name="T31" fmla="*/ 2147483646 h 89"/>
              <a:gd name="T32" fmla="*/ 2147483646 w 44"/>
              <a:gd name="T33" fmla="*/ 2147483646 h 89"/>
              <a:gd name="T34" fmla="*/ 2147483646 w 44"/>
              <a:gd name="T35" fmla="*/ 2147483646 h 89"/>
              <a:gd name="T36" fmla="*/ 0 w 44"/>
              <a:gd name="T37" fmla="*/ 2147483646 h 89"/>
              <a:gd name="T38" fmla="*/ 0 w 44"/>
              <a:gd name="T39" fmla="*/ 2147483646 h 89"/>
              <a:gd name="T40" fmla="*/ 2147483646 w 44"/>
              <a:gd name="T41" fmla="*/ 2147483646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89"/>
              <a:gd name="T65" fmla="*/ 44 w 4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89">
                <a:moveTo>
                  <a:pt x="11" y="89"/>
                </a:moveTo>
                <a:lnTo>
                  <a:pt x="11" y="89"/>
                </a:lnTo>
                <a:lnTo>
                  <a:pt x="15" y="77"/>
                </a:lnTo>
                <a:lnTo>
                  <a:pt x="19" y="65"/>
                </a:lnTo>
                <a:lnTo>
                  <a:pt x="22" y="56"/>
                </a:lnTo>
                <a:lnTo>
                  <a:pt x="25" y="45"/>
                </a:lnTo>
                <a:lnTo>
                  <a:pt x="27" y="37"/>
                </a:lnTo>
                <a:lnTo>
                  <a:pt x="32" y="27"/>
                </a:lnTo>
                <a:lnTo>
                  <a:pt x="37" y="16"/>
                </a:lnTo>
                <a:lnTo>
                  <a:pt x="44" y="6"/>
                </a:lnTo>
                <a:lnTo>
                  <a:pt x="34" y="0"/>
                </a:lnTo>
                <a:lnTo>
                  <a:pt x="27" y="11"/>
                </a:lnTo>
                <a:lnTo>
                  <a:pt x="22" y="22"/>
                </a:lnTo>
                <a:lnTo>
                  <a:pt x="18" y="33"/>
                </a:lnTo>
                <a:lnTo>
                  <a:pt x="14" y="42"/>
                </a:lnTo>
                <a:lnTo>
                  <a:pt x="11" y="51"/>
                </a:lnTo>
                <a:lnTo>
                  <a:pt x="8" y="62"/>
                </a:lnTo>
                <a:lnTo>
                  <a:pt x="4" y="73"/>
                </a:lnTo>
                <a:lnTo>
                  <a:pt x="0" y="85"/>
                </a:lnTo>
                <a:lnTo>
                  <a:pt x="0" y="87"/>
                </a:lnTo>
                <a:lnTo>
                  <a:pt x="11" y="89"/>
                </a:lnTo>
                <a:close/>
              </a:path>
            </a:pathLst>
          </a:custGeom>
          <a:solidFill>
            <a:srgbClr val="EF9C9F"/>
          </a:solidFill>
          <a:ln w="9525">
            <a:solidFill>
              <a:schemeClr val="tx1"/>
            </a:solidFill>
            <a:round/>
            <a:headEnd/>
            <a:tailEnd/>
          </a:ln>
        </p:spPr>
        <p:txBody>
          <a:bodyPr/>
          <a:lstStyle/>
          <a:p>
            <a:endParaRPr lang="ja-JP" altLang="en-US"/>
          </a:p>
        </p:txBody>
      </p:sp>
      <p:sp>
        <p:nvSpPr>
          <p:cNvPr id="98317" name="Freeform 13"/>
          <p:cNvSpPr>
            <a:spLocks/>
          </p:cNvSpPr>
          <p:nvPr/>
        </p:nvSpPr>
        <p:spPr bwMode="auto">
          <a:xfrm>
            <a:off x="7154864" y="3497263"/>
            <a:ext cx="53975" cy="203200"/>
          </a:xfrm>
          <a:custGeom>
            <a:avLst/>
            <a:gdLst>
              <a:gd name="T0" fmla="*/ 2147483646 w 51"/>
              <a:gd name="T1" fmla="*/ 2147483646 h 193"/>
              <a:gd name="T2" fmla="*/ 2147483646 w 51"/>
              <a:gd name="T3" fmla="*/ 2147483646 h 193"/>
              <a:gd name="T4" fmla="*/ 2147483646 w 51"/>
              <a:gd name="T5" fmla="*/ 2147483646 h 193"/>
              <a:gd name="T6" fmla="*/ 2147483646 w 51"/>
              <a:gd name="T7" fmla="*/ 2147483646 h 193"/>
              <a:gd name="T8" fmla="*/ 2147483646 w 51"/>
              <a:gd name="T9" fmla="*/ 2147483646 h 193"/>
              <a:gd name="T10" fmla="*/ 2147483646 w 51"/>
              <a:gd name="T11" fmla="*/ 2147483646 h 193"/>
              <a:gd name="T12" fmla="*/ 2147483646 w 51"/>
              <a:gd name="T13" fmla="*/ 2147483646 h 193"/>
              <a:gd name="T14" fmla="*/ 2147483646 w 51"/>
              <a:gd name="T15" fmla="*/ 2147483646 h 193"/>
              <a:gd name="T16" fmla="*/ 2147483646 w 51"/>
              <a:gd name="T17" fmla="*/ 2147483646 h 193"/>
              <a:gd name="T18" fmla="*/ 2147483646 w 51"/>
              <a:gd name="T19" fmla="*/ 2147483646 h 193"/>
              <a:gd name="T20" fmla="*/ 2147483646 w 51"/>
              <a:gd name="T21" fmla="*/ 2147483646 h 193"/>
              <a:gd name="T22" fmla="*/ 2147483646 w 51"/>
              <a:gd name="T23" fmla="*/ 2147483646 h 193"/>
              <a:gd name="T24" fmla="*/ 2147483646 w 51"/>
              <a:gd name="T25" fmla="*/ 2147483646 h 193"/>
              <a:gd name="T26" fmla="*/ 2147483646 w 51"/>
              <a:gd name="T27" fmla="*/ 2147483646 h 193"/>
              <a:gd name="T28" fmla="*/ 2147483646 w 51"/>
              <a:gd name="T29" fmla="*/ 2147483646 h 193"/>
              <a:gd name="T30" fmla="*/ 2147483646 w 51"/>
              <a:gd name="T31" fmla="*/ 2147483646 h 193"/>
              <a:gd name="T32" fmla="*/ 2147483646 w 51"/>
              <a:gd name="T33" fmla="*/ 2147483646 h 193"/>
              <a:gd name="T34" fmla="*/ 2147483646 w 51"/>
              <a:gd name="T35" fmla="*/ 2147483646 h 193"/>
              <a:gd name="T36" fmla="*/ 2147483646 w 51"/>
              <a:gd name="T37" fmla="*/ 0 h 193"/>
              <a:gd name="T38" fmla="*/ 2147483646 w 51"/>
              <a:gd name="T39" fmla="*/ 2147483646 h 193"/>
              <a:gd name="T40" fmla="*/ 2147483646 w 51"/>
              <a:gd name="T41" fmla="*/ 2147483646 h 193"/>
              <a:gd name="T42" fmla="*/ 2147483646 w 51"/>
              <a:gd name="T43" fmla="*/ 2147483646 h 193"/>
              <a:gd name="T44" fmla="*/ 0 w 51"/>
              <a:gd name="T45" fmla="*/ 2147483646 h 193"/>
              <a:gd name="T46" fmla="*/ 0 w 51"/>
              <a:gd name="T47" fmla="*/ 2147483646 h 193"/>
              <a:gd name="T48" fmla="*/ 0 w 51"/>
              <a:gd name="T49" fmla="*/ 2147483646 h 193"/>
              <a:gd name="T50" fmla="*/ 2147483646 w 51"/>
              <a:gd name="T51" fmla="*/ 2147483646 h 193"/>
              <a:gd name="T52" fmla="*/ 2147483646 w 51"/>
              <a:gd name="T53" fmla="*/ 2147483646 h 193"/>
              <a:gd name="T54" fmla="*/ 2147483646 w 51"/>
              <a:gd name="T55" fmla="*/ 2147483646 h 193"/>
              <a:gd name="T56" fmla="*/ 2147483646 w 51"/>
              <a:gd name="T57" fmla="*/ 2147483646 h 193"/>
              <a:gd name="T58" fmla="*/ 2147483646 w 51"/>
              <a:gd name="T59" fmla="*/ 2147483646 h 193"/>
              <a:gd name="T60" fmla="*/ 2147483646 w 51"/>
              <a:gd name="T61" fmla="*/ 2147483646 h 193"/>
              <a:gd name="T62" fmla="*/ 2147483646 w 51"/>
              <a:gd name="T63" fmla="*/ 2147483646 h 193"/>
              <a:gd name="T64" fmla="*/ 2147483646 w 51"/>
              <a:gd name="T65" fmla="*/ 2147483646 h 193"/>
              <a:gd name="T66" fmla="*/ 2147483646 w 51"/>
              <a:gd name="T67" fmla="*/ 2147483646 h 193"/>
              <a:gd name="T68" fmla="*/ 2147483646 w 51"/>
              <a:gd name="T69" fmla="*/ 2147483646 h 193"/>
              <a:gd name="T70" fmla="*/ 2147483646 w 51"/>
              <a:gd name="T71" fmla="*/ 2147483646 h 193"/>
              <a:gd name="T72" fmla="*/ 2147483646 w 51"/>
              <a:gd name="T73" fmla="*/ 2147483646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93"/>
              <a:gd name="T113" fmla="*/ 51 w 51"/>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93">
                <a:moveTo>
                  <a:pt x="51" y="185"/>
                </a:moveTo>
                <a:lnTo>
                  <a:pt x="51" y="185"/>
                </a:lnTo>
                <a:lnTo>
                  <a:pt x="44" y="178"/>
                </a:lnTo>
                <a:lnTo>
                  <a:pt x="38" y="168"/>
                </a:lnTo>
                <a:lnTo>
                  <a:pt x="33" y="160"/>
                </a:lnTo>
                <a:lnTo>
                  <a:pt x="28" y="151"/>
                </a:lnTo>
                <a:lnTo>
                  <a:pt x="23" y="141"/>
                </a:lnTo>
                <a:lnTo>
                  <a:pt x="19" y="132"/>
                </a:lnTo>
                <a:lnTo>
                  <a:pt x="17" y="121"/>
                </a:lnTo>
                <a:lnTo>
                  <a:pt x="14" y="110"/>
                </a:lnTo>
                <a:lnTo>
                  <a:pt x="13" y="98"/>
                </a:lnTo>
                <a:lnTo>
                  <a:pt x="11" y="86"/>
                </a:lnTo>
                <a:lnTo>
                  <a:pt x="11" y="74"/>
                </a:lnTo>
                <a:lnTo>
                  <a:pt x="11" y="60"/>
                </a:lnTo>
                <a:lnTo>
                  <a:pt x="14" y="47"/>
                </a:lnTo>
                <a:lnTo>
                  <a:pt x="15" y="32"/>
                </a:lnTo>
                <a:lnTo>
                  <a:pt x="18" y="17"/>
                </a:lnTo>
                <a:lnTo>
                  <a:pt x="22" y="2"/>
                </a:lnTo>
                <a:lnTo>
                  <a:pt x="11" y="0"/>
                </a:lnTo>
                <a:lnTo>
                  <a:pt x="7" y="14"/>
                </a:lnTo>
                <a:lnTo>
                  <a:pt x="4" y="31"/>
                </a:lnTo>
                <a:lnTo>
                  <a:pt x="2" y="46"/>
                </a:lnTo>
                <a:lnTo>
                  <a:pt x="0" y="59"/>
                </a:lnTo>
                <a:lnTo>
                  <a:pt x="0" y="74"/>
                </a:lnTo>
                <a:lnTo>
                  <a:pt x="0" y="87"/>
                </a:lnTo>
                <a:lnTo>
                  <a:pt x="2" y="100"/>
                </a:lnTo>
                <a:lnTo>
                  <a:pt x="3" y="112"/>
                </a:lnTo>
                <a:lnTo>
                  <a:pt x="6" y="124"/>
                </a:lnTo>
                <a:lnTo>
                  <a:pt x="8" y="135"/>
                </a:lnTo>
                <a:lnTo>
                  <a:pt x="13" y="146"/>
                </a:lnTo>
                <a:lnTo>
                  <a:pt x="18" y="156"/>
                </a:lnTo>
                <a:lnTo>
                  <a:pt x="22" y="166"/>
                </a:lnTo>
                <a:lnTo>
                  <a:pt x="29" y="175"/>
                </a:lnTo>
                <a:lnTo>
                  <a:pt x="36" y="185"/>
                </a:lnTo>
                <a:lnTo>
                  <a:pt x="43" y="193"/>
                </a:lnTo>
                <a:lnTo>
                  <a:pt x="51" y="185"/>
                </a:lnTo>
                <a:close/>
              </a:path>
            </a:pathLst>
          </a:custGeom>
          <a:solidFill>
            <a:srgbClr val="EF9C9F"/>
          </a:solidFill>
          <a:ln w="9525">
            <a:solidFill>
              <a:schemeClr val="tx1"/>
            </a:solidFill>
            <a:round/>
            <a:headEnd/>
            <a:tailEnd/>
          </a:ln>
        </p:spPr>
        <p:txBody>
          <a:bodyPr/>
          <a:lstStyle/>
          <a:p>
            <a:endParaRPr lang="ja-JP" altLang="en-US"/>
          </a:p>
        </p:txBody>
      </p:sp>
      <p:sp>
        <p:nvSpPr>
          <p:cNvPr id="98318" name="Freeform 14"/>
          <p:cNvSpPr>
            <a:spLocks/>
          </p:cNvSpPr>
          <p:nvPr/>
        </p:nvSpPr>
        <p:spPr bwMode="auto">
          <a:xfrm>
            <a:off x="7199313" y="3692526"/>
            <a:ext cx="88900" cy="85725"/>
          </a:xfrm>
          <a:custGeom>
            <a:avLst/>
            <a:gdLst>
              <a:gd name="T0" fmla="*/ 2147483646 w 84"/>
              <a:gd name="T1" fmla="*/ 2147483646 h 83"/>
              <a:gd name="T2" fmla="*/ 2147483646 w 84"/>
              <a:gd name="T3" fmla="*/ 2147483646 h 83"/>
              <a:gd name="T4" fmla="*/ 2147483646 w 84"/>
              <a:gd name="T5" fmla="*/ 2147483646 h 83"/>
              <a:gd name="T6" fmla="*/ 2147483646 w 84"/>
              <a:gd name="T7" fmla="*/ 2147483646 h 83"/>
              <a:gd name="T8" fmla="*/ 2147483646 w 84"/>
              <a:gd name="T9" fmla="*/ 2147483646 h 83"/>
              <a:gd name="T10" fmla="*/ 2147483646 w 84"/>
              <a:gd name="T11" fmla="*/ 2147483646 h 83"/>
              <a:gd name="T12" fmla="*/ 2147483646 w 84"/>
              <a:gd name="T13" fmla="*/ 2147483646 h 83"/>
              <a:gd name="T14" fmla="*/ 2147483646 w 84"/>
              <a:gd name="T15" fmla="*/ 2147483646 h 83"/>
              <a:gd name="T16" fmla="*/ 2147483646 w 84"/>
              <a:gd name="T17" fmla="*/ 2147483646 h 83"/>
              <a:gd name="T18" fmla="*/ 2147483646 w 84"/>
              <a:gd name="T19" fmla="*/ 0 h 83"/>
              <a:gd name="T20" fmla="*/ 0 w 84"/>
              <a:gd name="T21" fmla="*/ 2147483646 h 83"/>
              <a:gd name="T22" fmla="*/ 2147483646 w 84"/>
              <a:gd name="T23" fmla="*/ 2147483646 h 83"/>
              <a:gd name="T24" fmla="*/ 2147483646 w 84"/>
              <a:gd name="T25" fmla="*/ 2147483646 h 83"/>
              <a:gd name="T26" fmla="*/ 2147483646 w 84"/>
              <a:gd name="T27" fmla="*/ 2147483646 h 83"/>
              <a:gd name="T28" fmla="*/ 2147483646 w 84"/>
              <a:gd name="T29" fmla="*/ 2147483646 h 83"/>
              <a:gd name="T30" fmla="*/ 2147483646 w 84"/>
              <a:gd name="T31" fmla="*/ 2147483646 h 83"/>
              <a:gd name="T32" fmla="*/ 2147483646 w 84"/>
              <a:gd name="T33" fmla="*/ 2147483646 h 83"/>
              <a:gd name="T34" fmla="*/ 2147483646 w 84"/>
              <a:gd name="T35" fmla="*/ 2147483646 h 83"/>
              <a:gd name="T36" fmla="*/ 2147483646 w 84"/>
              <a:gd name="T37" fmla="*/ 2147483646 h 83"/>
              <a:gd name="T38" fmla="*/ 2147483646 w 84"/>
              <a:gd name="T39" fmla="*/ 2147483646 h 83"/>
              <a:gd name="T40" fmla="*/ 2147483646 w 84"/>
              <a:gd name="T41" fmla="*/ 214748364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83"/>
              <a:gd name="T65" fmla="*/ 84 w 84"/>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83">
                <a:moveTo>
                  <a:pt x="84" y="73"/>
                </a:moveTo>
                <a:lnTo>
                  <a:pt x="84" y="73"/>
                </a:lnTo>
                <a:lnTo>
                  <a:pt x="65" y="62"/>
                </a:lnTo>
                <a:lnTo>
                  <a:pt x="51" y="54"/>
                </a:lnTo>
                <a:lnTo>
                  <a:pt x="43" y="46"/>
                </a:lnTo>
                <a:lnTo>
                  <a:pt x="36" y="39"/>
                </a:lnTo>
                <a:lnTo>
                  <a:pt x="32" y="32"/>
                </a:lnTo>
                <a:lnTo>
                  <a:pt x="27" y="24"/>
                </a:lnTo>
                <a:lnTo>
                  <a:pt x="19" y="13"/>
                </a:lnTo>
                <a:lnTo>
                  <a:pt x="8" y="0"/>
                </a:lnTo>
                <a:lnTo>
                  <a:pt x="0" y="8"/>
                </a:lnTo>
                <a:lnTo>
                  <a:pt x="10" y="20"/>
                </a:lnTo>
                <a:lnTo>
                  <a:pt x="17" y="29"/>
                </a:lnTo>
                <a:lnTo>
                  <a:pt x="23" y="38"/>
                </a:lnTo>
                <a:lnTo>
                  <a:pt x="28" y="46"/>
                </a:lnTo>
                <a:lnTo>
                  <a:pt x="35" y="54"/>
                </a:lnTo>
                <a:lnTo>
                  <a:pt x="45" y="63"/>
                </a:lnTo>
                <a:lnTo>
                  <a:pt x="58" y="73"/>
                </a:lnTo>
                <a:lnTo>
                  <a:pt x="79" y="83"/>
                </a:lnTo>
                <a:lnTo>
                  <a:pt x="84" y="73"/>
                </a:lnTo>
                <a:close/>
              </a:path>
            </a:pathLst>
          </a:custGeom>
          <a:solidFill>
            <a:srgbClr val="EF9C9F"/>
          </a:solidFill>
          <a:ln w="9525">
            <a:solidFill>
              <a:schemeClr val="tx1"/>
            </a:solidFill>
            <a:round/>
            <a:headEnd/>
            <a:tailEnd/>
          </a:ln>
        </p:spPr>
        <p:txBody>
          <a:bodyPr/>
          <a:lstStyle/>
          <a:p>
            <a:endParaRPr lang="ja-JP" altLang="en-US"/>
          </a:p>
        </p:txBody>
      </p:sp>
      <p:sp>
        <p:nvSpPr>
          <p:cNvPr id="98319" name="Freeform 15"/>
          <p:cNvSpPr>
            <a:spLocks/>
          </p:cNvSpPr>
          <p:nvPr/>
        </p:nvSpPr>
        <p:spPr bwMode="auto">
          <a:xfrm>
            <a:off x="7283450" y="3768725"/>
            <a:ext cx="198438" cy="88900"/>
          </a:xfrm>
          <a:custGeom>
            <a:avLst/>
            <a:gdLst>
              <a:gd name="T0" fmla="*/ 2147483646 w 190"/>
              <a:gd name="T1" fmla="*/ 2147483646 h 85"/>
              <a:gd name="T2" fmla="*/ 2147483646 w 190"/>
              <a:gd name="T3" fmla="*/ 2147483646 h 85"/>
              <a:gd name="T4" fmla="*/ 2147483646 w 190"/>
              <a:gd name="T5" fmla="*/ 2147483646 h 85"/>
              <a:gd name="T6" fmla="*/ 2147483646 w 190"/>
              <a:gd name="T7" fmla="*/ 2147483646 h 85"/>
              <a:gd name="T8" fmla="*/ 2147483646 w 190"/>
              <a:gd name="T9" fmla="*/ 2147483646 h 85"/>
              <a:gd name="T10" fmla="*/ 2147483646 w 190"/>
              <a:gd name="T11" fmla="*/ 2147483646 h 85"/>
              <a:gd name="T12" fmla="*/ 2147483646 w 190"/>
              <a:gd name="T13" fmla="*/ 2147483646 h 85"/>
              <a:gd name="T14" fmla="*/ 2147483646 w 190"/>
              <a:gd name="T15" fmla="*/ 2147483646 h 85"/>
              <a:gd name="T16" fmla="*/ 2147483646 w 190"/>
              <a:gd name="T17" fmla="*/ 2147483646 h 85"/>
              <a:gd name="T18" fmla="*/ 2147483646 w 190"/>
              <a:gd name="T19" fmla="*/ 0 h 85"/>
              <a:gd name="T20" fmla="*/ 0 w 190"/>
              <a:gd name="T21" fmla="*/ 2147483646 h 85"/>
              <a:gd name="T22" fmla="*/ 2147483646 w 190"/>
              <a:gd name="T23" fmla="*/ 2147483646 h 85"/>
              <a:gd name="T24" fmla="*/ 2147483646 w 190"/>
              <a:gd name="T25" fmla="*/ 2147483646 h 85"/>
              <a:gd name="T26" fmla="*/ 2147483646 w 190"/>
              <a:gd name="T27" fmla="*/ 2147483646 h 85"/>
              <a:gd name="T28" fmla="*/ 2147483646 w 190"/>
              <a:gd name="T29" fmla="*/ 2147483646 h 85"/>
              <a:gd name="T30" fmla="*/ 2147483646 w 190"/>
              <a:gd name="T31" fmla="*/ 2147483646 h 85"/>
              <a:gd name="T32" fmla="*/ 2147483646 w 190"/>
              <a:gd name="T33" fmla="*/ 2147483646 h 85"/>
              <a:gd name="T34" fmla="*/ 2147483646 w 190"/>
              <a:gd name="T35" fmla="*/ 2147483646 h 85"/>
              <a:gd name="T36" fmla="*/ 2147483646 w 190"/>
              <a:gd name="T37" fmla="*/ 2147483646 h 85"/>
              <a:gd name="T38" fmla="*/ 2147483646 w 190"/>
              <a:gd name="T39" fmla="*/ 2147483646 h 85"/>
              <a:gd name="T40" fmla="*/ 2147483646 w 190"/>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85"/>
              <a:gd name="T65" fmla="*/ 190 w 190"/>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85">
                <a:moveTo>
                  <a:pt x="190" y="73"/>
                </a:moveTo>
                <a:lnTo>
                  <a:pt x="190" y="73"/>
                </a:lnTo>
                <a:lnTo>
                  <a:pt x="169" y="70"/>
                </a:lnTo>
                <a:lnTo>
                  <a:pt x="149" y="63"/>
                </a:lnTo>
                <a:lnTo>
                  <a:pt x="125" y="56"/>
                </a:lnTo>
                <a:lnTo>
                  <a:pt x="102" y="47"/>
                </a:lnTo>
                <a:lnTo>
                  <a:pt x="79" y="36"/>
                </a:lnTo>
                <a:lnTo>
                  <a:pt x="54" y="25"/>
                </a:lnTo>
                <a:lnTo>
                  <a:pt x="30" y="13"/>
                </a:lnTo>
                <a:lnTo>
                  <a:pt x="5" y="0"/>
                </a:lnTo>
                <a:lnTo>
                  <a:pt x="0" y="10"/>
                </a:lnTo>
                <a:lnTo>
                  <a:pt x="26" y="23"/>
                </a:lnTo>
                <a:lnTo>
                  <a:pt x="50" y="35"/>
                </a:lnTo>
                <a:lnTo>
                  <a:pt x="75" y="47"/>
                </a:lnTo>
                <a:lnTo>
                  <a:pt x="98" y="58"/>
                </a:lnTo>
                <a:lnTo>
                  <a:pt x="121" y="66"/>
                </a:lnTo>
                <a:lnTo>
                  <a:pt x="145" y="74"/>
                </a:lnTo>
                <a:lnTo>
                  <a:pt x="166" y="81"/>
                </a:lnTo>
                <a:lnTo>
                  <a:pt x="188" y="85"/>
                </a:lnTo>
                <a:lnTo>
                  <a:pt x="190" y="73"/>
                </a:lnTo>
                <a:close/>
              </a:path>
            </a:pathLst>
          </a:custGeom>
          <a:solidFill>
            <a:srgbClr val="EF9C9F"/>
          </a:solidFill>
          <a:ln w="9525">
            <a:solidFill>
              <a:schemeClr val="tx1"/>
            </a:solidFill>
            <a:round/>
            <a:headEnd/>
            <a:tailEnd/>
          </a:ln>
        </p:spPr>
        <p:txBody>
          <a:bodyPr/>
          <a:lstStyle/>
          <a:p>
            <a:endParaRPr lang="ja-JP" altLang="en-US"/>
          </a:p>
        </p:txBody>
      </p:sp>
      <p:sp>
        <p:nvSpPr>
          <p:cNvPr id="98320" name="Freeform 16"/>
          <p:cNvSpPr>
            <a:spLocks/>
          </p:cNvSpPr>
          <p:nvPr/>
        </p:nvSpPr>
        <p:spPr bwMode="auto">
          <a:xfrm>
            <a:off x="7480301" y="3844926"/>
            <a:ext cx="250825" cy="130175"/>
          </a:xfrm>
          <a:custGeom>
            <a:avLst/>
            <a:gdLst>
              <a:gd name="T0" fmla="*/ 2147483646 w 238"/>
              <a:gd name="T1" fmla="*/ 2147483646 h 124"/>
              <a:gd name="T2" fmla="*/ 2147483646 w 238"/>
              <a:gd name="T3" fmla="*/ 2147483646 h 124"/>
              <a:gd name="T4" fmla="*/ 2147483646 w 238"/>
              <a:gd name="T5" fmla="*/ 2147483646 h 124"/>
              <a:gd name="T6" fmla="*/ 2147483646 w 238"/>
              <a:gd name="T7" fmla="*/ 2147483646 h 124"/>
              <a:gd name="T8" fmla="*/ 2147483646 w 238"/>
              <a:gd name="T9" fmla="*/ 2147483646 h 124"/>
              <a:gd name="T10" fmla="*/ 2147483646 w 238"/>
              <a:gd name="T11" fmla="*/ 2147483646 h 124"/>
              <a:gd name="T12" fmla="*/ 2147483646 w 238"/>
              <a:gd name="T13" fmla="*/ 2147483646 h 124"/>
              <a:gd name="T14" fmla="*/ 2147483646 w 238"/>
              <a:gd name="T15" fmla="*/ 2147483646 h 124"/>
              <a:gd name="T16" fmla="*/ 2147483646 w 238"/>
              <a:gd name="T17" fmla="*/ 2147483646 h 124"/>
              <a:gd name="T18" fmla="*/ 2147483646 w 238"/>
              <a:gd name="T19" fmla="*/ 2147483646 h 124"/>
              <a:gd name="T20" fmla="*/ 2147483646 w 238"/>
              <a:gd name="T21" fmla="*/ 2147483646 h 124"/>
              <a:gd name="T22" fmla="*/ 2147483646 w 238"/>
              <a:gd name="T23" fmla="*/ 2147483646 h 124"/>
              <a:gd name="T24" fmla="*/ 2147483646 w 238"/>
              <a:gd name="T25" fmla="*/ 2147483646 h 124"/>
              <a:gd name="T26" fmla="*/ 2147483646 w 238"/>
              <a:gd name="T27" fmla="*/ 2147483646 h 124"/>
              <a:gd name="T28" fmla="*/ 2147483646 w 238"/>
              <a:gd name="T29" fmla="*/ 2147483646 h 124"/>
              <a:gd name="T30" fmla="*/ 2147483646 w 238"/>
              <a:gd name="T31" fmla="*/ 0 h 124"/>
              <a:gd name="T32" fmla="*/ 0 w 238"/>
              <a:gd name="T33" fmla="*/ 2147483646 h 124"/>
              <a:gd name="T34" fmla="*/ 2147483646 w 238"/>
              <a:gd name="T35" fmla="*/ 2147483646 h 124"/>
              <a:gd name="T36" fmla="*/ 2147483646 w 238"/>
              <a:gd name="T37" fmla="*/ 2147483646 h 124"/>
              <a:gd name="T38" fmla="*/ 2147483646 w 238"/>
              <a:gd name="T39" fmla="*/ 2147483646 h 124"/>
              <a:gd name="T40" fmla="*/ 2147483646 w 238"/>
              <a:gd name="T41" fmla="*/ 2147483646 h 124"/>
              <a:gd name="T42" fmla="*/ 2147483646 w 238"/>
              <a:gd name="T43" fmla="*/ 2147483646 h 124"/>
              <a:gd name="T44" fmla="*/ 2147483646 w 238"/>
              <a:gd name="T45" fmla="*/ 2147483646 h 124"/>
              <a:gd name="T46" fmla="*/ 2147483646 w 238"/>
              <a:gd name="T47" fmla="*/ 2147483646 h 124"/>
              <a:gd name="T48" fmla="*/ 2147483646 w 238"/>
              <a:gd name="T49" fmla="*/ 2147483646 h 124"/>
              <a:gd name="T50" fmla="*/ 2147483646 w 238"/>
              <a:gd name="T51" fmla="*/ 2147483646 h 124"/>
              <a:gd name="T52" fmla="*/ 2147483646 w 238"/>
              <a:gd name="T53" fmla="*/ 2147483646 h 124"/>
              <a:gd name="T54" fmla="*/ 2147483646 w 238"/>
              <a:gd name="T55" fmla="*/ 2147483646 h 124"/>
              <a:gd name="T56" fmla="*/ 2147483646 w 238"/>
              <a:gd name="T57" fmla="*/ 2147483646 h 124"/>
              <a:gd name="T58" fmla="*/ 2147483646 w 238"/>
              <a:gd name="T59" fmla="*/ 2147483646 h 124"/>
              <a:gd name="T60" fmla="*/ 2147483646 w 238"/>
              <a:gd name="T61" fmla="*/ 2147483646 h 124"/>
              <a:gd name="T62" fmla="*/ 2147483646 w 238"/>
              <a:gd name="T63" fmla="*/ 2147483646 h 124"/>
              <a:gd name="T64" fmla="*/ 2147483646 w 238"/>
              <a:gd name="T65" fmla="*/ 2147483646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8"/>
              <a:gd name="T100" fmla="*/ 0 h 124"/>
              <a:gd name="T101" fmla="*/ 238 w 238"/>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8" h="124">
                <a:moveTo>
                  <a:pt x="238" y="121"/>
                </a:moveTo>
                <a:lnTo>
                  <a:pt x="238" y="121"/>
                </a:lnTo>
                <a:lnTo>
                  <a:pt x="235" y="114"/>
                </a:lnTo>
                <a:lnTo>
                  <a:pt x="233" y="109"/>
                </a:lnTo>
                <a:lnTo>
                  <a:pt x="228" y="104"/>
                </a:lnTo>
                <a:lnTo>
                  <a:pt x="224" y="98"/>
                </a:lnTo>
                <a:lnTo>
                  <a:pt x="213" y="87"/>
                </a:lnTo>
                <a:lnTo>
                  <a:pt x="201" y="77"/>
                </a:lnTo>
                <a:lnTo>
                  <a:pt x="186" y="67"/>
                </a:lnTo>
                <a:lnTo>
                  <a:pt x="170" y="58"/>
                </a:lnTo>
                <a:lnTo>
                  <a:pt x="152" y="48"/>
                </a:lnTo>
                <a:lnTo>
                  <a:pt x="133" y="40"/>
                </a:lnTo>
                <a:lnTo>
                  <a:pt x="96" y="25"/>
                </a:lnTo>
                <a:lnTo>
                  <a:pt x="59" y="13"/>
                </a:lnTo>
                <a:lnTo>
                  <a:pt x="26" y="5"/>
                </a:lnTo>
                <a:lnTo>
                  <a:pt x="2" y="0"/>
                </a:lnTo>
                <a:lnTo>
                  <a:pt x="0" y="12"/>
                </a:lnTo>
                <a:lnTo>
                  <a:pt x="24" y="16"/>
                </a:lnTo>
                <a:lnTo>
                  <a:pt x="56" y="24"/>
                </a:lnTo>
                <a:lnTo>
                  <a:pt x="92" y="36"/>
                </a:lnTo>
                <a:lnTo>
                  <a:pt x="129" y="51"/>
                </a:lnTo>
                <a:lnTo>
                  <a:pt x="147" y="59"/>
                </a:lnTo>
                <a:lnTo>
                  <a:pt x="164" y="67"/>
                </a:lnTo>
                <a:lnTo>
                  <a:pt x="181" y="77"/>
                </a:lnTo>
                <a:lnTo>
                  <a:pt x="194" y="86"/>
                </a:lnTo>
                <a:lnTo>
                  <a:pt x="207" y="96"/>
                </a:lnTo>
                <a:lnTo>
                  <a:pt x="216" y="105"/>
                </a:lnTo>
                <a:lnTo>
                  <a:pt x="220" y="110"/>
                </a:lnTo>
                <a:lnTo>
                  <a:pt x="223" y="114"/>
                </a:lnTo>
                <a:lnTo>
                  <a:pt x="224" y="118"/>
                </a:lnTo>
                <a:lnTo>
                  <a:pt x="226" y="124"/>
                </a:lnTo>
                <a:lnTo>
                  <a:pt x="238" y="121"/>
                </a:lnTo>
                <a:close/>
              </a:path>
            </a:pathLst>
          </a:custGeom>
          <a:solidFill>
            <a:srgbClr val="EF9C9F"/>
          </a:solidFill>
          <a:ln w="9525">
            <a:solidFill>
              <a:schemeClr val="tx1"/>
            </a:solidFill>
            <a:round/>
            <a:headEnd/>
            <a:tailEnd/>
          </a:ln>
        </p:spPr>
        <p:txBody>
          <a:bodyPr/>
          <a:lstStyle/>
          <a:p>
            <a:endParaRPr lang="ja-JP" altLang="en-US"/>
          </a:p>
        </p:txBody>
      </p:sp>
      <p:sp>
        <p:nvSpPr>
          <p:cNvPr id="98321" name="Freeform 17"/>
          <p:cNvSpPr>
            <a:spLocks/>
          </p:cNvSpPr>
          <p:nvPr/>
        </p:nvSpPr>
        <p:spPr bwMode="auto">
          <a:xfrm>
            <a:off x="7718426" y="3971926"/>
            <a:ext cx="66675" cy="188913"/>
          </a:xfrm>
          <a:custGeom>
            <a:avLst/>
            <a:gdLst>
              <a:gd name="T0" fmla="*/ 2147483646 w 63"/>
              <a:gd name="T1" fmla="*/ 2147483646 h 179"/>
              <a:gd name="T2" fmla="*/ 2147483646 w 63"/>
              <a:gd name="T3" fmla="*/ 2147483646 h 179"/>
              <a:gd name="T4" fmla="*/ 2147483646 w 63"/>
              <a:gd name="T5" fmla="*/ 2147483646 h 179"/>
              <a:gd name="T6" fmla="*/ 2147483646 w 63"/>
              <a:gd name="T7" fmla="*/ 2147483646 h 179"/>
              <a:gd name="T8" fmla="*/ 2147483646 w 63"/>
              <a:gd name="T9" fmla="*/ 2147483646 h 179"/>
              <a:gd name="T10" fmla="*/ 2147483646 w 63"/>
              <a:gd name="T11" fmla="*/ 2147483646 h 179"/>
              <a:gd name="T12" fmla="*/ 2147483646 w 63"/>
              <a:gd name="T13" fmla="*/ 2147483646 h 179"/>
              <a:gd name="T14" fmla="*/ 2147483646 w 63"/>
              <a:gd name="T15" fmla="*/ 2147483646 h 179"/>
              <a:gd name="T16" fmla="*/ 2147483646 w 63"/>
              <a:gd name="T17" fmla="*/ 2147483646 h 179"/>
              <a:gd name="T18" fmla="*/ 2147483646 w 63"/>
              <a:gd name="T19" fmla="*/ 0 h 179"/>
              <a:gd name="T20" fmla="*/ 0 w 63"/>
              <a:gd name="T21" fmla="*/ 2147483646 h 179"/>
              <a:gd name="T22" fmla="*/ 2147483646 w 63"/>
              <a:gd name="T23" fmla="*/ 2147483646 h 179"/>
              <a:gd name="T24" fmla="*/ 2147483646 w 63"/>
              <a:gd name="T25" fmla="*/ 2147483646 h 179"/>
              <a:gd name="T26" fmla="*/ 2147483646 w 63"/>
              <a:gd name="T27" fmla="*/ 2147483646 h 179"/>
              <a:gd name="T28" fmla="*/ 2147483646 w 63"/>
              <a:gd name="T29" fmla="*/ 2147483646 h 179"/>
              <a:gd name="T30" fmla="*/ 2147483646 w 63"/>
              <a:gd name="T31" fmla="*/ 2147483646 h 179"/>
              <a:gd name="T32" fmla="*/ 2147483646 w 63"/>
              <a:gd name="T33" fmla="*/ 2147483646 h 179"/>
              <a:gd name="T34" fmla="*/ 2147483646 w 63"/>
              <a:gd name="T35" fmla="*/ 2147483646 h 179"/>
              <a:gd name="T36" fmla="*/ 2147483646 w 63"/>
              <a:gd name="T37" fmla="*/ 2147483646 h 179"/>
              <a:gd name="T38" fmla="*/ 2147483646 w 63"/>
              <a:gd name="T39" fmla="*/ 2147483646 h 179"/>
              <a:gd name="T40" fmla="*/ 2147483646 w 63"/>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9"/>
              <a:gd name="T65" fmla="*/ 63 w 63"/>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9">
                <a:moveTo>
                  <a:pt x="63" y="176"/>
                </a:moveTo>
                <a:lnTo>
                  <a:pt x="63" y="176"/>
                </a:lnTo>
                <a:lnTo>
                  <a:pt x="57" y="154"/>
                </a:lnTo>
                <a:lnTo>
                  <a:pt x="50" y="131"/>
                </a:lnTo>
                <a:lnTo>
                  <a:pt x="43" y="110"/>
                </a:lnTo>
                <a:lnTo>
                  <a:pt x="37" y="87"/>
                </a:lnTo>
                <a:lnTo>
                  <a:pt x="30" y="65"/>
                </a:lnTo>
                <a:lnTo>
                  <a:pt x="23" y="42"/>
                </a:lnTo>
                <a:lnTo>
                  <a:pt x="16" y="22"/>
                </a:lnTo>
                <a:lnTo>
                  <a:pt x="12" y="0"/>
                </a:lnTo>
                <a:lnTo>
                  <a:pt x="0" y="3"/>
                </a:lnTo>
                <a:lnTo>
                  <a:pt x="5" y="24"/>
                </a:lnTo>
                <a:lnTo>
                  <a:pt x="12" y="46"/>
                </a:lnTo>
                <a:lnTo>
                  <a:pt x="19" y="68"/>
                </a:lnTo>
                <a:lnTo>
                  <a:pt x="26" y="89"/>
                </a:lnTo>
                <a:lnTo>
                  <a:pt x="33" y="112"/>
                </a:lnTo>
                <a:lnTo>
                  <a:pt x="39" y="134"/>
                </a:lnTo>
                <a:lnTo>
                  <a:pt x="46" y="157"/>
                </a:lnTo>
                <a:lnTo>
                  <a:pt x="52" y="179"/>
                </a:lnTo>
                <a:lnTo>
                  <a:pt x="63" y="176"/>
                </a:lnTo>
                <a:close/>
              </a:path>
            </a:pathLst>
          </a:custGeom>
          <a:solidFill>
            <a:srgbClr val="EF9C9F"/>
          </a:solidFill>
          <a:ln w="9525">
            <a:solidFill>
              <a:schemeClr val="tx1"/>
            </a:solidFill>
            <a:round/>
            <a:headEnd/>
            <a:tailEnd/>
          </a:ln>
        </p:spPr>
        <p:txBody>
          <a:bodyPr/>
          <a:lstStyle/>
          <a:p>
            <a:endParaRPr lang="ja-JP" altLang="en-US"/>
          </a:p>
        </p:txBody>
      </p:sp>
      <p:sp>
        <p:nvSpPr>
          <p:cNvPr id="98322" name="Freeform 18"/>
          <p:cNvSpPr>
            <a:spLocks/>
          </p:cNvSpPr>
          <p:nvPr/>
        </p:nvSpPr>
        <p:spPr bwMode="auto">
          <a:xfrm>
            <a:off x="7772401" y="4157664"/>
            <a:ext cx="87313" cy="98425"/>
          </a:xfrm>
          <a:custGeom>
            <a:avLst/>
            <a:gdLst>
              <a:gd name="T0" fmla="*/ 2147483646 w 83"/>
              <a:gd name="T1" fmla="*/ 2147483646 h 94"/>
              <a:gd name="T2" fmla="*/ 2147483646 w 83"/>
              <a:gd name="T3" fmla="*/ 2147483646 h 94"/>
              <a:gd name="T4" fmla="*/ 2147483646 w 83"/>
              <a:gd name="T5" fmla="*/ 2147483646 h 94"/>
              <a:gd name="T6" fmla="*/ 2147483646 w 83"/>
              <a:gd name="T7" fmla="*/ 2147483646 h 94"/>
              <a:gd name="T8" fmla="*/ 2147483646 w 83"/>
              <a:gd name="T9" fmla="*/ 2147483646 h 94"/>
              <a:gd name="T10" fmla="*/ 2147483646 w 83"/>
              <a:gd name="T11" fmla="*/ 2147483646 h 94"/>
              <a:gd name="T12" fmla="*/ 2147483646 w 83"/>
              <a:gd name="T13" fmla="*/ 2147483646 h 94"/>
              <a:gd name="T14" fmla="*/ 2147483646 w 83"/>
              <a:gd name="T15" fmla="*/ 2147483646 h 94"/>
              <a:gd name="T16" fmla="*/ 2147483646 w 83"/>
              <a:gd name="T17" fmla="*/ 2147483646 h 94"/>
              <a:gd name="T18" fmla="*/ 2147483646 w 83"/>
              <a:gd name="T19" fmla="*/ 0 h 94"/>
              <a:gd name="T20" fmla="*/ 0 w 83"/>
              <a:gd name="T21" fmla="*/ 2147483646 h 94"/>
              <a:gd name="T22" fmla="*/ 2147483646 w 83"/>
              <a:gd name="T23" fmla="*/ 2147483646 h 94"/>
              <a:gd name="T24" fmla="*/ 2147483646 w 83"/>
              <a:gd name="T25" fmla="*/ 2147483646 h 94"/>
              <a:gd name="T26" fmla="*/ 2147483646 w 83"/>
              <a:gd name="T27" fmla="*/ 2147483646 h 94"/>
              <a:gd name="T28" fmla="*/ 2147483646 w 83"/>
              <a:gd name="T29" fmla="*/ 2147483646 h 94"/>
              <a:gd name="T30" fmla="*/ 2147483646 w 83"/>
              <a:gd name="T31" fmla="*/ 2147483646 h 94"/>
              <a:gd name="T32" fmla="*/ 2147483646 w 83"/>
              <a:gd name="T33" fmla="*/ 2147483646 h 94"/>
              <a:gd name="T34" fmla="*/ 2147483646 w 83"/>
              <a:gd name="T35" fmla="*/ 2147483646 h 94"/>
              <a:gd name="T36" fmla="*/ 2147483646 w 83"/>
              <a:gd name="T37" fmla="*/ 2147483646 h 94"/>
              <a:gd name="T38" fmla="*/ 2147483646 w 83"/>
              <a:gd name="T39" fmla="*/ 2147483646 h 94"/>
              <a:gd name="T40" fmla="*/ 2147483646 w 83"/>
              <a:gd name="T41" fmla="*/ 2147483646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94"/>
              <a:gd name="T65" fmla="*/ 83 w 83"/>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94">
                <a:moveTo>
                  <a:pt x="83" y="86"/>
                </a:moveTo>
                <a:lnTo>
                  <a:pt x="83" y="86"/>
                </a:lnTo>
                <a:lnTo>
                  <a:pt x="65" y="69"/>
                </a:lnTo>
                <a:lnTo>
                  <a:pt x="50" y="54"/>
                </a:lnTo>
                <a:lnTo>
                  <a:pt x="38" y="42"/>
                </a:lnTo>
                <a:lnTo>
                  <a:pt x="28" y="31"/>
                </a:lnTo>
                <a:lnTo>
                  <a:pt x="22" y="23"/>
                </a:lnTo>
                <a:lnTo>
                  <a:pt x="16" y="16"/>
                </a:lnTo>
                <a:lnTo>
                  <a:pt x="13" y="8"/>
                </a:lnTo>
                <a:lnTo>
                  <a:pt x="11" y="0"/>
                </a:lnTo>
                <a:lnTo>
                  <a:pt x="0" y="3"/>
                </a:lnTo>
                <a:lnTo>
                  <a:pt x="2" y="12"/>
                </a:lnTo>
                <a:lnTo>
                  <a:pt x="6" y="21"/>
                </a:lnTo>
                <a:lnTo>
                  <a:pt x="12" y="30"/>
                </a:lnTo>
                <a:lnTo>
                  <a:pt x="20" y="39"/>
                </a:lnTo>
                <a:lnTo>
                  <a:pt x="30" y="48"/>
                </a:lnTo>
                <a:lnTo>
                  <a:pt x="42" y="61"/>
                </a:lnTo>
                <a:lnTo>
                  <a:pt x="57" y="77"/>
                </a:lnTo>
                <a:lnTo>
                  <a:pt x="75" y="94"/>
                </a:lnTo>
                <a:lnTo>
                  <a:pt x="83" y="86"/>
                </a:lnTo>
                <a:close/>
              </a:path>
            </a:pathLst>
          </a:custGeom>
          <a:solidFill>
            <a:srgbClr val="EF9C9F"/>
          </a:solidFill>
          <a:ln w="9525">
            <a:solidFill>
              <a:schemeClr val="tx1"/>
            </a:solidFill>
            <a:round/>
            <a:headEnd/>
            <a:tailEnd/>
          </a:ln>
        </p:spPr>
        <p:txBody>
          <a:bodyPr/>
          <a:lstStyle/>
          <a:p>
            <a:endParaRPr lang="ja-JP" altLang="en-US"/>
          </a:p>
        </p:txBody>
      </p:sp>
      <p:sp>
        <p:nvSpPr>
          <p:cNvPr id="98323" name="Freeform 19"/>
          <p:cNvSpPr>
            <a:spLocks/>
          </p:cNvSpPr>
          <p:nvPr/>
        </p:nvSpPr>
        <p:spPr bwMode="auto">
          <a:xfrm>
            <a:off x="7851776" y="4248151"/>
            <a:ext cx="225425" cy="104775"/>
          </a:xfrm>
          <a:custGeom>
            <a:avLst/>
            <a:gdLst>
              <a:gd name="T0" fmla="*/ 2147483646 w 214"/>
              <a:gd name="T1" fmla="*/ 2147483646 h 100"/>
              <a:gd name="T2" fmla="*/ 2147483646 w 214"/>
              <a:gd name="T3" fmla="*/ 2147483646 h 100"/>
              <a:gd name="T4" fmla="*/ 2147483646 w 214"/>
              <a:gd name="T5" fmla="*/ 2147483646 h 100"/>
              <a:gd name="T6" fmla="*/ 2147483646 w 214"/>
              <a:gd name="T7" fmla="*/ 2147483646 h 100"/>
              <a:gd name="T8" fmla="*/ 2147483646 w 214"/>
              <a:gd name="T9" fmla="*/ 2147483646 h 100"/>
              <a:gd name="T10" fmla="*/ 2147483646 w 214"/>
              <a:gd name="T11" fmla="*/ 2147483646 h 100"/>
              <a:gd name="T12" fmla="*/ 2147483646 w 214"/>
              <a:gd name="T13" fmla="*/ 2147483646 h 100"/>
              <a:gd name="T14" fmla="*/ 2147483646 w 214"/>
              <a:gd name="T15" fmla="*/ 2147483646 h 100"/>
              <a:gd name="T16" fmla="*/ 2147483646 w 214"/>
              <a:gd name="T17" fmla="*/ 2147483646 h 100"/>
              <a:gd name="T18" fmla="*/ 2147483646 w 214"/>
              <a:gd name="T19" fmla="*/ 2147483646 h 100"/>
              <a:gd name="T20" fmla="*/ 2147483646 w 214"/>
              <a:gd name="T21" fmla="*/ 2147483646 h 100"/>
              <a:gd name="T22" fmla="*/ 2147483646 w 214"/>
              <a:gd name="T23" fmla="*/ 0 h 100"/>
              <a:gd name="T24" fmla="*/ 0 w 214"/>
              <a:gd name="T25" fmla="*/ 2147483646 h 100"/>
              <a:gd name="T26" fmla="*/ 2147483646 w 214"/>
              <a:gd name="T27" fmla="*/ 2147483646 h 100"/>
              <a:gd name="T28" fmla="*/ 2147483646 w 214"/>
              <a:gd name="T29" fmla="*/ 2147483646 h 100"/>
              <a:gd name="T30" fmla="*/ 2147483646 w 214"/>
              <a:gd name="T31" fmla="*/ 2147483646 h 100"/>
              <a:gd name="T32" fmla="*/ 2147483646 w 214"/>
              <a:gd name="T33" fmla="*/ 2147483646 h 100"/>
              <a:gd name="T34" fmla="*/ 2147483646 w 214"/>
              <a:gd name="T35" fmla="*/ 2147483646 h 100"/>
              <a:gd name="T36" fmla="*/ 2147483646 w 214"/>
              <a:gd name="T37" fmla="*/ 2147483646 h 100"/>
              <a:gd name="T38" fmla="*/ 2147483646 w 214"/>
              <a:gd name="T39" fmla="*/ 2147483646 h 100"/>
              <a:gd name="T40" fmla="*/ 2147483646 w 214"/>
              <a:gd name="T41" fmla="*/ 2147483646 h 100"/>
              <a:gd name="T42" fmla="*/ 2147483646 w 214"/>
              <a:gd name="T43" fmla="*/ 2147483646 h 100"/>
              <a:gd name="T44" fmla="*/ 2147483646 w 214"/>
              <a:gd name="T45" fmla="*/ 2147483646 h 100"/>
              <a:gd name="T46" fmla="*/ 2147483646 w 214"/>
              <a:gd name="T47" fmla="*/ 2147483646 h 100"/>
              <a:gd name="T48" fmla="*/ 2147483646 w 214"/>
              <a:gd name="T49" fmla="*/ 2147483646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4"/>
              <a:gd name="T76" fmla="*/ 0 h 100"/>
              <a:gd name="T77" fmla="*/ 214 w 214"/>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4" h="100">
                <a:moveTo>
                  <a:pt x="214" y="89"/>
                </a:moveTo>
                <a:lnTo>
                  <a:pt x="214" y="89"/>
                </a:lnTo>
                <a:lnTo>
                  <a:pt x="199" y="87"/>
                </a:lnTo>
                <a:lnTo>
                  <a:pt x="184" y="83"/>
                </a:lnTo>
                <a:lnTo>
                  <a:pt x="168" y="77"/>
                </a:lnTo>
                <a:lnTo>
                  <a:pt x="151" y="72"/>
                </a:lnTo>
                <a:lnTo>
                  <a:pt x="119" y="60"/>
                </a:lnTo>
                <a:lnTo>
                  <a:pt x="89" y="46"/>
                </a:lnTo>
                <a:lnTo>
                  <a:pt x="60" y="33"/>
                </a:lnTo>
                <a:lnTo>
                  <a:pt x="35" y="19"/>
                </a:lnTo>
                <a:lnTo>
                  <a:pt x="18" y="8"/>
                </a:lnTo>
                <a:lnTo>
                  <a:pt x="8" y="0"/>
                </a:lnTo>
                <a:lnTo>
                  <a:pt x="0" y="8"/>
                </a:lnTo>
                <a:lnTo>
                  <a:pt x="12" y="18"/>
                </a:lnTo>
                <a:lnTo>
                  <a:pt x="30" y="29"/>
                </a:lnTo>
                <a:lnTo>
                  <a:pt x="54" y="42"/>
                </a:lnTo>
                <a:lnTo>
                  <a:pt x="83" y="56"/>
                </a:lnTo>
                <a:lnTo>
                  <a:pt x="115" y="71"/>
                </a:lnTo>
                <a:lnTo>
                  <a:pt x="147" y="83"/>
                </a:lnTo>
                <a:lnTo>
                  <a:pt x="165" y="88"/>
                </a:lnTo>
                <a:lnTo>
                  <a:pt x="182" y="93"/>
                </a:lnTo>
                <a:lnTo>
                  <a:pt x="197" y="98"/>
                </a:lnTo>
                <a:lnTo>
                  <a:pt x="213" y="100"/>
                </a:lnTo>
                <a:lnTo>
                  <a:pt x="214" y="89"/>
                </a:lnTo>
                <a:close/>
              </a:path>
            </a:pathLst>
          </a:custGeom>
          <a:solidFill>
            <a:srgbClr val="EF9C9F"/>
          </a:solidFill>
          <a:ln w="9525">
            <a:solidFill>
              <a:schemeClr val="tx1"/>
            </a:solidFill>
            <a:round/>
            <a:headEnd/>
            <a:tailEnd/>
          </a:ln>
        </p:spPr>
        <p:txBody>
          <a:bodyPr/>
          <a:lstStyle/>
          <a:p>
            <a:endParaRPr lang="ja-JP" altLang="en-US"/>
          </a:p>
        </p:txBody>
      </p:sp>
      <p:sp>
        <p:nvSpPr>
          <p:cNvPr id="98324" name="Freeform 20"/>
          <p:cNvSpPr>
            <a:spLocks/>
          </p:cNvSpPr>
          <p:nvPr/>
        </p:nvSpPr>
        <p:spPr bwMode="auto">
          <a:xfrm>
            <a:off x="8075613" y="4341813"/>
            <a:ext cx="234950" cy="50800"/>
          </a:xfrm>
          <a:custGeom>
            <a:avLst/>
            <a:gdLst>
              <a:gd name="T0" fmla="*/ 2147483646 w 223"/>
              <a:gd name="T1" fmla="*/ 2147483646 h 49"/>
              <a:gd name="T2" fmla="*/ 2147483646 w 223"/>
              <a:gd name="T3" fmla="*/ 2147483646 h 49"/>
              <a:gd name="T4" fmla="*/ 2147483646 w 223"/>
              <a:gd name="T5" fmla="*/ 2147483646 h 49"/>
              <a:gd name="T6" fmla="*/ 2147483646 w 223"/>
              <a:gd name="T7" fmla="*/ 2147483646 h 49"/>
              <a:gd name="T8" fmla="*/ 2147483646 w 223"/>
              <a:gd name="T9" fmla="*/ 2147483646 h 49"/>
              <a:gd name="T10" fmla="*/ 2147483646 w 223"/>
              <a:gd name="T11" fmla="*/ 2147483646 h 49"/>
              <a:gd name="T12" fmla="*/ 2147483646 w 223"/>
              <a:gd name="T13" fmla="*/ 2147483646 h 49"/>
              <a:gd name="T14" fmla="*/ 2147483646 w 223"/>
              <a:gd name="T15" fmla="*/ 2147483646 h 49"/>
              <a:gd name="T16" fmla="*/ 2147483646 w 223"/>
              <a:gd name="T17" fmla="*/ 2147483646 h 49"/>
              <a:gd name="T18" fmla="*/ 2147483646 w 223"/>
              <a:gd name="T19" fmla="*/ 0 h 49"/>
              <a:gd name="T20" fmla="*/ 0 w 223"/>
              <a:gd name="T21" fmla="*/ 2147483646 h 49"/>
              <a:gd name="T22" fmla="*/ 2147483646 w 223"/>
              <a:gd name="T23" fmla="*/ 2147483646 h 49"/>
              <a:gd name="T24" fmla="*/ 2147483646 w 223"/>
              <a:gd name="T25" fmla="*/ 2147483646 h 49"/>
              <a:gd name="T26" fmla="*/ 2147483646 w 223"/>
              <a:gd name="T27" fmla="*/ 2147483646 h 49"/>
              <a:gd name="T28" fmla="*/ 2147483646 w 223"/>
              <a:gd name="T29" fmla="*/ 2147483646 h 49"/>
              <a:gd name="T30" fmla="*/ 2147483646 w 223"/>
              <a:gd name="T31" fmla="*/ 2147483646 h 49"/>
              <a:gd name="T32" fmla="*/ 2147483646 w 223"/>
              <a:gd name="T33" fmla="*/ 2147483646 h 49"/>
              <a:gd name="T34" fmla="*/ 2147483646 w 223"/>
              <a:gd name="T35" fmla="*/ 2147483646 h 49"/>
              <a:gd name="T36" fmla="*/ 2147483646 w 223"/>
              <a:gd name="T37" fmla="*/ 2147483646 h 49"/>
              <a:gd name="T38" fmla="*/ 2147483646 w 223"/>
              <a:gd name="T39" fmla="*/ 2147483646 h 49"/>
              <a:gd name="T40" fmla="*/ 2147483646 w 223"/>
              <a:gd name="T41" fmla="*/ 2147483646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3"/>
              <a:gd name="T64" fmla="*/ 0 h 49"/>
              <a:gd name="T65" fmla="*/ 223 w 22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3" h="49">
                <a:moveTo>
                  <a:pt x="223" y="37"/>
                </a:moveTo>
                <a:lnTo>
                  <a:pt x="223" y="37"/>
                </a:lnTo>
                <a:lnTo>
                  <a:pt x="202" y="33"/>
                </a:lnTo>
                <a:lnTo>
                  <a:pt x="179" y="29"/>
                </a:lnTo>
                <a:lnTo>
                  <a:pt x="152" y="23"/>
                </a:lnTo>
                <a:lnTo>
                  <a:pt x="123" y="19"/>
                </a:lnTo>
                <a:lnTo>
                  <a:pt x="93" y="14"/>
                </a:lnTo>
                <a:lnTo>
                  <a:pt x="61" y="10"/>
                </a:lnTo>
                <a:lnTo>
                  <a:pt x="31" y="4"/>
                </a:lnTo>
                <a:lnTo>
                  <a:pt x="1" y="0"/>
                </a:lnTo>
                <a:lnTo>
                  <a:pt x="0" y="11"/>
                </a:lnTo>
                <a:lnTo>
                  <a:pt x="29" y="15"/>
                </a:lnTo>
                <a:lnTo>
                  <a:pt x="60" y="21"/>
                </a:lnTo>
                <a:lnTo>
                  <a:pt x="91" y="25"/>
                </a:lnTo>
                <a:lnTo>
                  <a:pt x="122" y="30"/>
                </a:lnTo>
                <a:lnTo>
                  <a:pt x="150" y="34"/>
                </a:lnTo>
                <a:lnTo>
                  <a:pt x="176" y="40"/>
                </a:lnTo>
                <a:lnTo>
                  <a:pt x="199" y="44"/>
                </a:lnTo>
                <a:lnTo>
                  <a:pt x="220" y="49"/>
                </a:lnTo>
                <a:lnTo>
                  <a:pt x="223" y="37"/>
                </a:lnTo>
                <a:close/>
              </a:path>
            </a:pathLst>
          </a:custGeom>
          <a:solidFill>
            <a:srgbClr val="EF9C9F"/>
          </a:solidFill>
          <a:ln w="9525">
            <a:solidFill>
              <a:schemeClr val="tx1"/>
            </a:solidFill>
            <a:round/>
            <a:headEnd/>
            <a:tailEnd/>
          </a:ln>
        </p:spPr>
        <p:txBody>
          <a:bodyPr/>
          <a:lstStyle/>
          <a:p>
            <a:endParaRPr lang="ja-JP" altLang="en-US"/>
          </a:p>
        </p:txBody>
      </p:sp>
      <p:sp>
        <p:nvSpPr>
          <p:cNvPr id="98325" name="Freeform 21"/>
          <p:cNvSpPr>
            <a:spLocks/>
          </p:cNvSpPr>
          <p:nvPr/>
        </p:nvSpPr>
        <p:spPr bwMode="auto">
          <a:xfrm>
            <a:off x="8307389" y="4379913"/>
            <a:ext cx="211137" cy="112712"/>
          </a:xfrm>
          <a:custGeom>
            <a:avLst/>
            <a:gdLst>
              <a:gd name="T0" fmla="*/ 2147483646 w 201"/>
              <a:gd name="T1" fmla="*/ 2147483646 h 107"/>
              <a:gd name="T2" fmla="*/ 2147483646 w 201"/>
              <a:gd name="T3" fmla="*/ 2147483646 h 107"/>
              <a:gd name="T4" fmla="*/ 2147483646 w 201"/>
              <a:gd name="T5" fmla="*/ 2147483646 h 107"/>
              <a:gd name="T6" fmla="*/ 2147483646 w 201"/>
              <a:gd name="T7" fmla="*/ 2147483646 h 107"/>
              <a:gd name="T8" fmla="*/ 2147483646 w 201"/>
              <a:gd name="T9" fmla="*/ 2147483646 h 107"/>
              <a:gd name="T10" fmla="*/ 2147483646 w 201"/>
              <a:gd name="T11" fmla="*/ 2147483646 h 107"/>
              <a:gd name="T12" fmla="*/ 2147483646 w 201"/>
              <a:gd name="T13" fmla="*/ 2147483646 h 107"/>
              <a:gd name="T14" fmla="*/ 2147483646 w 201"/>
              <a:gd name="T15" fmla="*/ 2147483646 h 107"/>
              <a:gd name="T16" fmla="*/ 2147483646 w 201"/>
              <a:gd name="T17" fmla="*/ 2147483646 h 107"/>
              <a:gd name="T18" fmla="*/ 2147483646 w 201"/>
              <a:gd name="T19" fmla="*/ 2147483646 h 107"/>
              <a:gd name="T20" fmla="*/ 2147483646 w 201"/>
              <a:gd name="T21" fmla="*/ 2147483646 h 107"/>
              <a:gd name="T22" fmla="*/ 2147483646 w 201"/>
              <a:gd name="T23" fmla="*/ 2147483646 h 107"/>
              <a:gd name="T24" fmla="*/ 2147483646 w 201"/>
              <a:gd name="T25" fmla="*/ 2147483646 h 107"/>
              <a:gd name="T26" fmla="*/ 2147483646 w 201"/>
              <a:gd name="T27" fmla="*/ 0 h 107"/>
              <a:gd name="T28" fmla="*/ 0 w 201"/>
              <a:gd name="T29" fmla="*/ 2147483646 h 107"/>
              <a:gd name="T30" fmla="*/ 2147483646 w 201"/>
              <a:gd name="T31" fmla="*/ 2147483646 h 107"/>
              <a:gd name="T32" fmla="*/ 2147483646 w 201"/>
              <a:gd name="T33" fmla="*/ 2147483646 h 107"/>
              <a:gd name="T34" fmla="*/ 2147483646 w 201"/>
              <a:gd name="T35" fmla="*/ 2147483646 h 107"/>
              <a:gd name="T36" fmla="*/ 2147483646 w 201"/>
              <a:gd name="T37" fmla="*/ 2147483646 h 107"/>
              <a:gd name="T38" fmla="*/ 2147483646 w 201"/>
              <a:gd name="T39" fmla="*/ 2147483646 h 107"/>
              <a:gd name="T40" fmla="*/ 2147483646 w 201"/>
              <a:gd name="T41" fmla="*/ 2147483646 h 107"/>
              <a:gd name="T42" fmla="*/ 2147483646 w 201"/>
              <a:gd name="T43" fmla="*/ 2147483646 h 107"/>
              <a:gd name="T44" fmla="*/ 2147483646 w 201"/>
              <a:gd name="T45" fmla="*/ 2147483646 h 107"/>
              <a:gd name="T46" fmla="*/ 2147483646 w 201"/>
              <a:gd name="T47" fmla="*/ 2147483646 h 107"/>
              <a:gd name="T48" fmla="*/ 2147483646 w 201"/>
              <a:gd name="T49" fmla="*/ 2147483646 h 107"/>
              <a:gd name="T50" fmla="*/ 2147483646 w 201"/>
              <a:gd name="T51" fmla="*/ 2147483646 h 107"/>
              <a:gd name="T52" fmla="*/ 2147483646 w 201"/>
              <a:gd name="T53" fmla="*/ 2147483646 h 107"/>
              <a:gd name="T54" fmla="*/ 2147483646 w 201"/>
              <a:gd name="T55" fmla="*/ 2147483646 h 107"/>
              <a:gd name="T56" fmla="*/ 2147483646 w 201"/>
              <a:gd name="T57" fmla="*/ 2147483646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07"/>
              <a:gd name="T89" fmla="*/ 201 w 201"/>
              <a:gd name="T90" fmla="*/ 107 h 1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07">
                <a:moveTo>
                  <a:pt x="201" y="100"/>
                </a:moveTo>
                <a:lnTo>
                  <a:pt x="201" y="100"/>
                </a:lnTo>
                <a:lnTo>
                  <a:pt x="188" y="84"/>
                </a:lnTo>
                <a:lnTo>
                  <a:pt x="175" y="70"/>
                </a:lnTo>
                <a:lnTo>
                  <a:pt x="161" y="58"/>
                </a:lnTo>
                <a:lnTo>
                  <a:pt x="149" y="49"/>
                </a:lnTo>
                <a:lnTo>
                  <a:pt x="135" y="39"/>
                </a:lnTo>
                <a:lnTo>
                  <a:pt x="121" y="32"/>
                </a:lnTo>
                <a:lnTo>
                  <a:pt x="108" y="26"/>
                </a:lnTo>
                <a:lnTo>
                  <a:pt x="94" y="22"/>
                </a:lnTo>
                <a:lnTo>
                  <a:pt x="68" y="13"/>
                </a:lnTo>
                <a:lnTo>
                  <a:pt x="44" y="8"/>
                </a:lnTo>
                <a:lnTo>
                  <a:pt x="22" y="4"/>
                </a:lnTo>
                <a:lnTo>
                  <a:pt x="3" y="0"/>
                </a:lnTo>
                <a:lnTo>
                  <a:pt x="0" y="12"/>
                </a:lnTo>
                <a:lnTo>
                  <a:pt x="19" y="16"/>
                </a:lnTo>
                <a:lnTo>
                  <a:pt x="41" y="20"/>
                </a:lnTo>
                <a:lnTo>
                  <a:pt x="65" y="24"/>
                </a:lnTo>
                <a:lnTo>
                  <a:pt x="90" y="32"/>
                </a:lnTo>
                <a:lnTo>
                  <a:pt x="102" y="36"/>
                </a:lnTo>
                <a:lnTo>
                  <a:pt x="116" y="42"/>
                </a:lnTo>
                <a:lnTo>
                  <a:pt x="128" y="50"/>
                </a:lnTo>
                <a:lnTo>
                  <a:pt x="142" y="58"/>
                </a:lnTo>
                <a:lnTo>
                  <a:pt x="154" y="67"/>
                </a:lnTo>
                <a:lnTo>
                  <a:pt x="167" y="78"/>
                </a:lnTo>
                <a:lnTo>
                  <a:pt x="180" y="92"/>
                </a:lnTo>
                <a:lnTo>
                  <a:pt x="191" y="107"/>
                </a:lnTo>
                <a:lnTo>
                  <a:pt x="201" y="100"/>
                </a:lnTo>
                <a:close/>
              </a:path>
            </a:pathLst>
          </a:custGeom>
          <a:solidFill>
            <a:srgbClr val="EF9C9F"/>
          </a:solidFill>
          <a:ln w="9525">
            <a:solidFill>
              <a:schemeClr val="tx1"/>
            </a:solidFill>
            <a:round/>
            <a:headEnd/>
            <a:tailEnd/>
          </a:ln>
        </p:spPr>
        <p:txBody>
          <a:bodyPr/>
          <a:lstStyle/>
          <a:p>
            <a:endParaRPr lang="ja-JP" altLang="en-US"/>
          </a:p>
        </p:txBody>
      </p:sp>
      <p:sp>
        <p:nvSpPr>
          <p:cNvPr id="98326" name="Freeform 22"/>
          <p:cNvSpPr>
            <a:spLocks/>
          </p:cNvSpPr>
          <p:nvPr/>
        </p:nvSpPr>
        <p:spPr bwMode="auto">
          <a:xfrm>
            <a:off x="8507413" y="4484688"/>
            <a:ext cx="74612" cy="292100"/>
          </a:xfrm>
          <a:custGeom>
            <a:avLst/>
            <a:gdLst>
              <a:gd name="T0" fmla="*/ 2147483646 w 71"/>
              <a:gd name="T1" fmla="*/ 2147483646 h 277"/>
              <a:gd name="T2" fmla="*/ 2147483646 w 71"/>
              <a:gd name="T3" fmla="*/ 2147483646 h 277"/>
              <a:gd name="T4" fmla="*/ 2147483646 w 71"/>
              <a:gd name="T5" fmla="*/ 2147483646 h 277"/>
              <a:gd name="T6" fmla="*/ 2147483646 w 71"/>
              <a:gd name="T7" fmla="*/ 2147483646 h 277"/>
              <a:gd name="T8" fmla="*/ 2147483646 w 71"/>
              <a:gd name="T9" fmla="*/ 2147483646 h 277"/>
              <a:gd name="T10" fmla="*/ 2147483646 w 71"/>
              <a:gd name="T11" fmla="*/ 2147483646 h 277"/>
              <a:gd name="T12" fmla="*/ 2147483646 w 71"/>
              <a:gd name="T13" fmla="*/ 2147483646 h 277"/>
              <a:gd name="T14" fmla="*/ 2147483646 w 71"/>
              <a:gd name="T15" fmla="*/ 2147483646 h 277"/>
              <a:gd name="T16" fmla="*/ 2147483646 w 71"/>
              <a:gd name="T17" fmla="*/ 2147483646 h 277"/>
              <a:gd name="T18" fmla="*/ 2147483646 w 71"/>
              <a:gd name="T19" fmla="*/ 2147483646 h 277"/>
              <a:gd name="T20" fmla="*/ 2147483646 w 71"/>
              <a:gd name="T21" fmla="*/ 2147483646 h 277"/>
              <a:gd name="T22" fmla="*/ 2147483646 w 71"/>
              <a:gd name="T23" fmla="*/ 2147483646 h 277"/>
              <a:gd name="T24" fmla="*/ 2147483646 w 71"/>
              <a:gd name="T25" fmla="*/ 2147483646 h 277"/>
              <a:gd name="T26" fmla="*/ 2147483646 w 71"/>
              <a:gd name="T27" fmla="*/ 0 h 277"/>
              <a:gd name="T28" fmla="*/ 0 w 71"/>
              <a:gd name="T29" fmla="*/ 2147483646 h 277"/>
              <a:gd name="T30" fmla="*/ 2147483646 w 71"/>
              <a:gd name="T31" fmla="*/ 2147483646 h 277"/>
              <a:gd name="T32" fmla="*/ 2147483646 w 71"/>
              <a:gd name="T33" fmla="*/ 2147483646 h 277"/>
              <a:gd name="T34" fmla="*/ 2147483646 w 71"/>
              <a:gd name="T35" fmla="*/ 2147483646 h 277"/>
              <a:gd name="T36" fmla="*/ 2147483646 w 71"/>
              <a:gd name="T37" fmla="*/ 2147483646 h 277"/>
              <a:gd name="T38" fmla="*/ 2147483646 w 71"/>
              <a:gd name="T39" fmla="*/ 2147483646 h 277"/>
              <a:gd name="T40" fmla="*/ 2147483646 w 71"/>
              <a:gd name="T41" fmla="*/ 2147483646 h 277"/>
              <a:gd name="T42" fmla="*/ 2147483646 w 71"/>
              <a:gd name="T43" fmla="*/ 2147483646 h 277"/>
              <a:gd name="T44" fmla="*/ 2147483646 w 71"/>
              <a:gd name="T45" fmla="*/ 2147483646 h 277"/>
              <a:gd name="T46" fmla="*/ 2147483646 w 71"/>
              <a:gd name="T47" fmla="*/ 2147483646 h 277"/>
              <a:gd name="T48" fmla="*/ 2147483646 w 71"/>
              <a:gd name="T49" fmla="*/ 2147483646 h 277"/>
              <a:gd name="T50" fmla="*/ 2147483646 w 71"/>
              <a:gd name="T51" fmla="*/ 2147483646 h 277"/>
              <a:gd name="T52" fmla="*/ 2147483646 w 71"/>
              <a:gd name="T53" fmla="*/ 2147483646 h 277"/>
              <a:gd name="T54" fmla="*/ 2147483646 w 71"/>
              <a:gd name="T55" fmla="*/ 2147483646 h 277"/>
              <a:gd name="T56" fmla="*/ 2147483646 w 71"/>
              <a:gd name="T57" fmla="*/ 2147483646 h 2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277"/>
              <a:gd name="T89" fmla="*/ 71 w 71"/>
              <a:gd name="T90" fmla="*/ 277 h 2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277">
                <a:moveTo>
                  <a:pt x="70" y="277"/>
                </a:moveTo>
                <a:lnTo>
                  <a:pt x="70" y="277"/>
                </a:lnTo>
                <a:lnTo>
                  <a:pt x="71" y="259"/>
                </a:lnTo>
                <a:lnTo>
                  <a:pt x="71" y="232"/>
                </a:lnTo>
                <a:lnTo>
                  <a:pt x="70" y="198"/>
                </a:lnTo>
                <a:lnTo>
                  <a:pt x="66" y="161"/>
                </a:lnTo>
                <a:lnTo>
                  <a:pt x="63" y="139"/>
                </a:lnTo>
                <a:lnTo>
                  <a:pt x="59" y="119"/>
                </a:lnTo>
                <a:lnTo>
                  <a:pt x="53" y="97"/>
                </a:lnTo>
                <a:lnTo>
                  <a:pt x="48" y="76"/>
                </a:lnTo>
                <a:lnTo>
                  <a:pt x="40" y="55"/>
                </a:lnTo>
                <a:lnTo>
                  <a:pt x="32" y="35"/>
                </a:lnTo>
                <a:lnTo>
                  <a:pt x="22" y="17"/>
                </a:lnTo>
                <a:lnTo>
                  <a:pt x="10" y="0"/>
                </a:lnTo>
                <a:lnTo>
                  <a:pt x="0" y="7"/>
                </a:lnTo>
                <a:lnTo>
                  <a:pt x="12" y="23"/>
                </a:lnTo>
                <a:lnTo>
                  <a:pt x="22" y="40"/>
                </a:lnTo>
                <a:lnTo>
                  <a:pt x="30" y="59"/>
                </a:lnTo>
                <a:lnTo>
                  <a:pt x="37" y="80"/>
                </a:lnTo>
                <a:lnTo>
                  <a:pt x="42" y="100"/>
                </a:lnTo>
                <a:lnTo>
                  <a:pt x="48" y="120"/>
                </a:lnTo>
                <a:lnTo>
                  <a:pt x="52" y="142"/>
                </a:lnTo>
                <a:lnTo>
                  <a:pt x="55" y="161"/>
                </a:lnTo>
                <a:lnTo>
                  <a:pt x="58" y="200"/>
                </a:lnTo>
                <a:lnTo>
                  <a:pt x="59" y="234"/>
                </a:lnTo>
                <a:lnTo>
                  <a:pt x="60" y="259"/>
                </a:lnTo>
                <a:lnTo>
                  <a:pt x="59" y="275"/>
                </a:lnTo>
                <a:lnTo>
                  <a:pt x="70" y="277"/>
                </a:lnTo>
                <a:close/>
              </a:path>
            </a:pathLst>
          </a:custGeom>
          <a:solidFill>
            <a:srgbClr val="EF9C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327" name="Freeform 23"/>
          <p:cNvSpPr>
            <a:spLocks/>
          </p:cNvSpPr>
          <p:nvPr/>
        </p:nvSpPr>
        <p:spPr bwMode="auto">
          <a:xfrm>
            <a:off x="8483600" y="4773614"/>
            <a:ext cx="96838" cy="384175"/>
          </a:xfrm>
          <a:custGeom>
            <a:avLst/>
            <a:gdLst>
              <a:gd name="T0" fmla="*/ 2147483646 w 93"/>
              <a:gd name="T1" fmla="*/ 2147483646 h 365"/>
              <a:gd name="T2" fmla="*/ 2147483646 w 93"/>
              <a:gd name="T3" fmla="*/ 2147483646 h 365"/>
              <a:gd name="T4" fmla="*/ 2147483646 w 93"/>
              <a:gd name="T5" fmla="*/ 2147483646 h 365"/>
              <a:gd name="T6" fmla="*/ 2147483646 w 93"/>
              <a:gd name="T7" fmla="*/ 2147483646 h 365"/>
              <a:gd name="T8" fmla="*/ 2147483646 w 93"/>
              <a:gd name="T9" fmla="*/ 2147483646 h 365"/>
              <a:gd name="T10" fmla="*/ 2147483646 w 93"/>
              <a:gd name="T11" fmla="*/ 2147483646 h 365"/>
              <a:gd name="T12" fmla="*/ 2147483646 w 93"/>
              <a:gd name="T13" fmla="*/ 2147483646 h 365"/>
              <a:gd name="T14" fmla="*/ 2147483646 w 93"/>
              <a:gd name="T15" fmla="*/ 2147483646 h 365"/>
              <a:gd name="T16" fmla="*/ 2147483646 w 93"/>
              <a:gd name="T17" fmla="*/ 2147483646 h 365"/>
              <a:gd name="T18" fmla="*/ 2147483646 w 93"/>
              <a:gd name="T19" fmla="*/ 2147483646 h 365"/>
              <a:gd name="T20" fmla="*/ 2147483646 w 93"/>
              <a:gd name="T21" fmla="*/ 0 h 365"/>
              <a:gd name="T22" fmla="*/ 2147483646 w 93"/>
              <a:gd name="T23" fmla="*/ 2147483646 h 365"/>
              <a:gd name="T24" fmla="*/ 2147483646 w 93"/>
              <a:gd name="T25" fmla="*/ 2147483646 h 365"/>
              <a:gd name="T26" fmla="*/ 2147483646 w 93"/>
              <a:gd name="T27" fmla="*/ 2147483646 h 365"/>
              <a:gd name="T28" fmla="*/ 2147483646 w 93"/>
              <a:gd name="T29" fmla="*/ 2147483646 h 365"/>
              <a:gd name="T30" fmla="*/ 2147483646 w 93"/>
              <a:gd name="T31" fmla="*/ 2147483646 h 365"/>
              <a:gd name="T32" fmla="*/ 2147483646 w 93"/>
              <a:gd name="T33" fmla="*/ 2147483646 h 365"/>
              <a:gd name="T34" fmla="*/ 2147483646 w 93"/>
              <a:gd name="T35" fmla="*/ 2147483646 h 365"/>
              <a:gd name="T36" fmla="*/ 0 w 93"/>
              <a:gd name="T37" fmla="*/ 2147483646 h 365"/>
              <a:gd name="T38" fmla="*/ 0 w 93"/>
              <a:gd name="T39" fmla="*/ 2147483646 h 365"/>
              <a:gd name="T40" fmla="*/ 2147483646 w 93"/>
              <a:gd name="T41" fmla="*/ 2147483646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365"/>
              <a:gd name="T65" fmla="*/ 93 w 93"/>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365">
                <a:moveTo>
                  <a:pt x="11" y="365"/>
                </a:moveTo>
                <a:lnTo>
                  <a:pt x="11" y="365"/>
                </a:lnTo>
                <a:lnTo>
                  <a:pt x="18" y="338"/>
                </a:lnTo>
                <a:lnTo>
                  <a:pt x="30" y="294"/>
                </a:lnTo>
                <a:lnTo>
                  <a:pt x="42" y="238"/>
                </a:lnTo>
                <a:lnTo>
                  <a:pt x="57" y="179"/>
                </a:lnTo>
                <a:lnTo>
                  <a:pt x="71" y="119"/>
                </a:lnTo>
                <a:lnTo>
                  <a:pt x="82" y="65"/>
                </a:lnTo>
                <a:lnTo>
                  <a:pt x="90" y="25"/>
                </a:lnTo>
                <a:lnTo>
                  <a:pt x="93" y="2"/>
                </a:lnTo>
                <a:lnTo>
                  <a:pt x="82" y="0"/>
                </a:lnTo>
                <a:lnTo>
                  <a:pt x="79" y="23"/>
                </a:lnTo>
                <a:lnTo>
                  <a:pt x="71" y="64"/>
                </a:lnTo>
                <a:lnTo>
                  <a:pt x="59" y="117"/>
                </a:lnTo>
                <a:lnTo>
                  <a:pt x="46" y="176"/>
                </a:lnTo>
                <a:lnTo>
                  <a:pt x="31" y="236"/>
                </a:lnTo>
                <a:lnTo>
                  <a:pt x="19" y="291"/>
                </a:lnTo>
                <a:lnTo>
                  <a:pt x="7" y="334"/>
                </a:lnTo>
                <a:lnTo>
                  <a:pt x="0" y="361"/>
                </a:lnTo>
                <a:lnTo>
                  <a:pt x="11" y="365"/>
                </a:lnTo>
                <a:close/>
              </a:path>
            </a:pathLst>
          </a:custGeom>
          <a:solidFill>
            <a:srgbClr val="EF9C9F"/>
          </a:solidFill>
          <a:ln w="9525">
            <a:solidFill>
              <a:schemeClr val="tx1"/>
            </a:solidFill>
            <a:round/>
            <a:headEnd/>
            <a:tailEnd/>
          </a:ln>
        </p:spPr>
        <p:txBody>
          <a:bodyPr/>
          <a:lstStyle/>
          <a:p>
            <a:endParaRPr lang="ja-JP" altLang="en-US"/>
          </a:p>
        </p:txBody>
      </p:sp>
      <p:sp>
        <p:nvSpPr>
          <p:cNvPr id="98328" name="Freeform 24"/>
          <p:cNvSpPr>
            <a:spLocks/>
          </p:cNvSpPr>
          <p:nvPr/>
        </p:nvSpPr>
        <p:spPr bwMode="auto">
          <a:xfrm>
            <a:off x="8389939" y="5153026"/>
            <a:ext cx="104775" cy="258763"/>
          </a:xfrm>
          <a:custGeom>
            <a:avLst/>
            <a:gdLst>
              <a:gd name="T0" fmla="*/ 2147483646 w 100"/>
              <a:gd name="T1" fmla="*/ 2147483646 h 246"/>
              <a:gd name="T2" fmla="*/ 2147483646 w 100"/>
              <a:gd name="T3" fmla="*/ 2147483646 h 246"/>
              <a:gd name="T4" fmla="*/ 2147483646 w 100"/>
              <a:gd name="T5" fmla="*/ 2147483646 h 246"/>
              <a:gd name="T6" fmla="*/ 2147483646 w 100"/>
              <a:gd name="T7" fmla="*/ 2147483646 h 246"/>
              <a:gd name="T8" fmla="*/ 2147483646 w 100"/>
              <a:gd name="T9" fmla="*/ 2147483646 h 246"/>
              <a:gd name="T10" fmla="*/ 2147483646 w 100"/>
              <a:gd name="T11" fmla="*/ 2147483646 h 246"/>
              <a:gd name="T12" fmla="*/ 2147483646 w 100"/>
              <a:gd name="T13" fmla="*/ 2147483646 h 246"/>
              <a:gd name="T14" fmla="*/ 2147483646 w 100"/>
              <a:gd name="T15" fmla="*/ 2147483646 h 246"/>
              <a:gd name="T16" fmla="*/ 2147483646 w 100"/>
              <a:gd name="T17" fmla="*/ 2147483646 h 246"/>
              <a:gd name="T18" fmla="*/ 2147483646 w 100"/>
              <a:gd name="T19" fmla="*/ 2147483646 h 246"/>
              <a:gd name="T20" fmla="*/ 2147483646 w 100"/>
              <a:gd name="T21" fmla="*/ 0 h 246"/>
              <a:gd name="T22" fmla="*/ 2147483646 w 100"/>
              <a:gd name="T23" fmla="*/ 2147483646 h 246"/>
              <a:gd name="T24" fmla="*/ 2147483646 w 100"/>
              <a:gd name="T25" fmla="*/ 2147483646 h 246"/>
              <a:gd name="T26" fmla="*/ 2147483646 w 100"/>
              <a:gd name="T27" fmla="*/ 2147483646 h 246"/>
              <a:gd name="T28" fmla="*/ 2147483646 w 100"/>
              <a:gd name="T29" fmla="*/ 2147483646 h 246"/>
              <a:gd name="T30" fmla="*/ 2147483646 w 100"/>
              <a:gd name="T31" fmla="*/ 2147483646 h 246"/>
              <a:gd name="T32" fmla="*/ 2147483646 w 100"/>
              <a:gd name="T33" fmla="*/ 2147483646 h 246"/>
              <a:gd name="T34" fmla="*/ 2147483646 w 100"/>
              <a:gd name="T35" fmla="*/ 2147483646 h 246"/>
              <a:gd name="T36" fmla="*/ 0 w 100"/>
              <a:gd name="T37" fmla="*/ 2147483646 h 246"/>
              <a:gd name="T38" fmla="*/ 0 w 100"/>
              <a:gd name="T39" fmla="*/ 2147483646 h 246"/>
              <a:gd name="T40" fmla="*/ 2147483646 w 100"/>
              <a:gd name="T41" fmla="*/ 2147483646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46"/>
              <a:gd name="T65" fmla="*/ 100 w 10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46">
                <a:moveTo>
                  <a:pt x="10" y="246"/>
                </a:moveTo>
                <a:lnTo>
                  <a:pt x="10" y="246"/>
                </a:lnTo>
                <a:lnTo>
                  <a:pt x="18" y="227"/>
                </a:lnTo>
                <a:lnTo>
                  <a:pt x="29" y="199"/>
                </a:lnTo>
                <a:lnTo>
                  <a:pt x="41" y="165"/>
                </a:lnTo>
                <a:lnTo>
                  <a:pt x="55" y="129"/>
                </a:lnTo>
                <a:lnTo>
                  <a:pt x="68" y="91"/>
                </a:lnTo>
                <a:lnTo>
                  <a:pt x="81" y="56"/>
                </a:lnTo>
                <a:lnTo>
                  <a:pt x="92" y="26"/>
                </a:lnTo>
                <a:lnTo>
                  <a:pt x="100" y="4"/>
                </a:lnTo>
                <a:lnTo>
                  <a:pt x="89" y="0"/>
                </a:lnTo>
                <a:lnTo>
                  <a:pt x="81" y="22"/>
                </a:lnTo>
                <a:lnTo>
                  <a:pt x="71" y="51"/>
                </a:lnTo>
                <a:lnTo>
                  <a:pt x="57" y="87"/>
                </a:lnTo>
                <a:lnTo>
                  <a:pt x="44" y="124"/>
                </a:lnTo>
                <a:lnTo>
                  <a:pt x="30" y="161"/>
                </a:lnTo>
                <a:lnTo>
                  <a:pt x="18" y="196"/>
                </a:lnTo>
                <a:lnTo>
                  <a:pt x="7" y="223"/>
                </a:lnTo>
                <a:lnTo>
                  <a:pt x="0" y="242"/>
                </a:lnTo>
                <a:lnTo>
                  <a:pt x="10" y="246"/>
                </a:lnTo>
                <a:close/>
              </a:path>
            </a:pathLst>
          </a:custGeom>
          <a:solidFill>
            <a:srgbClr val="EF9C9F"/>
          </a:solidFill>
          <a:ln w="9525">
            <a:solidFill>
              <a:schemeClr val="tx1"/>
            </a:solidFill>
            <a:round/>
            <a:headEnd/>
            <a:tailEnd/>
          </a:ln>
        </p:spPr>
        <p:txBody>
          <a:bodyPr/>
          <a:lstStyle/>
          <a:p>
            <a:endParaRPr lang="ja-JP" altLang="en-US"/>
          </a:p>
        </p:txBody>
      </p:sp>
      <p:sp>
        <p:nvSpPr>
          <p:cNvPr id="98329" name="Freeform 25"/>
          <p:cNvSpPr>
            <a:spLocks/>
          </p:cNvSpPr>
          <p:nvPr/>
        </p:nvSpPr>
        <p:spPr bwMode="auto">
          <a:xfrm>
            <a:off x="8248650" y="5408613"/>
            <a:ext cx="152400" cy="246062"/>
          </a:xfrm>
          <a:custGeom>
            <a:avLst/>
            <a:gdLst>
              <a:gd name="T0" fmla="*/ 2147483646 w 144"/>
              <a:gd name="T1" fmla="*/ 2147483646 h 234"/>
              <a:gd name="T2" fmla="*/ 2147483646 w 144"/>
              <a:gd name="T3" fmla="*/ 2147483646 h 234"/>
              <a:gd name="T4" fmla="*/ 2147483646 w 144"/>
              <a:gd name="T5" fmla="*/ 2147483646 h 234"/>
              <a:gd name="T6" fmla="*/ 2147483646 w 144"/>
              <a:gd name="T7" fmla="*/ 2147483646 h 234"/>
              <a:gd name="T8" fmla="*/ 2147483646 w 144"/>
              <a:gd name="T9" fmla="*/ 2147483646 h 234"/>
              <a:gd name="T10" fmla="*/ 2147483646 w 144"/>
              <a:gd name="T11" fmla="*/ 2147483646 h 234"/>
              <a:gd name="T12" fmla="*/ 2147483646 w 144"/>
              <a:gd name="T13" fmla="*/ 2147483646 h 234"/>
              <a:gd name="T14" fmla="*/ 2147483646 w 144"/>
              <a:gd name="T15" fmla="*/ 2147483646 h 234"/>
              <a:gd name="T16" fmla="*/ 2147483646 w 144"/>
              <a:gd name="T17" fmla="*/ 2147483646 h 234"/>
              <a:gd name="T18" fmla="*/ 2147483646 w 144"/>
              <a:gd name="T19" fmla="*/ 2147483646 h 234"/>
              <a:gd name="T20" fmla="*/ 2147483646 w 144"/>
              <a:gd name="T21" fmla="*/ 0 h 234"/>
              <a:gd name="T22" fmla="*/ 2147483646 w 144"/>
              <a:gd name="T23" fmla="*/ 2147483646 h 234"/>
              <a:gd name="T24" fmla="*/ 2147483646 w 144"/>
              <a:gd name="T25" fmla="*/ 2147483646 h 234"/>
              <a:gd name="T26" fmla="*/ 2147483646 w 144"/>
              <a:gd name="T27" fmla="*/ 2147483646 h 234"/>
              <a:gd name="T28" fmla="*/ 2147483646 w 144"/>
              <a:gd name="T29" fmla="*/ 2147483646 h 234"/>
              <a:gd name="T30" fmla="*/ 2147483646 w 144"/>
              <a:gd name="T31" fmla="*/ 2147483646 h 234"/>
              <a:gd name="T32" fmla="*/ 2147483646 w 144"/>
              <a:gd name="T33" fmla="*/ 2147483646 h 234"/>
              <a:gd name="T34" fmla="*/ 2147483646 w 144"/>
              <a:gd name="T35" fmla="*/ 2147483646 h 234"/>
              <a:gd name="T36" fmla="*/ 0 w 144"/>
              <a:gd name="T37" fmla="*/ 2147483646 h 234"/>
              <a:gd name="T38" fmla="*/ 0 w 144"/>
              <a:gd name="T39" fmla="*/ 2147483646 h 234"/>
              <a:gd name="T40" fmla="*/ 2147483646 w 144"/>
              <a:gd name="T41" fmla="*/ 2147483646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234"/>
              <a:gd name="T65" fmla="*/ 144 w 144"/>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234">
                <a:moveTo>
                  <a:pt x="10" y="232"/>
                </a:moveTo>
                <a:lnTo>
                  <a:pt x="10" y="234"/>
                </a:lnTo>
                <a:lnTo>
                  <a:pt x="15" y="226"/>
                </a:lnTo>
                <a:lnTo>
                  <a:pt x="29" y="203"/>
                </a:lnTo>
                <a:lnTo>
                  <a:pt x="48" y="170"/>
                </a:lnTo>
                <a:lnTo>
                  <a:pt x="71" y="134"/>
                </a:lnTo>
                <a:lnTo>
                  <a:pt x="94" y="93"/>
                </a:lnTo>
                <a:lnTo>
                  <a:pt x="116" y="57"/>
                </a:lnTo>
                <a:lnTo>
                  <a:pt x="134" y="26"/>
                </a:lnTo>
                <a:lnTo>
                  <a:pt x="144" y="4"/>
                </a:lnTo>
                <a:lnTo>
                  <a:pt x="134" y="0"/>
                </a:lnTo>
                <a:lnTo>
                  <a:pt x="123" y="20"/>
                </a:lnTo>
                <a:lnTo>
                  <a:pt x="107" y="51"/>
                </a:lnTo>
                <a:lnTo>
                  <a:pt x="85" y="88"/>
                </a:lnTo>
                <a:lnTo>
                  <a:pt x="62" y="127"/>
                </a:lnTo>
                <a:lnTo>
                  <a:pt x="38" y="165"/>
                </a:lnTo>
                <a:lnTo>
                  <a:pt x="19" y="197"/>
                </a:lnTo>
                <a:lnTo>
                  <a:pt x="6" y="219"/>
                </a:lnTo>
                <a:lnTo>
                  <a:pt x="0" y="227"/>
                </a:lnTo>
                <a:lnTo>
                  <a:pt x="0" y="228"/>
                </a:lnTo>
                <a:lnTo>
                  <a:pt x="10" y="232"/>
                </a:lnTo>
                <a:close/>
              </a:path>
            </a:pathLst>
          </a:custGeom>
          <a:solidFill>
            <a:srgbClr val="EF9C9F"/>
          </a:solidFill>
          <a:ln w="9525">
            <a:solidFill>
              <a:schemeClr val="tx1"/>
            </a:solidFill>
            <a:round/>
            <a:headEnd/>
            <a:tailEnd/>
          </a:ln>
        </p:spPr>
        <p:txBody>
          <a:bodyPr/>
          <a:lstStyle/>
          <a:p>
            <a:endParaRPr lang="ja-JP" altLang="en-US"/>
          </a:p>
        </p:txBody>
      </p:sp>
      <p:sp>
        <p:nvSpPr>
          <p:cNvPr id="98330" name="Freeform 26"/>
          <p:cNvSpPr>
            <a:spLocks/>
          </p:cNvSpPr>
          <p:nvPr/>
        </p:nvSpPr>
        <p:spPr bwMode="auto">
          <a:xfrm>
            <a:off x="8139113" y="5648326"/>
            <a:ext cx="120650" cy="182563"/>
          </a:xfrm>
          <a:custGeom>
            <a:avLst/>
            <a:gdLst>
              <a:gd name="T0" fmla="*/ 0 w 115"/>
              <a:gd name="T1" fmla="*/ 2147483646 h 175"/>
              <a:gd name="T2" fmla="*/ 2147483646 w 115"/>
              <a:gd name="T3" fmla="*/ 2147483646 h 175"/>
              <a:gd name="T4" fmla="*/ 2147483646 w 115"/>
              <a:gd name="T5" fmla="*/ 2147483646 h 175"/>
              <a:gd name="T6" fmla="*/ 2147483646 w 115"/>
              <a:gd name="T7" fmla="*/ 2147483646 h 175"/>
              <a:gd name="T8" fmla="*/ 2147483646 w 115"/>
              <a:gd name="T9" fmla="*/ 2147483646 h 175"/>
              <a:gd name="T10" fmla="*/ 2147483646 w 115"/>
              <a:gd name="T11" fmla="*/ 2147483646 h 175"/>
              <a:gd name="T12" fmla="*/ 2147483646 w 115"/>
              <a:gd name="T13" fmla="*/ 2147483646 h 175"/>
              <a:gd name="T14" fmla="*/ 2147483646 w 115"/>
              <a:gd name="T15" fmla="*/ 2147483646 h 175"/>
              <a:gd name="T16" fmla="*/ 2147483646 w 115"/>
              <a:gd name="T17" fmla="*/ 2147483646 h 175"/>
              <a:gd name="T18" fmla="*/ 2147483646 w 115"/>
              <a:gd name="T19" fmla="*/ 2147483646 h 175"/>
              <a:gd name="T20" fmla="*/ 2147483646 w 115"/>
              <a:gd name="T21" fmla="*/ 0 h 175"/>
              <a:gd name="T22" fmla="*/ 2147483646 w 115"/>
              <a:gd name="T23" fmla="*/ 2147483646 h 175"/>
              <a:gd name="T24" fmla="*/ 2147483646 w 115"/>
              <a:gd name="T25" fmla="*/ 2147483646 h 175"/>
              <a:gd name="T26" fmla="*/ 2147483646 w 115"/>
              <a:gd name="T27" fmla="*/ 2147483646 h 175"/>
              <a:gd name="T28" fmla="*/ 2147483646 w 115"/>
              <a:gd name="T29" fmla="*/ 2147483646 h 175"/>
              <a:gd name="T30" fmla="*/ 2147483646 w 115"/>
              <a:gd name="T31" fmla="*/ 2147483646 h 175"/>
              <a:gd name="T32" fmla="*/ 2147483646 w 115"/>
              <a:gd name="T33" fmla="*/ 2147483646 h 175"/>
              <a:gd name="T34" fmla="*/ 2147483646 w 115"/>
              <a:gd name="T35" fmla="*/ 2147483646 h 175"/>
              <a:gd name="T36" fmla="*/ 0 w 115"/>
              <a:gd name="T37" fmla="*/ 2147483646 h 175"/>
              <a:gd name="T38" fmla="*/ 2147483646 w 115"/>
              <a:gd name="T39" fmla="*/ 2147483646 h 175"/>
              <a:gd name="T40" fmla="*/ 0 w 115"/>
              <a:gd name="T41" fmla="*/ 2147483646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175"/>
              <a:gd name="T65" fmla="*/ 115 w 115"/>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175">
                <a:moveTo>
                  <a:pt x="0" y="172"/>
                </a:moveTo>
                <a:lnTo>
                  <a:pt x="11" y="175"/>
                </a:lnTo>
                <a:lnTo>
                  <a:pt x="22" y="157"/>
                </a:lnTo>
                <a:lnTo>
                  <a:pt x="36" y="138"/>
                </a:lnTo>
                <a:lnTo>
                  <a:pt x="49" y="119"/>
                </a:lnTo>
                <a:lnTo>
                  <a:pt x="63" y="100"/>
                </a:lnTo>
                <a:lnTo>
                  <a:pt x="77" y="80"/>
                </a:lnTo>
                <a:lnTo>
                  <a:pt x="90" y="57"/>
                </a:lnTo>
                <a:lnTo>
                  <a:pt x="104" y="33"/>
                </a:lnTo>
                <a:lnTo>
                  <a:pt x="115" y="4"/>
                </a:lnTo>
                <a:lnTo>
                  <a:pt x="105" y="0"/>
                </a:lnTo>
                <a:lnTo>
                  <a:pt x="93" y="27"/>
                </a:lnTo>
                <a:lnTo>
                  <a:pt x="81" y="52"/>
                </a:lnTo>
                <a:lnTo>
                  <a:pt x="67" y="73"/>
                </a:lnTo>
                <a:lnTo>
                  <a:pt x="53" y="94"/>
                </a:lnTo>
                <a:lnTo>
                  <a:pt x="40" y="112"/>
                </a:lnTo>
                <a:lnTo>
                  <a:pt x="26" y="131"/>
                </a:lnTo>
                <a:lnTo>
                  <a:pt x="12" y="150"/>
                </a:lnTo>
                <a:lnTo>
                  <a:pt x="0" y="169"/>
                </a:lnTo>
                <a:lnTo>
                  <a:pt x="11" y="172"/>
                </a:lnTo>
                <a:lnTo>
                  <a:pt x="0" y="172"/>
                </a:lnTo>
                <a:close/>
              </a:path>
            </a:pathLst>
          </a:custGeom>
          <a:solidFill>
            <a:srgbClr val="EF9C9F"/>
          </a:solidFill>
          <a:ln w="9525">
            <a:solidFill>
              <a:schemeClr val="tx1"/>
            </a:solidFill>
            <a:round/>
            <a:headEnd/>
            <a:tailEnd/>
          </a:ln>
        </p:spPr>
        <p:txBody>
          <a:bodyPr/>
          <a:lstStyle/>
          <a:p>
            <a:endParaRPr lang="ja-JP" altLang="en-US"/>
          </a:p>
        </p:txBody>
      </p:sp>
      <p:sp>
        <p:nvSpPr>
          <p:cNvPr id="98331" name="Freeform 27"/>
          <p:cNvSpPr>
            <a:spLocks/>
          </p:cNvSpPr>
          <p:nvPr/>
        </p:nvSpPr>
        <p:spPr bwMode="auto">
          <a:xfrm>
            <a:off x="8132763" y="5662613"/>
            <a:ext cx="17462" cy="165100"/>
          </a:xfrm>
          <a:custGeom>
            <a:avLst/>
            <a:gdLst>
              <a:gd name="T0" fmla="*/ 0 w 16"/>
              <a:gd name="T1" fmla="*/ 0 h 158"/>
              <a:gd name="T2" fmla="*/ 0 w 16"/>
              <a:gd name="T3" fmla="*/ 0 h 158"/>
              <a:gd name="T4" fmla="*/ 2147483646 w 16"/>
              <a:gd name="T5" fmla="*/ 2147483646 h 158"/>
              <a:gd name="T6" fmla="*/ 2147483646 w 16"/>
              <a:gd name="T7" fmla="*/ 2147483646 h 158"/>
              <a:gd name="T8" fmla="*/ 2147483646 w 16"/>
              <a:gd name="T9" fmla="*/ 0 h 158"/>
              <a:gd name="T10" fmla="*/ 0 w 16"/>
              <a:gd name="T11" fmla="*/ 0 h 158"/>
              <a:gd name="T12" fmla="*/ 0 60000 65536"/>
              <a:gd name="T13" fmla="*/ 0 60000 65536"/>
              <a:gd name="T14" fmla="*/ 0 60000 65536"/>
              <a:gd name="T15" fmla="*/ 0 60000 65536"/>
              <a:gd name="T16" fmla="*/ 0 60000 65536"/>
              <a:gd name="T17" fmla="*/ 0 60000 65536"/>
              <a:gd name="T18" fmla="*/ 0 w 16"/>
              <a:gd name="T19" fmla="*/ 0 h 158"/>
              <a:gd name="T20" fmla="*/ 16 w 16"/>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6" h="158">
                <a:moveTo>
                  <a:pt x="0" y="0"/>
                </a:moveTo>
                <a:lnTo>
                  <a:pt x="0" y="0"/>
                </a:lnTo>
                <a:lnTo>
                  <a:pt x="5" y="158"/>
                </a:lnTo>
                <a:lnTo>
                  <a:pt x="16" y="158"/>
                </a:lnTo>
                <a:lnTo>
                  <a:pt x="12" y="0"/>
                </a:lnTo>
                <a:lnTo>
                  <a:pt x="0" y="0"/>
                </a:lnTo>
                <a:close/>
              </a:path>
            </a:pathLst>
          </a:custGeom>
          <a:solidFill>
            <a:srgbClr val="EF9C9F"/>
          </a:solidFill>
          <a:ln w="9525">
            <a:solidFill>
              <a:schemeClr val="tx1"/>
            </a:solidFill>
            <a:round/>
            <a:headEnd/>
            <a:tailEnd/>
          </a:ln>
        </p:spPr>
        <p:txBody>
          <a:bodyPr/>
          <a:lstStyle/>
          <a:p>
            <a:endParaRPr lang="ja-JP" altLang="en-US"/>
          </a:p>
        </p:txBody>
      </p:sp>
      <p:sp>
        <p:nvSpPr>
          <p:cNvPr id="98332" name="Freeform 28"/>
          <p:cNvSpPr>
            <a:spLocks/>
          </p:cNvSpPr>
          <p:nvPr/>
        </p:nvSpPr>
        <p:spPr bwMode="auto">
          <a:xfrm>
            <a:off x="8132764" y="5519739"/>
            <a:ext cx="28575" cy="142875"/>
          </a:xfrm>
          <a:custGeom>
            <a:avLst/>
            <a:gdLst>
              <a:gd name="T0" fmla="*/ 2147483646 w 27"/>
              <a:gd name="T1" fmla="*/ 0 h 136"/>
              <a:gd name="T2" fmla="*/ 0 w 27"/>
              <a:gd name="T3" fmla="*/ 2147483646 h 136"/>
              <a:gd name="T4" fmla="*/ 2147483646 w 27"/>
              <a:gd name="T5" fmla="*/ 2147483646 h 136"/>
              <a:gd name="T6" fmla="*/ 2147483646 w 27"/>
              <a:gd name="T7" fmla="*/ 2147483646 h 136"/>
              <a:gd name="T8" fmla="*/ 2147483646 w 27"/>
              <a:gd name="T9" fmla="*/ 0 h 136"/>
              <a:gd name="T10" fmla="*/ 0 60000 65536"/>
              <a:gd name="T11" fmla="*/ 0 60000 65536"/>
              <a:gd name="T12" fmla="*/ 0 60000 65536"/>
              <a:gd name="T13" fmla="*/ 0 60000 65536"/>
              <a:gd name="T14" fmla="*/ 0 60000 65536"/>
              <a:gd name="T15" fmla="*/ 0 w 27"/>
              <a:gd name="T16" fmla="*/ 0 h 136"/>
              <a:gd name="T17" fmla="*/ 27 w 27"/>
              <a:gd name="T18" fmla="*/ 136 h 136"/>
            </a:gdLst>
            <a:ahLst/>
            <a:cxnLst>
              <a:cxn ang="T10">
                <a:pos x="T0" y="T1"/>
              </a:cxn>
              <a:cxn ang="T11">
                <a:pos x="T2" y="T3"/>
              </a:cxn>
              <a:cxn ang="T12">
                <a:pos x="T4" y="T5"/>
              </a:cxn>
              <a:cxn ang="T13">
                <a:pos x="T6" y="T7"/>
              </a:cxn>
              <a:cxn ang="T14">
                <a:pos x="T8" y="T9"/>
              </a:cxn>
            </a:cxnLst>
            <a:rect l="T15" t="T16" r="T17" b="T18"/>
            <a:pathLst>
              <a:path w="27" h="136">
                <a:moveTo>
                  <a:pt x="16" y="0"/>
                </a:moveTo>
                <a:lnTo>
                  <a:pt x="0" y="135"/>
                </a:lnTo>
                <a:lnTo>
                  <a:pt x="12" y="136"/>
                </a:lnTo>
                <a:lnTo>
                  <a:pt x="27" y="1"/>
                </a:lnTo>
                <a:lnTo>
                  <a:pt x="16" y="0"/>
                </a:lnTo>
                <a:close/>
              </a:path>
            </a:pathLst>
          </a:custGeom>
          <a:solidFill>
            <a:srgbClr val="EF9C9F"/>
          </a:solidFill>
          <a:ln w="9525">
            <a:solidFill>
              <a:schemeClr val="tx1"/>
            </a:solidFill>
            <a:round/>
            <a:headEnd/>
            <a:tailEnd/>
          </a:ln>
        </p:spPr>
        <p:txBody>
          <a:bodyPr/>
          <a:lstStyle/>
          <a:p>
            <a:endParaRPr lang="ja-JP" altLang="en-US"/>
          </a:p>
        </p:txBody>
      </p:sp>
      <p:sp>
        <p:nvSpPr>
          <p:cNvPr id="98333" name="Freeform 29"/>
          <p:cNvSpPr>
            <a:spLocks/>
          </p:cNvSpPr>
          <p:nvPr/>
        </p:nvSpPr>
        <p:spPr bwMode="auto">
          <a:xfrm>
            <a:off x="8023225" y="2759076"/>
            <a:ext cx="152400" cy="73025"/>
          </a:xfrm>
          <a:custGeom>
            <a:avLst/>
            <a:gdLst>
              <a:gd name="T0" fmla="*/ 0 w 145"/>
              <a:gd name="T1" fmla="*/ 2147483646 h 70"/>
              <a:gd name="T2" fmla="*/ 2147483646 w 145"/>
              <a:gd name="T3" fmla="*/ 2147483646 h 70"/>
              <a:gd name="T4" fmla="*/ 2147483646 w 145"/>
              <a:gd name="T5" fmla="*/ 2147483646 h 70"/>
              <a:gd name="T6" fmla="*/ 2147483646 w 145"/>
              <a:gd name="T7" fmla="*/ 0 h 70"/>
              <a:gd name="T8" fmla="*/ 2147483646 w 145"/>
              <a:gd name="T9" fmla="*/ 2147483646 h 70"/>
              <a:gd name="T10" fmla="*/ 0 w 145"/>
              <a:gd name="T11" fmla="*/ 2147483646 h 70"/>
              <a:gd name="T12" fmla="*/ 2147483646 w 145"/>
              <a:gd name="T13" fmla="*/ 2147483646 h 70"/>
              <a:gd name="T14" fmla="*/ 0 w 145"/>
              <a:gd name="T15" fmla="*/ 2147483646 h 70"/>
              <a:gd name="T16" fmla="*/ 0 w 145"/>
              <a:gd name="T17" fmla="*/ 2147483646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70"/>
              <a:gd name="T29" fmla="*/ 145 w 145"/>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70">
                <a:moveTo>
                  <a:pt x="0" y="66"/>
                </a:moveTo>
                <a:lnTo>
                  <a:pt x="8" y="70"/>
                </a:lnTo>
                <a:lnTo>
                  <a:pt x="145" y="11"/>
                </a:lnTo>
                <a:lnTo>
                  <a:pt x="140" y="0"/>
                </a:lnTo>
                <a:lnTo>
                  <a:pt x="4" y="61"/>
                </a:lnTo>
                <a:lnTo>
                  <a:pt x="0" y="66"/>
                </a:lnTo>
                <a:lnTo>
                  <a:pt x="4" y="61"/>
                </a:lnTo>
                <a:lnTo>
                  <a:pt x="0" y="62"/>
                </a:lnTo>
                <a:lnTo>
                  <a:pt x="0" y="66"/>
                </a:lnTo>
                <a:close/>
              </a:path>
            </a:pathLst>
          </a:custGeom>
          <a:solidFill>
            <a:srgbClr val="EF9C9F"/>
          </a:solidFill>
          <a:ln w="9525">
            <a:solidFill>
              <a:schemeClr val="tx1"/>
            </a:solidFill>
            <a:round/>
            <a:headEnd/>
            <a:tailEnd/>
          </a:ln>
        </p:spPr>
        <p:txBody>
          <a:bodyPr/>
          <a:lstStyle/>
          <a:p>
            <a:endParaRPr lang="ja-JP" altLang="en-US"/>
          </a:p>
        </p:txBody>
      </p:sp>
      <p:sp>
        <p:nvSpPr>
          <p:cNvPr id="98334" name="Freeform 30"/>
          <p:cNvSpPr>
            <a:spLocks/>
          </p:cNvSpPr>
          <p:nvPr/>
        </p:nvSpPr>
        <p:spPr bwMode="auto">
          <a:xfrm>
            <a:off x="8023225" y="2827338"/>
            <a:ext cx="20638" cy="127000"/>
          </a:xfrm>
          <a:custGeom>
            <a:avLst/>
            <a:gdLst>
              <a:gd name="T0" fmla="*/ 2147483646 w 19"/>
              <a:gd name="T1" fmla="*/ 2147483646 h 122"/>
              <a:gd name="T2" fmla="*/ 2147483646 w 19"/>
              <a:gd name="T3" fmla="*/ 2147483646 h 122"/>
              <a:gd name="T4" fmla="*/ 2147483646 w 19"/>
              <a:gd name="T5" fmla="*/ 2147483646 h 122"/>
              <a:gd name="T6" fmla="*/ 2147483646 w 19"/>
              <a:gd name="T7" fmla="*/ 2147483646 h 122"/>
              <a:gd name="T8" fmla="*/ 2147483646 w 19"/>
              <a:gd name="T9" fmla="*/ 2147483646 h 122"/>
              <a:gd name="T10" fmla="*/ 2147483646 w 19"/>
              <a:gd name="T11" fmla="*/ 2147483646 h 122"/>
              <a:gd name="T12" fmla="*/ 2147483646 w 19"/>
              <a:gd name="T13" fmla="*/ 2147483646 h 122"/>
              <a:gd name="T14" fmla="*/ 2147483646 w 19"/>
              <a:gd name="T15" fmla="*/ 2147483646 h 122"/>
              <a:gd name="T16" fmla="*/ 2147483646 w 19"/>
              <a:gd name="T17" fmla="*/ 2147483646 h 122"/>
              <a:gd name="T18" fmla="*/ 2147483646 w 19"/>
              <a:gd name="T19" fmla="*/ 0 h 122"/>
              <a:gd name="T20" fmla="*/ 0 w 19"/>
              <a:gd name="T21" fmla="*/ 2147483646 h 122"/>
              <a:gd name="T22" fmla="*/ 2147483646 w 19"/>
              <a:gd name="T23" fmla="*/ 2147483646 h 122"/>
              <a:gd name="T24" fmla="*/ 2147483646 w 19"/>
              <a:gd name="T25" fmla="*/ 2147483646 h 122"/>
              <a:gd name="T26" fmla="*/ 2147483646 w 19"/>
              <a:gd name="T27" fmla="*/ 2147483646 h 122"/>
              <a:gd name="T28" fmla="*/ 2147483646 w 19"/>
              <a:gd name="T29" fmla="*/ 2147483646 h 122"/>
              <a:gd name="T30" fmla="*/ 2147483646 w 19"/>
              <a:gd name="T31" fmla="*/ 2147483646 h 122"/>
              <a:gd name="T32" fmla="*/ 2147483646 w 19"/>
              <a:gd name="T33" fmla="*/ 2147483646 h 122"/>
              <a:gd name="T34" fmla="*/ 2147483646 w 19"/>
              <a:gd name="T35" fmla="*/ 2147483646 h 122"/>
              <a:gd name="T36" fmla="*/ 2147483646 w 19"/>
              <a:gd name="T37" fmla="*/ 2147483646 h 122"/>
              <a:gd name="T38" fmla="*/ 2147483646 w 19"/>
              <a:gd name="T39" fmla="*/ 2147483646 h 122"/>
              <a:gd name="T40" fmla="*/ 2147483646 w 19"/>
              <a:gd name="T41" fmla="*/ 2147483646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2" y="122"/>
                </a:moveTo>
                <a:lnTo>
                  <a:pt x="12" y="122"/>
                </a:lnTo>
                <a:lnTo>
                  <a:pt x="15" y="109"/>
                </a:lnTo>
                <a:lnTo>
                  <a:pt x="16" y="100"/>
                </a:lnTo>
                <a:lnTo>
                  <a:pt x="18" y="90"/>
                </a:lnTo>
                <a:lnTo>
                  <a:pt x="19" y="80"/>
                </a:lnTo>
                <a:lnTo>
                  <a:pt x="19" y="68"/>
                </a:lnTo>
                <a:lnTo>
                  <a:pt x="18" y="51"/>
                </a:lnTo>
                <a:lnTo>
                  <a:pt x="15" y="30"/>
                </a:lnTo>
                <a:lnTo>
                  <a:pt x="11" y="0"/>
                </a:lnTo>
                <a:lnTo>
                  <a:pt x="0" y="1"/>
                </a:lnTo>
                <a:lnTo>
                  <a:pt x="4" y="31"/>
                </a:lnTo>
                <a:lnTo>
                  <a:pt x="7" y="53"/>
                </a:lnTo>
                <a:lnTo>
                  <a:pt x="7" y="68"/>
                </a:lnTo>
                <a:lnTo>
                  <a:pt x="7" y="80"/>
                </a:lnTo>
                <a:lnTo>
                  <a:pt x="7" y="89"/>
                </a:lnTo>
                <a:lnTo>
                  <a:pt x="5" y="97"/>
                </a:lnTo>
                <a:lnTo>
                  <a:pt x="2" y="107"/>
                </a:lnTo>
                <a:lnTo>
                  <a:pt x="1" y="120"/>
                </a:lnTo>
                <a:lnTo>
                  <a:pt x="1" y="119"/>
                </a:lnTo>
                <a:lnTo>
                  <a:pt x="12" y="122"/>
                </a:lnTo>
                <a:close/>
              </a:path>
            </a:pathLst>
          </a:custGeom>
          <a:solidFill>
            <a:srgbClr val="EF9C9F"/>
          </a:solidFill>
          <a:ln w="9525">
            <a:solidFill>
              <a:schemeClr val="tx1"/>
            </a:solidFill>
            <a:round/>
            <a:headEnd/>
            <a:tailEnd/>
          </a:ln>
        </p:spPr>
        <p:txBody>
          <a:bodyPr/>
          <a:lstStyle/>
          <a:p>
            <a:endParaRPr lang="ja-JP" altLang="en-US"/>
          </a:p>
        </p:txBody>
      </p:sp>
      <p:sp>
        <p:nvSpPr>
          <p:cNvPr id="98335" name="Freeform 31"/>
          <p:cNvSpPr>
            <a:spLocks/>
          </p:cNvSpPr>
          <p:nvPr/>
        </p:nvSpPr>
        <p:spPr bwMode="auto">
          <a:xfrm>
            <a:off x="8024813" y="2944814"/>
            <a:ext cx="150812" cy="15875"/>
          </a:xfrm>
          <a:custGeom>
            <a:avLst/>
            <a:gdLst>
              <a:gd name="T0" fmla="*/ 2147483646 w 144"/>
              <a:gd name="T1" fmla="*/ 2147483646 h 15"/>
              <a:gd name="T2" fmla="*/ 2147483646 w 144"/>
              <a:gd name="T3" fmla="*/ 2147483646 h 15"/>
              <a:gd name="T4" fmla="*/ 2147483646 w 144"/>
              <a:gd name="T5" fmla="*/ 2147483646 h 15"/>
              <a:gd name="T6" fmla="*/ 2147483646 w 144"/>
              <a:gd name="T7" fmla="*/ 0 h 15"/>
              <a:gd name="T8" fmla="*/ 2147483646 w 144"/>
              <a:gd name="T9" fmla="*/ 0 h 15"/>
              <a:gd name="T10" fmla="*/ 2147483646 w 144"/>
              <a:gd name="T11" fmla="*/ 2147483646 h 15"/>
              <a:gd name="T12" fmla="*/ 2147483646 w 144"/>
              <a:gd name="T13" fmla="*/ 2147483646 h 15"/>
              <a:gd name="T14" fmla="*/ 2147483646 w 144"/>
              <a:gd name="T15" fmla="*/ 2147483646 h 15"/>
              <a:gd name="T16" fmla="*/ 2147483646 w 144"/>
              <a:gd name="T17" fmla="*/ 2147483646 h 15"/>
              <a:gd name="T18" fmla="*/ 2147483646 w 144"/>
              <a:gd name="T19" fmla="*/ 2147483646 h 15"/>
              <a:gd name="T20" fmla="*/ 0 w 144"/>
              <a:gd name="T21" fmla="*/ 2147483646 h 15"/>
              <a:gd name="T22" fmla="*/ 2147483646 w 144"/>
              <a:gd name="T23" fmla="*/ 2147483646 h 15"/>
              <a:gd name="T24" fmla="*/ 2147483646 w 144"/>
              <a:gd name="T25" fmla="*/ 2147483646 h 15"/>
              <a:gd name="T26" fmla="*/ 2147483646 w 144"/>
              <a:gd name="T27" fmla="*/ 2147483646 h 15"/>
              <a:gd name="T28" fmla="*/ 2147483646 w 144"/>
              <a:gd name="T29" fmla="*/ 2147483646 h 15"/>
              <a:gd name="T30" fmla="*/ 2147483646 w 144"/>
              <a:gd name="T31" fmla="*/ 2147483646 h 15"/>
              <a:gd name="T32" fmla="*/ 2147483646 w 144"/>
              <a:gd name="T33" fmla="*/ 2147483646 h 15"/>
              <a:gd name="T34" fmla="*/ 2147483646 w 144"/>
              <a:gd name="T35" fmla="*/ 2147483646 h 15"/>
              <a:gd name="T36" fmla="*/ 2147483646 w 144"/>
              <a:gd name="T37" fmla="*/ 2147483646 h 15"/>
              <a:gd name="T38" fmla="*/ 2147483646 w 144"/>
              <a:gd name="T39" fmla="*/ 2147483646 h 15"/>
              <a:gd name="T40" fmla="*/ 2147483646 w 144"/>
              <a:gd name="T41" fmla="*/ 214748364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5"/>
              <a:gd name="T65" fmla="*/ 144 w 144"/>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5">
                <a:moveTo>
                  <a:pt x="144" y="4"/>
                </a:moveTo>
                <a:lnTo>
                  <a:pt x="144" y="4"/>
                </a:lnTo>
                <a:lnTo>
                  <a:pt x="115" y="1"/>
                </a:lnTo>
                <a:lnTo>
                  <a:pt x="88" y="0"/>
                </a:lnTo>
                <a:lnTo>
                  <a:pt x="64" y="0"/>
                </a:lnTo>
                <a:lnTo>
                  <a:pt x="44" y="1"/>
                </a:lnTo>
                <a:lnTo>
                  <a:pt x="27" y="3"/>
                </a:lnTo>
                <a:lnTo>
                  <a:pt x="15" y="4"/>
                </a:lnTo>
                <a:lnTo>
                  <a:pt x="8" y="4"/>
                </a:lnTo>
                <a:lnTo>
                  <a:pt x="11" y="10"/>
                </a:lnTo>
                <a:lnTo>
                  <a:pt x="0" y="7"/>
                </a:lnTo>
                <a:lnTo>
                  <a:pt x="7" y="15"/>
                </a:lnTo>
                <a:lnTo>
                  <a:pt x="15" y="15"/>
                </a:lnTo>
                <a:lnTo>
                  <a:pt x="27" y="14"/>
                </a:lnTo>
                <a:lnTo>
                  <a:pt x="44" y="12"/>
                </a:lnTo>
                <a:lnTo>
                  <a:pt x="64" y="11"/>
                </a:lnTo>
                <a:lnTo>
                  <a:pt x="88" y="11"/>
                </a:lnTo>
                <a:lnTo>
                  <a:pt x="113" y="12"/>
                </a:lnTo>
                <a:lnTo>
                  <a:pt x="142" y="15"/>
                </a:lnTo>
                <a:lnTo>
                  <a:pt x="144" y="4"/>
                </a:lnTo>
                <a:close/>
              </a:path>
            </a:pathLst>
          </a:custGeom>
          <a:solidFill>
            <a:srgbClr val="EF9C9F"/>
          </a:solidFill>
          <a:ln w="9525">
            <a:solidFill>
              <a:schemeClr val="tx1"/>
            </a:solidFill>
            <a:round/>
            <a:headEnd/>
            <a:tailEnd/>
          </a:ln>
        </p:spPr>
        <p:txBody>
          <a:bodyPr/>
          <a:lstStyle/>
          <a:p>
            <a:endParaRPr lang="ja-JP" altLang="en-US"/>
          </a:p>
        </p:txBody>
      </p:sp>
      <p:sp>
        <p:nvSpPr>
          <p:cNvPr id="98336" name="Freeform 32"/>
          <p:cNvSpPr>
            <a:spLocks/>
          </p:cNvSpPr>
          <p:nvPr/>
        </p:nvSpPr>
        <p:spPr bwMode="auto">
          <a:xfrm>
            <a:off x="8174039" y="2949576"/>
            <a:ext cx="65087" cy="60325"/>
          </a:xfrm>
          <a:custGeom>
            <a:avLst/>
            <a:gdLst>
              <a:gd name="T0" fmla="*/ 2147483646 w 62"/>
              <a:gd name="T1" fmla="*/ 2147483646 h 58"/>
              <a:gd name="T2" fmla="*/ 2147483646 w 62"/>
              <a:gd name="T3" fmla="*/ 2147483646 h 58"/>
              <a:gd name="T4" fmla="*/ 2147483646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2147483646 h 58"/>
              <a:gd name="T18" fmla="*/ 2147483646 w 62"/>
              <a:gd name="T19" fmla="*/ 2147483646 h 58"/>
              <a:gd name="T20" fmla="*/ 2147483646 w 62"/>
              <a:gd name="T21" fmla="*/ 2147483646 h 58"/>
              <a:gd name="T22" fmla="*/ 2147483646 w 62"/>
              <a:gd name="T23" fmla="*/ 0 h 58"/>
              <a:gd name="T24" fmla="*/ 0 w 62"/>
              <a:gd name="T25" fmla="*/ 2147483646 h 58"/>
              <a:gd name="T26" fmla="*/ 2147483646 w 62"/>
              <a:gd name="T27" fmla="*/ 2147483646 h 58"/>
              <a:gd name="T28" fmla="*/ 2147483646 w 62"/>
              <a:gd name="T29" fmla="*/ 2147483646 h 58"/>
              <a:gd name="T30" fmla="*/ 2147483646 w 62"/>
              <a:gd name="T31" fmla="*/ 2147483646 h 58"/>
              <a:gd name="T32" fmla="*/ 2147483646 w 62"/>
              <a:gd name="T33" fmla="*/ 2147483646 h 58"/>
              <a:gd name="T34" fmla="*/ 2147483646 w 62"/>
              <a:gd name="T35" fmla="*/ 2147483646 h 58"/>
              <a:gd name="T36" fmla="*/ 2147483646 w 62"/>
              <a:gd name="T37" fmla="*/ 2147483646 h 58"/>
              <a:gd name="T38" fmla="*/ 2147483646 w 62"/>
              <a:gd name="T39" fmla="*/ 2147483646 h 58"/>
              <a:gd name="T40" fmla="*/ 2147483646 w 62"/>
              <a:gd name="T41" fmla="*/ 2147483646 h 58"/>
              <a:gd name="T42" fmla="*/ 2147483646 w 62"/>
              <a:gd name="T43" fmla="*/ 2147483646 h 58"/>
              <a:gd name="T44" fmla="*/ 2147483646 w 62"/>
              <a:gd name="T45" fmla="*/ 2147483646 h 58"/>
              <a:gd name="T46" fmla="*/ 2147483646 w 62"/>
              <a:gd name="T47" fmla="*/ 2147483646 h 58"/>
              <a:gd name="T48" fmla="*/ 2147483646 w 62"/>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58"/>
              <a:gd name="T77" fmla="*/ 62 w 62"/>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58">
                <a:moveTo>
                  <a:pt x="62" y="46"/>
                </a:moveTo>
                <a:lnTo>
                  <a:pt x="62" y="46"/>
                </a:lnTo>
                <a:lnTo>
                  <a:pt x="59" y="46"/>
                </a:lnTo>
                <a:lnTo>
                  <a:pt x="56" y="45"/>
                </a:lnTo>
                <a:lnTo>
                  <a:pt x="53" y="43"/>
                </a:lnTo>
                <a:lnTo>
                  <a:pt x="49" y="41"/>
                </a:lnTo>
                <a:lnTo>
                  <a:pt x="43" y="34"/>
                </a:lnTo>
                <a:lnTo>
                  <a:pt x="36" y="26"/>
                </a:lnTo>
                <a:lnTo>
                  <a:pt x="28" y="18"/>
                </a:lnTo>
                <a:lnTo>
                  <a:pt x="21" y="11"/>
                </a:lnTo>
                <a:lnTo>
                  <a:pt x="11" y="4"/>
                </a:lnTo>
                <a:lnTo>
                  <a:pt x="2" y="0"/>
                </a:lnTo>
                <a:lnTo>
                  <a:pt x="0" y="11"/>
                </a:lnTo>
                <a:lnTo>
                  <a:pt x="6" y="14"/>
                </a:lnTo>
                <a:lnTo>
                  <a:pt x="12" y="19"/>
                </a:lnTo>
                <a:lnTo>
                  <a:pt x="19" y="26"/>
                </a:lnTo>
                <a:lnTo>
                  <a:pt x="28" y="34"/>
                </a:lnTo>
                <a:lnTo>
                  <a:pt x="34" y="42"/>
                </a:lnTo>
                <a:lnTo>
                  <a:pt x="43" y="49"/>
                </a:lnTo>
                <a:lnTo>
                  <a:pt x="47" y="53"/>
                </a:lnTo>
                <a:lnTo>
                  <a:pt x="52" y="56"/>
                </a:lnTo>
                <a:lnTo>
                  <a:pt x="56" y="57"/>
                </a:lnTo>
                <a:lnTo>
                  <a:pt x="62" y="58"/>
                </a:lnTo>
                <a:lnTo>
                  <a:pt x="62" y="46"/>
                </a:lnTo>
                <a:close/>
              </a:path>
            </a:pathLst>
          </a:custGeom>
          <a:solidFill>
            <a:srgbClr val="EF9C9F"/>
          </a:solidFill>
          <a:ln w="9525">
            <a:solidFill>
              <a:schemeClr val="tx1"/>
            </a:solidFill>
            <a:round/>
            <a:headEnd/>
            <a:tailEnd/>
          </a:ln>
        </p:spPr>
        <p:txBody>
          <a:bodyPr/>
          <a:lstStyle/>
          <a:p>
            <a:endParaRPr lang="ja-JP" altLang="en-US"/>
          </a:p>
        </p:txBody>
      </p:sp>
      <p:sp>
        <p:nvSpPr>
          <p:cNvPr id="98337" name="Freeform 33"/>
          <p:cNvSpPr>
            <a:spLocks/>
          </p:cNvSpPr>
          <p:nvPr/>
        </p:nvSpPr>
        <p:spPr bwMode="auto">
          <a:xfrm>
            <a:off x="8239125" y="2946400"/>
            <a:ext cx="312738" cy="63500"/>
          </a:xfrm>
          <a:custGeom>
            <a:avLst/>
            <a:gdLst>
              <a:gd name="T0" fmla="*/ 2147483646 w 297"/>
              <a:gd name="T1" fmla="*/ 2147483646 h 61"/>
              <a:gd name="T2" fmla="*/ 2147483646 w 297"/>
              <a:gd name="T3" fmla="*/ 2147483646 h 61"/>
              <a:gd name="T4" fmla="*/ 2147483646 w 297"/>
              <a:gd name="T5" fmla="*/ 0 h 61"/>
              <a:gd name="T6" fmla="*/ 2147483646 w 297"/>
              <a:gd name="T7" fmla="*/ 2147483646 h 61"/>
              <a:gd name="T8" fmla="*/ 2147483646 w 297"/>
              <a:gd name="T9" fmla="*/ 2147483646 h 61"/>
              <a:gd name="T10" fmla="*/ 2147483646 w 297"/>
              <a:gd name="T11" fmla="*/ 2147483646 h 61"/>
              <a:gd name="T12" fmla="*/ 2147483646 w 297"/>
              <a:gd name="T13" fmla="*/ 2147483646 h 61"/>
              <a:gd name="T14" fmla="*/ 2147483646 w 297"/>
              <a:gd name="T15" fmla="*/ 2147483646 h 61"/>
              <a:gd name="T16" fmla="*/ 2147483646 w 297"/>
              <a:gd name="T17" fmla="*/ 2147483646 h 61"/>
              <a:gd name="T18" fmla="*/ 2147483646 w 297"/>
              <a:gd name="T19" fmla="*/ 2147483646 h 61"/>
              <a:gd name="T20" fmla="*/ 2147483646 w 297"/>
              <a:gd name="T21" fmla="*/ 2147483646 h 61"/>
              <a:gd name="T22" fmla="*/ 0 w 297"/>
              <a:gd name="T23" fmla="*/ 2147483646 h 61"/>
              <a:gd name="T24" fmla="*/ 0 w 297"/>
              <a:gd name="T25" fmla="*/ 2147483646 h 61"/>
              <a:gd name="T26" fmla="*/ 2147483646 w 297"/>
              <a:gd name="T27" fmla="*/ 2147483646 h 61"/>
              <a:gd name="T28" fmla="*/ 2147483646 w 297"/>
              <a:gd name="T29" fmla="*/ 2147483646 h 61"/>
              <a:gd name="T30" fmla="*/ 2147483646 w 297"/>
              <a:gd name="T31" fmla="*/ 2147483646 h 61"/>
              <a:gd name="T32" fmla="*/ 2147483646 w 297"/>
              <a:gd name="T33" fmla="*/ 2147483646 h 61"/>
              <a:gd name="T34" fmla="*/ 2147483646 w 297"/>
              <a:gd name="T35" fmla="*/ 2147483646 h 61"/>
              <a:gd name="T36" fmla="*/ 2147483646 w 297"/>
              <a:gd name="T37" fmla="*/ 2147483646 h 61"/>
              <a:gd name="T38" fmla="*/ 2147483646 w 297"/>
              <a:gd name="T39" fmla="*/ 2147483646 h 61"/>
              <a:gd name="T40" fmla="*/ 2147483646 w 297"/>
              <a:gd name="T41" fmla="*/ 2147483646 h 61"/>
              <a:gd name="T42" fmla="*/ 2147483646 w 297"/>
              <a:gd name="T43" fmla="*/ 2147483646 h 61"/>
              <a:gd name="T44" fmla="*/ 2147483646 w 297"/>
              <a:gd name="T45" fmla="*/ 2147483646 h 61"/>
              <a:gd name="T46" fmla="*/ 2147483646 w 297"/>
              <a:gd name="T47" fmla="*/ 2147483646 h 61"/>
              <a:gd name="T48" fmla="*/ 2147483646 w 297"/>
              <a:gd name="T49" fmla="*/ 2147483646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
              <a:gd name="T76" fmla="*/ 0 h 61"/>
              <a:gd name="T77" fmla="*/ 297 w 297"/>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 h="61">
                <a:moveTo>
                  <a:pt x="297" y="9"/>
                </a:moveTo>
                <a:lnTo>
                  <a:pt x="297" y="9"/>
                </a:lnTo>
                <a:lnTo>
                  <a:pt x="284" y="0"/>
                </a:lnTo>
                <a:lnTo>
                  <a:pt x="259" y="5"/>
                </a:lnTo>
                <a:lnTo>
                  <a:pt x="222" y="13"/>
                </a:lnTo>
                <a:lnTo>
                  <a:pt x="177" y="22"/>
                </a:lnTo>
                <a:lnTo>
                  <a:pt x="128" y="33"/>
                </a:lnTo>
                <a:lnTo>
                  <a:pt x="79" y="41"/>
                </a:lnTo>
                <a:lnTo>
                  <a:pt x="56" y="45"/>
                </a:lnTo>
                <a:lnTo>
                  <a:pt x="35" y="48"/>
                </a:lnTo>
                <a:lnTo>
                  <a:pt x="16" y="49"/>
                </a:lnTo>
                <a:lnTo>
                  <a:pt x="0" y="49"/>
                </a:lnTo>
                <a:lnTo>
                  <a:pt x="0" y="61"/>
                </a:lnTo>
                <a:lnTo>
                  <a:pt x="16" y="60"/>
                </a:lnTo>
                <a:lnTo>
                  <a:pt x="37" y="59"/>
                </a:lnTo>
                <a:lnTo>
                  <a:pt x="57" y="56"/>
                </a:lnTo>
                <a:lnTo>
                  <a:pt x="80" y="53"/>
                </a:lnTo>
                <a:lnTo>
                  <a:pt x="129" y="44"/>
                </a:lnTo>
                <a:lnTo>
                  <a:pt x="179" y="34"/>
                </a:lnTo>
                <a:lnTo>
                  <a:pt x="224" y="23"/>
                </a:lnTo>
                <a:lnTo>
                  <a:pt x="262" y="15"/>
                </a:lnTo>
                <a:lnTo>
                  <a:pt x="285" y="11"/>
                </a:lnTo>
                <a:lnTo>
                  <a:pt x="288" y="3"/>
                </a:lnTo>
                <a:lnTo>
                  <a:pt x="297" y="9"/>
                </a:lnTo>
                <a:close/>
              </a:path>
            </a:pathLst>
          </a:custGeom>
          <a:solidFill>
            <a:srgbClr val="EF9C9F"/>
          </a:solidFill>
          <a:ln w="9525">
            <a:solidFill>
              <a:schemeClr val="tx1"/>
            </a:solidFill>
            <a:round/>
            <a:headEnd/>
            <a:tailEnd/>
          </a:ln>
        </p:spPr>
        <p:txBody>
          <a:bodyPr/>
          <a:lstStyle/>
          <a:p>
            <a:endParaRPr lang="ja-JP" altLang="en-US"/>
          </a:p>
        </p:txBody>
      </p:sp>
      <p:sp>
        <p:nvSpPr>
          <p:cNvPr id="98338" name="Freeform 34"/>
          <p:cNvSpPr>
            <a:spLocks/>
          </p:cNvSpPr>
          <p:nvPr/>
        </p:nvSpPr>
        <p:spPr bwMode="auto">
          <a:xfrm>
            <a:off x="8223251" y="2949575"/>
            <a:ext cx="328613" cy="82550"/>
          </a:xfrm>
          <a:custGeom>
            <a:avLst/>
            <a:gdLst>
              <a:gd name="T0" fmla="*/ 2147483646 w 312"/>
              <a:gd name="T1" fmla="*/ 2147483646 h 80"/>
              <a:gd name="T2" fmla="*/ 2147483646 w 312"/>
              <a:gd name="T3" fmla="*/ 2147483646 h 80"/>
              <a:gd name="T4" fmla="*/ 2147483646 w 312"/>
              <a:gd name="T5" fmla="*/ 2147483646 h 80"/>
              <a:gd name="T6" fmla="*/ 2147483646 w 312"/>
              <a:gd name="T7" fmla="*/ 2147483646 h 80"/>
              <a:gd name="T8" fmla="*/ 2147483646 w 312"/>
              <a:gd name="T9" fmla="*/ 2147483646 h 80"/>
              <a:gd name="T10" fmla="*/ 2147483646 w 312"/>
              <a:gd name="T11" fmla="*/ 2147483646 h 80"/>
              <a:gd name="T12" fmla="*/ 2147483646 w 312"/>
              <a:gd name="T13" fmla="*/ 2147483646 h 80"/>
              <a:gd name="T14" fmla="*/ 2147483646 w 312"/>
              <a:gd name="T15" fmla="*/ 2147483646 h 80"/>
              <a:gd name="T16" fmla="*/ 2147483646 w 312"/>
              <a:gd name="T17" fmla="*/ 2147483646 h 80"/>
              <a:gd name="T18" fmla="*/ 2147483646 w 312"/>
              <a:gd name="T19" fmla="*/ 2147483646 h 80"/>
              <a:gd name="T20" fmla="*/ 2147483646 w 312"/>
              <a:gd name="T21" fmla="*/ 0 h 80"/>
              <a:gd name="T22" fmla="*/ 2147483646 w 312"/>
              <a:gd name="T23" fmla="*/ 2147483646 h 80"/>
              <a:gd name="T24" fmla="*/ 2147483646 w 312"/>
              <a:gd name="T25" fmla="*/ 2147483646 h 80"/>
              <a:gd name="T26" fmla="*/ 2147483646 w 312"/>
              <a:gd name="T27" fmla="*/ 2147483646 h 80"/>
              <a:gd name="T28" fmla="*/ 2147483646 w 312"/>
              <a:gd name="T29" fmla="*/ 2147483646 h 80"/>
              <a:gd name="T30" fmla="*/ 2147483646 w 312"/>
              <a:gd name="T31" fmla="*/ 2147483646 h 80"/>
              <a:gd name="T32" fmla="*/ 2147483646 w 312"/>
              <a:gd name="T33" fmla="*/ 2147483646 h 80"/>
              <a:gd name="T34" fmla="*/ 2147483646 w 312"/>
              <a:gd name="T35" fmla="*/ 2147483646 h 80"/>
              <a:gd name="T36" fmla="*/ 0 w 312"/>
              <a:gd name="T37" fmla="*/ 2147483646 h 80"/>
              <a:gd name="T38" fmla="*/ 0 w 312"/>
              <a:gd name="T39" fmla="*/ 2147483646 h 80"/>
              <a:gd name="T40" fmla="*/ 2147483646 w 312"/>
              <a:gd name="T41" fmla="*/ 2147483646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80"/>
              <a:gd name="T65" fmla="*/ 312 w 31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80">
                <a:moveTo>
                  <a:pt x="1" y="80"/>
                </a:moveTo>
                <a:lnTo>
                  <a:pt x="1" y="80"/>
                </a:lnTo>
                <a:lnTo>
                  <a:pt x="46" y="73"/>
                </a:lnTo>
                <a:lnTo>
                  <a:pt x="95" y="64"/>
                </a:lnTo>
                <a:lnTo>
                  <a:pt x="146" y="53"/>
                </a:lnTo>
                <a:lnTo>
                  <a:pt x="195" y="42"/>
                </a:lnTo>
                <a:lnTo>
                  <a:pt x="239" y="30"/>
                </a:lnTo>
                <a:lnTo>
                  <a:pt x="276" y="20"/>
                </a:lnTo>
                <a:lnTo>
                  <a:pt x="300" y="12"/>
                </a:lnTo>
                <a:lnTo>
                  <a:pt x="312" y="6"/>
                </a:lnTo>
                <a:lnTo>
                  <a:pt x="303" y="0"/>
                </a:lnTo>
                <a:lnTo>
                  <a:pt x="296" y="2"/>
                </a:lnTo>
                <a:lnTo>
                  <a:pt x="272" y="10"/>
                </a:lnTo>
                <a:lnTo>
                  <a:pt x="236" y="19"/>
                </a:lnTo>
                <a:lnTo>
                  <a:pt x="192" y="31"/>
                </a:lnTo>
                <a:lnTo>
                  <a:pt x="143" y="42"/>
                </a:lnTo>
                <a:lnTo>
                  <a:pt x="93" y="53"/>
                </a:lnTo>
                <a:lnTo>
                  <a:pt x="43" y="62"/>
                </a:lnTo>
                <a:lnTo>
                  <a:pt x="0" y="69"/>
                </a:lnTo>
                <a:lnTo>
                  <a:pt x="1" y="80"/>
                </a:lnTo>
                <a:close/>
              </a:path>
            </a:pathLst>
          </a:custGeom>
          <a:solidFill>
            <a:srgbClr val="EF9C9F"/>
          </a:solidFill>
          <a:ln w="9525">
            <a:solidFill>
              <a:schemeClr val="tx1"/>
            </a:solidFill>
            <a:round/>
            <a:headEnd/>
            <a:tailEnd/>
          </a:ln>
        </p:spPr>
        <p:txBody>
          <a:bodyPr/>
          <a:lstStyle/>
          <a:p>
            <a:endParaRPr lang="ja-JP" altLang="en-US"/>
          </a:p>
        </p:txBody>
      </p:sp>
      <p:sp>
        <p:nvSpPr>
          <p:cNvPr id="98339" name="Freeform 35"/>
          <p:cNvSpPr>
            <a:spLocks/>
          </p:cNvSpPr>
          <p:nvPr/>
        </p:nvSpPr>
        <p:spPr bwMode="auto">
          <a:xfrm>
            <a:off x="8150226" y="2992439"/>
            <a:ext cx="74613" cy="39687"/>
          </a:xfrm>
          <a:custGeom>
            <a:avLst/>
            <a:gdLst>
              <a:gd name="T0" fmla="*/ 0 w 71"/>
              <a:gd name="T1" fmla="*/ 2147483646 h 39"/>
              <a:gd name="T2" fmla="*/ 0 w 71"/>
              <a:gd name="T3" fmla="*/ 2147483646 h 39"/>
              <a:gd name="T4" fmla="*/ 2147483646 w 71"/>
              <a:gd name="T5" fmla="*/ 2147483646 h 39"/>
              <a:gd name="T6" fmla="*/ 2147483646 w 71"/>
              <a:gd name="T7" fmla="*/ 2147483646 h 39"/>
              <a:gd name="T8" fmla="*/ 2147483646 w 71"/>
              <a:gd name="T9" fmla="*/ 2147483646 h 39"/>
              <a:gd name="T10" fmla="*/ 2147483646 w 71"/>
              <a:gd name="T11" fmla="*/ 2147483646 h 39"/>
              <a:gd name="T12" fmla="*/ 2147483646 w 71"/>
              <a:gd name="T13" fmla="*/ 2147483646 h 39"/>
              <a:gd name="T14" fmla="*/ 2147483646 w 71"/>
              <a:gd name="T15" fmla="*/ 2147483646 h 39"/>
              <a:gd name="T16" fmla="*/ 2147483646 w 71"/>
              <a:gd name="T17" fmla="*/ 2147483646 h 39"/>
              <a:gd name="T18" fmla="*/ 2147483646 w 71"/>
              <a:gd name="T19" fmla="*/ 2147483646 h 39"/>
              <a:gd name="T20" fmla="*/ 2147483646 w 71"/>
              <a:gd name="T21" fmla="*/ 2147483646 h 39"/>
              <a:gd name="T22" fmla="*/ 2147483646 w 71"/>
              <a:gd name="T23" fmla="*/ 2147483646 h 39"/>
              <a:gd name="T24" fmla="*/ 2147483646 w 71"/>
              <a:gd name="T25" fmla="*/ 2147483646 h 39"/>
              <a:gd name="T26" fmla="*/ 2147483646 w 71"/>
              <a:gd name="T27" fmla="*/ 2147483646 h 39"/>
              <a:gd name="T28" fmla="*/ 2147483646 w 71"/>
              <a:gd name="T29" fmla="*/ 2147483646 h 39"/>
              <a:gd name="T30" fmla="*/ 2147483646 w 71"/>
              <a:gd name="T31" fmla="*/ 2147483646 h 39"/>
              <a:gd name="T32" fmla="*/ 2147483646 w 71"/>
              <a:gd name="T33" fmla="*/ 2147483646 h 39"/>
              <a:gd name="T34" fmla="*/ 2147483646 w 71"/>
              <a:gd name="T35" fmla="*/ 2147483646 h 39"/>
              <a:gd name="T36" fmla="*/ 2147483646 w 71"/>
              <a:gd name="T37" fmla="*/ 0 h 39"/>
              <a:gd name="T38" fmla="*/ 2147483646 w 71"/>
              <a:gd name="T39" fmla="*/ 0 h 39"/>
              <a:gd name="T40" fmla="*/ 0 w 71"/>
              <a:gd name="T41" fmla="*/ 2147483646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39"/>
              <a:gd name="T65" fmla="*/ 71 w 7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39">
                <a:moveTo>
                  <a:pt x="0" y="10"/>
                </a:moveTo>
                <a:lnTo>
                  <a:pt x="0" y="10"/>
                </a:lnTo>
                <a:lnTo>
                  <a:pt x="8" y="15"/>
                </a:lnTo>
                <a:lnTo>
                  <a:pt x="16" y="19"/>
                </a:lnTo>
                <a:lnTo>
                  <a:pt x="23" y="23"/>
                </a:lnTo>
                <a:lnTo>
                  <a:pt x="33" y="28"/>
                </a:lnTo>
                <a:lnTo>
                  <a:pt x="41" y="33"/>
                </a:lnTo>
                <a:lnTo>
                  <a:pt x="51" y="36"/>
                </a:lnTo>
                <a:lnTo>
                  <a:pt x="60" y="39"/>
                </a:lnTo>
                <a:lnTo>
                  <a:pt x="71" y="39"/>
                </a:lnTo>
                <a:lnTo>
                  <a:pt x="70" y="28"/>
                </a:lnTo>
                <a:lnTo>
                  <a:pt x="61" y="28"/>
                </a:lnTo>
                <a:lnTo>
                  <a:pt x="55" y="27"/>
                </a:lnTo>
                <a:lnTo>
                  <a:pt x="46" y="23"/>
                </a:lnTo>
                <a:lnTo>
                  <a:pt x="38" y="19"/>
                </a:lnTo>
                <a:lnTo>
                  <a:pt x="30" y="13"/>
                </a:lnTo>
                <a:lnTo>
                  <a:pt x="22" y="9"/>
                </a:lnTo>
                <a:lnTo>
                  <a:pt x="12" y="4"/>
                </a:lnTo>
                <a:lnTo>
                  <a:pt x="4" y="0"/>
                </a:lnTo>
                <a:lnTo>
                  <a:pt x="0" y="10"/>
                </a:lnTo>
                <a:close/>
              </a:path>
            </a:pathLst>
          </a:custGeom>
          <a:solidFill>
            <a:srgbClr val="EF9C9F"/>
          </a:solidFill>
          <a:ln w="9525">
            <a:solidFill>
              <a:schemeClr val="tx1"/>
            </a:solidFill>
            <a:round/>
            <a:headEnd/>
            <a:tailEnd/>
          </a:ln>
        </p:spPr>
        <p:txBody>
          <a:bodyPr/>
          <a:lstStyle/>
          <a:p>
            <a:endParaRPr lang="ja-JP" altLang="en-US"/>
          </a:p>
        </p:txBody>
      </p:sp>
      <p:sp>
        <p:nvSpPr>
          <p:cNvPr id="98340" name="Freeform 36"/>
          <p:cNvSpPr>
            <a:spLocks/>
          </p:cNvSpPr>
          <p:nvPr/>
        </p:nvSpPr>
        <p:spPr bwMode="auto">
          <a:xfrm>
            <a:off x="8013700" y="2981325"/>
            <a:ext cx="141288" cy="20638"/>
          </a:xfrm>
          <a:custGeom>
            <a:avLst/>
            <a:gdLst>
              <a:gd name="T0" fmla="*/ 2147483646 w 134"/>
              <a:gd name="T1" fmla="*/ 2147483646 h 20"/>
              <a:gd name="T2" fmla="*/ 2147483646 w 134"/>
              <a:gd name="T3" fmla="*/ 2147483646 h 20"/>
              <a:gd name="T4" fmla="*/ 2147483646 w 134"/>
              <a:gd name="T5" fmla="*/ 2147483646 h 20"/>
              <a:gd name="T6" fmla="*/ 2147483646 w 134"/>
              <a:gd name="T7" fmla="*/ 2147483646 h 20"/>
              <a:gd name="T8" fmla="*/ 2147483646 w 134"/>
              <a:gd name="T9" fmla="*/ 2147483646 h 20"/>
              <a:gd name="T10" fmla="*/ 2147483646 w 134"/>
              <a:gd name="T11" fmla="*/ 2147483646 h 20"/>
              <a:gd name="T12" fmla="*/ 2147483646 w 134"/>
              <a:gd name="T13" fmla="*/ 2147483646 h 20"/>
              <a:gd name="T14" fmla="*/ 2147483646 w 134"/>
              <a:gd name="T15" fmla="*/ 2147483646 h 20"/>
              <a:gd name="T16" fmla="*/ 2147483646 w 134"/>
              <a:gd name="T17" fmla="*/ 2147483646 h 20"/>
              <a:gd name="T18" fmla="*/ 2147483646 w 134"/>
              <a:gd name="T19" fmla="*/ 2147483646 h 20"/>
              <a:gd name="T20" fmla="*/ 2147483646 w 134"/>
              <a:gd name="T21" fmla="*/ 2147483646 h 20"/>
              <a:gd name="T22" fmla="*/ 2147483646 w 134"/>
              <a:gd name="T23" fmla="*/ 2147483646 h 20"/>
              <a:gd name="T24" fmla="*/ 2147483646 w 134"/>
              <a:gd name="T25" fmla="*/ 2147483646 h 20"/>
              <a:gd name="T26" fmla="*/ 2147483646 w 134"/>
              <a:gd name="T27" fmla="*/ 0 h 20"/>
              <a:gd name="T28" fmla="*/ 2147483646 w 134"/>
              <a:gd name="T29" fmla="*/ 2147483646 h 20"/>
              <a:gd name="T30" fmla="*/ 2147483646 w 134"/>
              <a:gd name="T31" fmla="*/ 2147483646 h 20"/>
              <a:gd name="T32" fmla="*/ 2147483646 w 134"/>
              <a:gd name="T33" fmla="*/ 2147483646 h 20"/>
              <a:gd name="T34" fmla="*/ 2147483646 w 134"/>
              <a:gd name="T35" fmla="*/ 2147483646 h 20"/>
              <a:gd name="T36" fmla="*/ 2147483646 w 134"/>
              <a:gd name="T37" fmla="*/ 2147483646 h 20"/>
              <a:gd name="T38" fmla="*/ 0 w 134"/>
              <a:gd name="T39" fmla="*/ 2147483646 h 20"/>
              <a:gd name="T40" fmla="*/ 2147483646 w 134"/>
              <a:gd name="T41" fmla="*/ 2147483646 h 20"/>
              <a:gd name="T42" fmla="*/ 2147483646 w 134"/>
              <a:gd name="T43" fmla="*/ 2147483646 h 20"/>
              <a:gd name="T44" fmla="*/ 0 w 134"/>
              <a:gd name="T45" fmla="*/ 2147483646 h 20"/>
              <a:gd name="T46" fmla="*/ 2147483646 w 134"/>
              <a:gd name="T47" fmla="*/ 2147483646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20"/>
              <a:gd name="T74" fmla="*/ 134 w 134"/>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20">
                <a:moveTo>
                  <a:pt x="10" y="16"/>
                </a:moveTo>
                <a:lnTo>
                  <a:pt x="4" y="19"/>
                </a:lnTo>
                <a:lnTo>
                  <a:pt x="18" y="18"/>
                </a:lnTo>
                <a:lnTo>
                  <a:pt x="32" y="16"/>
                </a:lnTo>
                <a:lnTo>
                  <a:pt x="45" y="15"/>
                </a:lnTo>
                <a:lnTo>
                  <a:pt x="59" y="12"/>
                </a:lnTo>
                <a:lnTo>
                  <a:pt x="74" y="12"/>
                </a:lnTo>
                <a:lnTo>
                  <a:pt x="92" y="12"/>
                </a:lnTo>
                <a:lnTo>
                  <a:pt x="109" y="15"/>
                </a:lnTo>
                <a:lnTo>
                  <a:pt x="130" y="20"/>
                </a:lnTo>
                <a:lnTo>
                  <a:pt x="134" y="10"/>
                </a:lnTo>
                <a:lnTo>
                  <a:pt x="112" y="4"/>
                </a:lnTo>
                <a:lnTo>
                  <a:pt x="92" y="2"/>
                </a:lnTo>
                <a:lnTo>
                  <a:pt x="74" y="0"/>
                </a:lnTo>
                <a:lnTo>
                  <a:pt x="59" y="2"/>
                </a:lnTo>
                <a:lnTo>
                  <a:pt x="44" y="3"/>
                </a:lnTo>
                <a:lnTo>
                  <a:pt x="30" y="6"/>
                </a:lnTo>
                <a:lnTo>
                  <a:pt x="17" y="7"/>
                </a:lnTo>
                <a:lnTo>
                  <a:pt x="6" y="7"/>
                </a:lnTo>
                <a:lnTo>
                  <a:pt x="0" y="10"/>
                </a:lnTo>
                <a:lnTo>
                  <a:pt x="6" y="7"/>
                </a:lnTo>
                <a:lnTo>
                  <a:pt x="2" y="7"/>
                </a:lnTo>
                <a:lnTo>
                  <a:pt x="0" y="10"/>
                </a:lnTo>
                <a:lnTo>
                  <a:pt x="10" y="16"/>
                </a:lnTo>
                <a:close/>
              </a:path>
            </a:pathLst>
          </a:custGeom>
          <a:solidFill>
            <a:srgbClr val="EF9C9F"/>
          </a:solidFill>
          <a:ln w="9525">
            <a:solidFill>
              <a:schemeClr val="tx1"/>
            </a:solidFill>
            <a:round/>
            <a:headEnd/>
            <a:tailEnd/>
          </a:ln>
        </p:spPr>
        <p:txBody>
          <a:bodyPr/>
          <a:lstStyle/>
          <a:p>
            <a:endParaRPr lang="ja-JP" altLang="en-US"/>
          </a:p>
        </p:txBody>
      </p:sp>
      <p:sp>
        <p:nvSpPr>
          <p:cNvPr id="98341" name="Freeform 37"/>
          <p:cNvSpPr>
            <a:spLocks/>
          </p:cNvSpPr>
          <p:nvPr/>
        </p:nvSpPr>
        <p:spPr bwMode="auto">
          <a:xfrm>
            <a:off x="7954963" y="2992439"/>
            <a:ext cx="68262" cy="109537"/>
          </a:xfrm>
          <a:custGeom>
            <a:avLst/>
            <a:gdLst>
              <a:gd name="T0" fmla="*/ 2147483646 w 66"/>
              <a:gd name="T1" fmla="*/ 2147483646 h 105"/>
              <a:gd name="T2" fmla="*/ 2147483646 w 66"/>
              <a:gd name="T3" fmla="*/ 2147483646 h 105"/>
              <a:gd name="T4" fmla="*/ 2147483646 w 66"/>
              <a:gd name="T5" fmla="*/ 2147483646 h 105"/>
              <a:gd name="T6" fmla="*/ 2147483646 w 66"/>
              <a:gd name="T7" fmla="*/ 2147483646 h 105"/>
              <a:gd name="T8" fmla="*/ 2147483646 w 66"/>
              <a:gd name="T9" fmla="*/ 2147483646 h 105"/>
              <a:gd name="T10" fmla="*/ 2147483646 w 66"/>
              <a:gd name="T11" fmla="*/ 2147483646 h 105"/>
              <a:gd name="T12" fmla="*/ 2147483646 w 66"/>
              <a:gd name="T13" fmla="*/ 2147483646 h 105"/>
              <a:gd name="T14" fmla="*/ 2147483646 w 66"/>
              <a:gd name="T15" fmla="*/ 2147483646 h 105"/>
              <a:gd name="T16" fmla="*/ 2147483646 w 66"/>
              <a:gd name="T17" fmla="*/ 2147483646 h 105"/>
              <a:gd name="T18" fmla="*/ 2147483646 w 66"/>
              <a:gd name="T19" fmla="*/ 2147483646 h 105"/>
              <a:gd name="T20" fmla="*/ 2147483646 w 66"/>
              <a:gd name="T21" fmla="*/ 0 h 105"/>
              <a:gd name="T22" fmla="*/ 2147483646 w 66"/>
              <a:gd name="T23" fmla="*/ 2147483646 h 105"/>
              <a:gd name="T24" fmla="*/ 2147483646 w 66"/>
              <a:gd name="T25" fmla="*/ 2147483646 h 105"/>
              <a:gd name="T26" fmla="*/ 2147483646 w 66"/>
              <a:gd name="T27" fmla="*/ 2147483646 h 105"/>
              <a:gd name="T28" fmla="*/ 2147483646 w 66"/>
              <a:gd name="T29" fmla="*/ 2147483646 h 105"/>
              <a:gd name="T30" fmla="*/ 2147483646 w 66"/>
              <a:gd name="T31" fmla="*/ 2147483646 h 105"/>
              <a:gd name="T32" fmla="*/ 2147483646 w 66"/>
              <a:gd name="T33" fmla="*/ 2147483646 h 105"/>
              <a:gd name="T34" fmla="*/ 0 w 66"/>
              <a:gd name="T35" fmla="*/ 2147483646 h 105"/>
              <a:gd name="T36" fmla="*/ 2147483646 w 66"/>
              <a:gd name="T37" fmla="*/ 2147483646 h 105"/>
              <a:gd name="T38" fmla="*/ 2147483646 w 66"/>
              <a:gd name="T39" fmla="*/ 2147483646 h 105"/>
              <a:gd name="T40" fmla="*/ 2147483646 w 66"/>
              <a:gd name="T41" fmla="*/ 2147483646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05"/>
              <a:gd name="T65" fmla="*/ 66 w 6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05">
                <a:moveTo>
                  <a:pt x="10" y="96"/>
                </a:moveTo>
                <a:lnTo>
                  <a:pt x="11" y="97"/>
                </a:lnTo>
                <a:lnTo>
                  <a:pt x="12" y="98"/>
                </a:lnTo>
                <a:lnTo>
                  <a:pt x="14" y="94"/>
                </a:lnTo>
                <a:lnTo>
                  <a:pt x="17" y="86"/>
                </a:lnTo>
                <a:lnTo>
                  <a:pt x="23" y="77"/>
                </a:lnTo>
                <a:lnTo>
                  <a:pt x="30" y="63"/>
                </a:lnTo>
                <a:lnTo>
                  <a:pt x="41" y="47"/>
                </a:lnTo>
                <a:lnTo>
                  <a:pt x="52" y="28"/>
                </a:lnTo>
                <a:lnTo>
                  <a:pt x="66" y="6"/>
                </a:lnTo>
                <a:lnTo>
                  <a:pt x="56" y="0"/>
                </a:lnTo>
                <a:lnTo>
                  <a:pt x="43" y="21"/>
                </a:lnTo>
                <a:lnTo>
                  <a:pt x="32" y="40"/>
                </a:lnTo>
                <a:lnTo>
                  <a:pt x="21" y="56"/>
                </a:lnTo>
                <a:lnTo>
                  <a:pt x="12" y="70"/>
                </a:lnTo>
                <a:lnTo>
                  <a:pt x="7" y="82"/>
                </a:lnTo>
                <a:lnTo>
                  <a:pt x="3" y="90"/>
                </a:lnTo>
                <a:lnTo>
                  <a:pt x="0" y="97"/>
                </a:lnTo>
                <a:lnTo>
                  <a:pt x="3" y="105"/>
                </a:lnTo>
                <a:lnTo>
                  <a:pt x="4" y="105"/>
                </a:lnTo>
                <a:lnTo>
                  <a:pt x="10" y="96"/>
                </a:lnTo>
                <a:close/>
              </a:path>
            </a:pathLst>
          </a:custGeom>
          <a:solidFill>
            <a:srgbClr val="EF9C9F"/>
          </a:solidFill>
          <a:ln w="9525">
            <a:solidFill>
              <a:schemeClr val="tx1"/>
            </a:solidFill>
            <a:round/>
            <a:headEnd/>
            <a:tailEnd/>
          </a:ln>
        </p:spPr>
        <p:txBody>
          <a:bodyPr/>
          <a:lstStyle/>
          <a:p>
            <a:endParaRPr lang="ja-JP" altLang="en-US"/>
          </a:p>
        </p:txBody>
      </p:sp>
      <p:sp>
        <p:nvSpPr>
          <p:cNvPr id="98342" name="Freeform 38"/>
          <p:cNvSpPr>
            <a:spLocks/>
          </p:cNvSpPr>
          <p:nvPr/>
        </p:nvSpPr>
        <p:spPr bwMode="auto">
          <a:xfrm>
            <a:off x="7958139" y="3092451"/>
            <a:ext cx="498475" cy="74613"/>
          </a:xfrm>
          <a:custGeom>
            <a:avLst/>
            <a:gdLst>
              <a:gd name="T0" fmla="*/ 2147483646 w 474"/>
              <a:gd name="T1" fmla="*/ 2147483646 h 70"/>
              <a:gd name="T2" fmla="*/ 2147483646 w 474"/>
              <a:gd name="T3" fmla="*/ 2147483646 h 70"/>
              <a:gd name="T4" fmla="*/ 2147483646 w 474"/>
              <a:gd name="T5" fmla="*/ 2147483646 h 70"/>
              <a:gd name="T6" fmla="*/ 2147483646 w 474"/>
              <a:gd name="T7" fmla="*/ 2147483646 h 70"/>
              <a:gd name="T8" fmla="*/ 2147483646 w 474"/>
              <a:gd name="T9" fmla="*/ 2147483646 h 70"/>
              <a:gd name="T10" fmla="*/ 2147483646 w 474"/>
              <a:gd name="T11" fmla="*/ 2147483646 h 70"/>
              <a:gd name="T12" fmla="*/ 2147483646 w 474"/>
              <a:gd name="T13" fmla="*/ 2147483646 h 70"/>
              <a:gd name="T14" fmla="*/ 2147483646 w 474"/>
              <a:gd name="T15" fmla="*/ 2147483646 h 70"/>
              <a:gd name="T16" fmla="*/ 2147483646 w 474"/>
              <a:gd name="T17" fmla="*/ 2147483646 h 70"/>
              <a:gd name="T18" fmla="*/ 2147483646 w 474"/>
              <a:gd name="T19" fmla="*/ 2147483646 h 70"/>
              <a:gd name="T20" fmla="*/ 2147483646 w 474"/>
              <a:gd name="T21" fmla="*/ 2147483646 h 70"/>
              <a:gd name="T22" fmla="*/ 2147483646 w 474"/>
              <a:gd name="T23" fmla="*/ 2147483646 h 70"/>
              <a:gd name="T24" fmla="*/ 2147483646 w 474"/>
              <a:gd name="T25" fmla="*/ 2147483646 h 70"/>
              <a:gd name="T26" fmla="*/ 2147483646 w 474"/>
              <a:gd name="T27" fmla="*/ 2147483646 h 70"/>
              <a:gd name="T28" fmla="*/ 2147483646 w 474"/>
              <a:gd name="T29" fmla="*/ 2147483646 h 70"/>
              <a:gd name="T30" fmla="*/ 2147483646 w 474"/>
              <a:gd name="T31" fmla="*/ 2147483646 h 70"/>
              <a:gd name="T32" fmla="*/ 2147483646 w 474"/>
              <a:gd name="T33" fmla="*/ 2147483646 h 70"/>
              <a:gd name="T34" fmla="*/ 2147483646 w 474"/>
              <a:gd name="T35" fmla="*/ 2147483646 h 70"/>
              <a:gd name="T36" fmla="*/ 2147483646 w 474"/>
              <a:gd name="T37" fmla="*/ 2147483646 h 70"/>
              <a:gd name="T38" fmla="*/ 2147483646 w 474"/>
              <a:gd name="T39" fmla="*/ 0 h 70"/>
              <a:gd name="T40" fmla="*/ 0 w 474"/>
              <a:gd name="T41" fmla="*/ 2147483646 h 70"/>
              <a:gd name="T42" fmla="*/ 2147483646 w 474"/>
              <a:gd name="T43" fmla="*/ 2147483646 h 70"/>
              <a:gd name="T44" fmla="*/ 2147483646 w 474"/>
              <a:gd name="T45" fmla="*/ 2147483646 h 70"/>
              <a:gd name="T46" fmla="*/ 2147483646 w 474"/>
              <a:gd name="T47" fmla="*/ 2147483646 h 70"/>
              <a:gd name="T48" fmla="*/ 2147483646 w 474"/>
              <a:gd name="T49" fmla="*/ 2147483646 h 70"/>
              <a:gd name="T50" fmla="*/ 2147483646 w 474"/>
              <a:gd name="T51" fmla="*/ 2147483646 h 70"/>
              <a:gd name="T52" fmla="*/ 2147483646 w 474"/>
              <a:gd name="T53" fmla="*/ 2147483646 h 70"/>
              <a:gd name="T54" fmla="*/ 2147483646 w 474"/>
              <a:gd name="T55" fmla="*/ 2147483646 h 70"/>
              <a:gd name="T56" fmla="*/ 2147483646 w 474"/>
              <a:gd name="T57" fmla="*/ 2147483646 h 70"/>
              <a:gd name="T58" fmla="*/ 2147483646 w 474"/>
              <a:gd name="T59" fmla="*/ 2147483646 h 70"/>
              <a:gd name="T60" fmla="*/ 2147483646 w 474"/>
              <a:gd name="T61" fmla="*/ 2147483646 h 70"/>
              <a:gd name="T62" fmla="*/ 2147483646 w 474"/>
              <a:gd name="T63" fmla="*/ 2147483646 h 70"/>
              <a:gd name="T64" fmla="*/ 2147483646 w 474"/>
              <a:gd name="T65" fmla="*/ 2147483646 h 70"/>
              <a:gd name="T66" fmla="*/ 2147483646 w 474"/>
              <a:gd name="T67" fmla="*/ 2147483646 h 70"/>
              <a:gd name="T68" fmla="*/ 2147483646 w 474"/>
              <a:gd name="T69" fmla="*/ 2147483646 h 70"/>
              <a:gd name="T70" fmla="*/ 2147483646 w 474"/>
              <a:gd name="T71" fmla="*/ 2147483646 h 70"/>
              <a:gd name="T72" fmla="*/ 2147483646 w 474"/>
              <a:gd name="T73" fmla="*/ 2147483646 h 70"/>
              <a:gd name="T74" fmla="*/ 2147483646 w 474"/>
              <a:gd name="T75" fmla="*/ 2147483646 h 70"/>
              <a:gd name="T76" fmla="*/ 2147483646 w 474"/>
              <a:gd name="T77" fmla="*/ 2147483646 h 70"/>
              <a:gd name="T78" fmla="*/ 2147483646 w 474"/>
              <a:gd name="T79" fmla="*/ 2147483646 h 70"/>
              <a:gd name="T80" fmla="*/ 2147483646 w 474"/>
              <a:gd name="T81" fmla="*/ 2147483646 h 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4"/>
              <a:gd name="T124" fmla="*/ 0 h 70"/>
              <a:gd name="T125" fmla="*/ 474 w 474"/>
              <a:gd name="T126" fmla="*/ 70 h 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4" h="70">
                <a:moveTo>
                  <a:pt x="474" y="70"/>
                </a:moveTo>
                <a:lnTo>
                  <a:pt x="474" y="70"/>
                </a:lnTo>
                <a:lnTo>
                  <a:pt x="474" y="62"/>
                </a:lnTo>
                <a:lnTo>
                  <a:pt x="469" y="59"/>
                </a:lnTo>
                <a:lnTo>
                  <a:pt x="465" y="58"/>
                </a:lnTo>
                <a:lnTo>
                  <a:pt x="457" y="56"/>
                </a:lnTo>
                <a:lnTo>
                  <a:pt x="439" y="54"/>
                </a:lnTo>
                <a:lnTo>
                  <a:pt x="414" y="52"/>
                </a:lnTo>
                <a:lnTo>
                  <a:pt x="350" y="48"/>
                </a:lnTo>
                <a:lnTo>
                  <a:pt x="272" y="43"/>
                </a:lnTo>
                <a:lnTo>
                  <a:pt x="233" y="40"/>
                </a:lnTo>
                <a:lnTo>
                  <a:pt x="192" y="37"/>
                </a:lnTo>
                <a:lnTo>
                  <a:pt x="152" y="33"/>
                </a:lnTo>
                <a:lnTo>
                  <a:pt x="114" y="28"/>
                </a:lnTo>
                <a:lnTo>
                  <a:pt x="80" y="23"/>
                </a:lnTo>
                <a:lnTo>
                  <a:pt x="49" y="16"/>
                </a:lnTo>
                <a:lnTo>
                  <a:pt x="36" y="12"/>
                </a:lnTo>
                <a:lnTo>
                  <a:pt x="25" y="9"/>
                </a:lnTo>
                <a:lnTo>
                  <a:pt x="14" y="5"/>
                </a:lnTo>
                <a:lnTo>
                  <a:pt x="6" y="0"/>
                </a:lnTo>
                <a:lnTo>
                  <a:pt x="0" y="9"/>
                </a:lnTo>
                <a:lnTo>
                  <a:pt x="10" y="14"/>
                </a:lnTo>
                <a:lnTo>
                  <a:pt x="21" y="19"/>
                </a:lnTo>
                <a:lnTo>
                  <a:pt x="33" y="23"/>
                </a:lnTo>
                <a:lnTo>
                  <a:pt x="47" y="27"/>
                </a:lnTo>
                <a:lnTo>
                  <a:pt x="78" y="33"/>
                </a:lnTo>
                <a:lnTo>
                  <a:pt x="112" y="40"/>
                </a:lnTo>
                <a:lnTo>
                  <a:pt x="151" y="44"/>
                </a:lnTo>
                <a:lnTo>
                  <a:pt x="190" y="48"/>
                </a:lnTo>
                <a:lnTo>
                  <a:pt x="231" y="52"/>
                </a:lnTo>
                <a:lnTo>
                  <a:pt x="272" y="55"/>
                </a:lnTo>
                <a:lnTo>
                  <a:pt x="349" y="59"/>
                </a:lnTo>
                <a:lnTo>
                  <a:pt x="413" y="63"/>
                </a:lnTo>
                <a:lnTo>
                  <a:pt x="437" y="66"/>
                </a:lnTo>
                <a:lnTo>
                  <a:pt x="455" y="67"/>
                </a:lnTo>
                <a:lnTo>
                  <a:pt x="462" y="68"/>
                </a:lnTo>
                <a:lnTo>
                  <a:pt x="465" y="70"/>
                </a:lnTo>
                <a:lnTo>
                  <a:pt x="466" y="70"/>
                </a:lnTo>
                <a:lnTo>
                  <a:pt x="465" y="64"/>
                </a:lnTo>
                <a:lnTo>
                  <a:pt x="474" y="70"/>
                </a:lnTo>
                <a:close/>
              </a:path>
            </a:pathLst>
          </a:custGeom>
          <a:solidFill>
            <a:srgbClr val="EF9C9F"/>
          </a:solidFill>
          <a:ln w="9525">
            <a:solidFill>
              <a:schemeClr val="tx1"/>
            </a:solidFill>
            <a:round/>
            <a:headEnd/>
            <a:tailEnd/>
          </a:ln>
        </p:spPr>
        <p:txBody>
          <a:bodyPr/>
          <a:lstStyle/>
          <a:p>
            <a:endParaRPr lang="ja-JP" altLang="en-US"/>
          </a:p>
        </p:txBody>
      </p:sp>
      <p:sp>
        <p:nvSpPr>
          <p:cNvPr id="98343" name="Freeform 39"/>
          <p:cNvSpPr>
            <a:spLocks/>
          </p:cNvSpPr>
          <p:nvPr/>
        </p:nvSpPr>
        <p:spPr bwMode="auto">
          <a:xfrm>
            <a:off x="7929563" y="3119438"/>
            <a:ext cx="527050" cy="55562"/>
          </a:xfrm>
          <a:custGeom>
            <a:avLst/>
            <a:gdLst>
              <a:gd name="T0" fmla="*/ 2147483646 w 502"/>
              <a:gd name="T1" fmla="*/ 2147483646 h 53"/>
              <a:gd name="T2" fmla="*/ 2147483646 w 502"/>
              <a:gd name="T3" fmla="*/ 2147483646 h 53"/>
              <a:gd name="T4" fmla="*/ 2147483646 w 502"/>
              <a:gd name="T5" fmla="*/ 2147483646 h 53"/>
              <a:gd name="T6" fmla="*/ 2147483646 w 502"/>
              <a:gd name="T7" fmla="*/ 2147483646 h 53"/>
              <a:gd name="T8" fmla="*/ 2147483646 w 502"/>
              <a:gd name="T9" fmla="*/ 2147483646 h 53"/>
              <a:gd name="T10" fmla="*/ 2147483646 w 502"/>
              <a:gd name="T11" fmla="*/ 2147483646 h 53"/>
              <a:gd name="T12" fmla="*/ 2147483646 w 502"/>
              <a:gd name="T13" fmla="*/ 2147483646 h 53"/>
              <a:gd name="T14" fmla="*/ 2147483646 w 502"/>
              <a:gd name="T15" fmla="*/ 2147483646 h 53"/>
              <a:gd name="T16" fmla="*/ 2147483646 w 502"/>
              <a:gd name="T17" fmla="*/ 2147483646 h 53"/>
              <a:gd name="T18" fmla="*/ 2147483646 w 502"/>
              <a:gd name="T19" fmla="*/ 2147483646 h 53"/>
              <a:gd name="T20" fmla="*/ 2147483646 w 502"/>
              <a:gd name="T21" fmla="*/ 2147483646 h 53"/>
              <a:gd name="T22" fmla="*/ 2147483646 w 502"/>
              <a:gd name="T23" fmla="*/ 2147483646 h 53"/>
              <a:gd name="T24" fmla="*/ 2147483646 w 502"/>
              <a:gd name="T25" fmla="*/ 2147483646 h 53"/>
              <a:gd name="T26" fmla="*/ 2147483646 w 502"/>
              <a:gd name="T27" fmla="*/ 2147483646 h 53"/>
              <a:gd name="T28" fmla="*/ 2147483646 w 502"/>
              <a:gd name="T29" fmla="*/ 2147483646 h 53"/>
              <a:gd name="T30" fmla="*/ 2147483646 w 502"/>
              <a:gd name="T31" fmla="*/ 2147483646 h 53"/>
              <a:gd name="T32" fmla="*/ 2147483646 w 502"/>
              <a:gd name="T33" fmla="*/ 2147483646 h 53"/>
              <a:gd name="T34" fmla="*/ 2147483646 w 502"/>
              <a:gd name="T35" fmla="*/ 2147483646 h 53"/>
              <a:gd name="T36" fmla="*/ 2147483646 w 502"/>
              <a:gd name="T37" fmla="*/ 2147483646 h 53"/>
              <a:gd name="T38" fmla="*/ 2147483646 w 502"/>
              <a:gd name="T39" fmla="*/ 2147483646 h 53"/>
              <a:gd name="T40" fmla="*/ 2147483646 w 502"/>
              <a:gd name="T41" fmla="*/ 2147483646 h 53"/>
              <a:gd name="T42" fmla="*/ 2147483646 w 502"/>
              <a:gd name="T43" fmla="*/ 2147483646 h 53"/>
              <a:gd name="T44" fmla="*/ 2147483646 w 502"/>
              <a:gd name="T45" fmla="*/ 2147483646 h 53"/>
              <a:gd name="T46" fmla="*/ 2147483646 w 502"/>
              <a:gd name="T47" fmla="*/ 2147483646 h 53"/>
              <a:gd name="T48" fmla="*/ 2147483646 w 502"/>
              <a:gd name="T49" fmla="*/ 2147483646 h 53"/>
              <a:gd name="T50" fmla="*/ 2147483646 w 502"/>
              <a:gd name="T51" fmla="*/ 2147483646 h 53"/>
              <a:gd name="T52" fmla="*/ 2147483646 w 502"/>
              <a:gd name="T53" fmla="*/ 2147483646 h 53"/>
              <a:gd name="T54" fmla="*/ 0 w 502"/>
              <a:gd name="T55" fmla="*/ 2147483646 h 53"/>
              <a:gd name="T56" fmla="*/ 2147483646 w 502"/>
              <a:gd name="T57" fmla="*/ 2147483646 h 53"/>
              <a:gd name="T58" fmla="*/ 2147483646 w 502"/>
              <a:gd name="T59" fmla="*/ 0 h 53"/>
              <a:gd name="T60" fmla="*/ 0 w 502"/>
              <a:gd name="T61" fmla="*/ 2147483646 h 53"/>
              <a:gd name="T62" fmla="*/ 2147483646 w 502"/>
              <a:gd name="T63" fmla="*/ 2147483646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2"/>
              <a:gd name="T97" fmla="*/ 0 h 53"/>
              <a:gd name="T98" fmla="*/ 502 w 502"/>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2" h="53">
                <a:moveTo>
                  <a:pt x="9" y="10"/>
                </a:moveTo>
                <a:lnTo>
                  <a:pt x="1" y="12"/>
                </a:lnTo>
                <a:lnTo>
                  <a:pt x="26" y="16"/>
                </a:lnTo>
                <a:lnTo>
                  <a:pt x="82" y="23"/>
                </a:lnTo>
                <a:lnTo>
                  <a:pt x="158" y="31"/>
                </a:lnTo>
                <a:lnTo>
                  <a:pt x="248" y="39"/>
                </a:lnTo>
                <a:lnTo>
                  <a:pt x="337" y="48"/>
                </a:lnTo>
                <a:lnTo>
                  <a:pt x="416" y="52"/>
                </a:lnTo>
                <a:lnTo>
                  <a:pt x="448" y="53"/>
                </a:lnTo>
                <a:lnTo>
                  <a:pt x="474" y="53"/>
                </a:lnTo>
                <a:lnTo>
                  <a:pt x="483" y="52"/>
                </a:lnTo>
                <a:lnTo>
                  <a:pt x="491" y="52"/>
                </a:lnTo>
                <a:lnTo>
                  <a:pt x="498" y="49"/>
                </a:lnTo>
                <a:lnTo>
                  <a:pt x="502" y="45"/>
                </a:lnTo>
                <a:lnTo>
                  <a:pt x="493" y="39"/>
                </a:lnTo>
                <a:lnTo>
                  <a:pt x="489" y="39"/>
                </a:lnTo>
                <a:lnTo>
                  <a:pt x="482" y="41"/>
                </a:lnTo>
                <a:lnTo>
                  <a:pt x="474" y="41"/>
                </a:lnTo>
                <a:lnTo>
                  <a:pt x="448" y="42"/>
                </a:lnTo>
                <a:lnTo>
                  <a:pt x="416" y="41"/>
                </a:lnTo>
                <a:lnTo>
                  <a:pt x="338" y="35"/>
                </a:lnTo>
                <a:lnTo>
                  <a:pt x="248" y="29"/>
                </a:lnTo>
                <a:lnTo>
                  <a:pt x="159" y="19"/>
                </a:lnTo>
                <a:lnTo>
                  <a:pt x="83" y="11"/>
                </a:lnTo>
                <a:lnTo>
                  <a:pt x="27" y="6"/>
                </a:lnTo>
                <a:lnTo>
                  <a:pt x="6" y="3"/>
                </a:lnTo>
                <a:lnTo>
                  <a:pt x="0" y="6"/>
                </a:lnTo>
                <a:lnTo>
                  <a:pt x="6" y="3"/>
                </a:lnTo>
                <a:lnTo>
                  <a:pt x="2" y="0"/>
                </a:lnTo>
                <a:lnTo>
                  <a:pt x="0" y="6"/>
                </a:lnTo>
                <a:lnTo>
                  <a:pt x="9" y="10"/>
                </a:lnTo>
                <a:close/>
              </a:path>
            </a:pathLst>
          </a:custGeom>
          <a:solidFill>
            <a:srgbClr val="EF9C9F"/>
          </a:solidFill>
          <a:ln w="9525">
            <a:solidFill>
              <a:schemeClr val="tx1"/>
            </a:solidFill>
            <a:round/>
            <a:headEnd/>
            <a:tailEnd/>
          </a:ln>
        </p:spPr>
        <p:txBody>
          <a:bodyPr/>
          <a:lstStyle/>
          <a:p>
            <a:endParaRPr lang="ja-JP" altLang="en-US"/>
          </a:p>
        </p:txBody>
      </p:sp>
      <p:sp>
        <p:nvSpPr>
          <p:cNvPr id="98344" name="Freeform 40"/>
          <p:cNvSpPr>
            <a:spLocks/>
          </p:cNvSpPr>
          <p:nvPr/>
        </p:nvSpPr>
        <p:spPr bwMode="auto">
          <a:xfrm>
            <a:off x="7766050" y="3125788"/>
            <a:ext cx="173038" cy="158750"/>
          </a:xfrm>
          <a:custGeom>
            <a:avLst/>
            <a:gdLst>
              <a:gd name="T0" fmla="*/ 2147483646 w 165"/>
              <a:gd name="T1" fmla="*/ 2147483646 h 151"/>
              <a:gd name="T2" fmla="*/ 2147483646 w 165"/>
              <a:gd name="T3" fmla="*/ 2147483646 h 151"/>
              <a:gd name="T4" fmla="*/ 2147483646 w 165"/>
              <a:gd name="T5" fmla="*/ 2147483646 h 151"/>
              <a:gd name="T6" fmla="*/ 2147483646 w 165"/>
              <a:gd name="T7" fmla="*/ 2147483646 h 151"/>
              <a:gd name="T8" fmla="*/ 2147483646 w 165"/>
              <a:gd name="T9" fmla="*/ 2147483646 h 151"/>
              <a:gd name="T10" fmla="*/ 2147483646 w 165"/>
              <a:gd name="T11" fmla="*/ 2147483646 h 151"/>
              <a:gd name="T12" fmla="*/ 2147483646 w 165"/>
              <a:gd name="T13" fmla="*/ 2147483646 h 151"/>
              <a:gd name="T14" fmla="*/ 2147483646 w 165"/>
              <a:gd name="T15" fmla="*/ 2147483646 h 151"/>
              <a:gd name="T16" fmla="*/ 2147483646 w 165"/>
              <a:gd name="T17" fmla="*/ 2147483646 h 151"/>
              <a:gd name="T18" fmla="*/ 2147483646 w 165"/>
              <a:gd name="T19" fmla="*/ 2147483646 h 151"/>
              <a:gd name="T20" fmla="*/ 2147483646 w 165"/>
              <a:gd name="T21" fmla="*/ 2147483646 h 151"/>
              <a:gd name="T22" fmla="*/ 2147483646 w 165"/>
              <a:gd name="T23" fmla="*/ 2147483646 h 151"/>
              <a:gd name="T24" fmla="*/ 2147483646 w 165"/>
              <a:gd name="T25" fmla="*/ 2147483646 h 151"/>
              <a:gd name="T26" fmla="*/ 2147483646 w 165"/>
              <a:gd name="T27" fmla="*/ 2147483646 h 151"/>
              <a:gd name="T28" fmla="*/ 2147483646 w 165"/>
              <a:gd name="T29" fmla="*/ 0 h 151"/>
              <a:gd name="T30" fmla="*/ 2147483646 w 165"/>
              <a:gd name="T31" fmla="*/ 2147483646 h 151"/>
              <a:gd name="T32" fmla="*/ 2147483646 w 165"/>
              <a:gd name="T33" fmla="*/ 2147483646 h 151"/>
              <a:gd name="T34" fmla="*/ 2147483646 w 165"/>
              <a:gd name="T35" fmla="*/ 2147483646 h 151"/>
              <a:gd name="T36" fmla="*/ 2147483646 w 165"/>
              <a:gd name="T37" fmla="*/ 2147483646 h 151"/>
              <a:gd name="T38" fmla="*/ 2147483646 w 165"/>
              <a:gd name="T39" fmla="*/ 2147483646 h 151"/>
              <a:gd name="T40" fmla="*/ 2147483646 w 165"/>
              <a:gd name="T41" fmla="*/ 2147483646 h 151"/>
              <a:gd name="T42" fmla="*/ 2147483646 w 165"/>
              <a:gd name="T43" fmla="*/ 2147483646 h 151"/>
              <a:gd name="T44" fmla="*/ 2147483646 w 165"/>
              <a:gd name="T45" fmla="*/ 2147483646 h 151"/>
              <a:gd name="T46" fmla="*/ 2147483646 w 165"/>
              <a:gd name="T47" fmla="*/ 2147483646 h 151"/>
              <a:gd name="T48" fmla="*/ 2147483646 w 165"/>
              <a:gd name="T49" fmla="*/ 2147483646 h 151"/>
              <a:gd name="T50" fmla="*/ 2147483646 w 165"/>
              <a:gd name="T51" fmla="*/ 2147483646 h 151"/>
              <a:gd name="T52" fmla="*/ 0 w 165"/>
              <a:gd name="T53" fmla="*/ 2147483646 h 151"/>
              <a:gd name="T54" fmla="*/ 0 w 165"/>
              <a:gd name="T55" fmla="*/ 2147483646 h 151"/>
              <a:gd name="T56" fmla="*/ 2147483646 w 165"/>
              <a:gd name="T57" fmla="*/ 2147483646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
              <a:gd name="T88" fmla="*/ 0 h 151"/>
              <a:gd name="T89" fmla="*/ 165 w 165"/>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 h="151">
                <a:moveTo>
                  <a:pt x="5" y="151"/>
                </a:moveTo>
                <a:lnTo>
                  <a:pt x="5" y="151"/>
                </a:lnTo>
                <a:lnTo>
                  <a:pt x="24" y="140"/>
                </a:lnTo>
                <a:lnTo>
                  <a:pt x="45" y="128"/>
                </a:lnTo>
                <a:lnTo>
                  <a:pt x="67" y="116"/>
                </a:lnTo>
                <a:lnTo>
                  <a:pt x="87" y="100"/>
                </a:lnTo>
                <a:lnTo>
                  <a:pt x="98" y="92"/>
                </a:lnTo>
                <a:lnTo>
                  <a:pt x="108" y="82"/>
                </a:lnTo>
                <a:lnTo>
                  <a:pt x="119" y="71"/>
                </a:lnTo>
                <a:lnTo>
                  <a:pt x="128" y="59"/>
                </a:lnTo>
                <a:lnTo>
                  <a:pt x="138" y="47"/>
                </a:lnTo>
                <a:lnTo>
                  <a:pt x="147" y="35"/>
                </a:lnTo>
                <a:lnTo>
                  <a:pt x="157" y="20"/>
                </a:lnTo>
                <a:lnTo>
                  <a:pt x="165" y="4"/>
                </a:lnTo>
                <a:lnTo>
                  <a:pt x="156" y="0"/>
                </a:lnTo>
                <a:lnTo>
                  <a:pt x="147" y="15"/>
                </a:lnTo>
                <a:lnTo>
                  <a:pt x="138" y="28"/>
                </a:lnTo>
                <a:lnTo>
                  <a:pt x="130" y="40"/>
                </a:lnTo>
                <a:lnTo>
                  <a:pt x="120" y="52"/>
                </a:lnTo>
                <a:lnTo>
                  <a:pt x="110" y="63"/>
                </a:lnTo>
                <a:lnTo>
                  <a:pt x="101" y="74"/>
                </a:lnTo>
                <a:lnTo>
                  <a:pt x="90" y="82"/>
                </a:lnTo>
                <a:lnTo>
                  <a:pt x="80" y="92"/>
                </a:lnTo>
                <a:lnTo>
                  <a:pt x="60" y="106"/>
                </a:lnTo>
                <a:lnTo>
                  <a:pt x="39" y="119"/>
                </a:lnTo>
                <a:lnTo>
                  <a:pt x="19" y="131"/>
                </a:lnTo>
                <a:lnTo>
                  <a:pt x="0" y="142"/>
                </a:lnTo>
                <a:lnTo>
                  <a:pt x="5" y="151"/>
                </a:lnTo>
                <a:close/>
              </a:path>
            </a:pathLst>
          </a:custGeom>
          <a:solidFill>
            <a:srgbClr val="EF9C9F"/>
          </a:solidFill>
          <a:ln w="9525">
            <a:solidFill>
              <a:schemeClr val="tx1"/>
            </a:solidFill>
            <a:round/>
            <a:headEnd/>
            <a:tailEnd/>
          </a:ln>
        </p:spPr>
        <p:txBody>
          <a:bodyPr/>
          <a:lstStyle/>
          <a:p>
            <a:endParaRPr lang="ja-JP" altLang="en-US"/>
          </a:p>
        </p:txBody>
      </p:sp>
      <p:sp>
        <p:nvSpPr>
          <p:cNvPr id="98345" name="Freeform 41"/>
          <p:cNvSpPr>
            <a:spLocks/>
          </p:cNvSpPr>
          <p:nvPr/>
        </p:nvSpPr>
        <p:spPr bwMode="auto">
          <a:xfrm>
            <a:off x="7570789" y="3275013"/>
            <a:ext cx="200025" cy="87312"/>
          </a:xfrm>
          <a:custGeom>
            <a:avLst/>
            <a:gdLst>
              <a:gd name="T0" fmla="*/ 2147483646 w 190"/>
              <a:gd name="T1" fmla="*/ 2147483646 h 83"/>
              <a:gd name="T2" fmla="*/ 2147483646 w 190"/>
              <a:gd name="T3" fmla="*/ 2147483646 h 83"/>
              <a:gd name="T4" fmla="*/ 2147483646 w 190"/>
              <a:gd name="T5" fmla="*/ 2147483646 h 83"/>
              <a:gd name="T6" fmla="*/ 2147483646 w 190"/>
              <a:gd name="T7" fmla="*/ 2147483646 h 83"/>
              <a:gd name="T8" fmla="*/ 2147483646 w 190"/>
              <a:gd name="T9" fmla="*/ 2147483646 h 83"/>
              <a:gd name="T10" fmla="*/ 2147483646 w 190"/>
              <a:gd name="T11" fmla="*/ 2147483646 h 83"/>
              <a:gd name="T12" fmla="*/ 2147483646 w 190"/>
              <a:gd name="T13" fmla="*/ 2147483646 h 83"/>
              <a:gd name="T14" fmla="*/ 2147483646 w 190"/>
              <a:gd name="T15" fmla="*/ 2147483646 h 83"/>
              <a:gd name="T16" fmla="*/ 2147483646 w 190"/>
              <a:gd name="T17" fmla="*/ 2147483646 h 83"/>
              <a:gd name="T18" fmla="*/ 2147483646 w 190"/>
              <a:gd name="T19" fmla="*/ 2147483646 h 83"/>
              <a:gd name="T20" fmla="*/ 2147483646 w 190"/>
              <a:gd name="T21" fmla="*/ 0 h 83"/>
              <a:gd name="T22" fmla="*/ 2147483646 w 190"/>
              <a:gd name="T23" fmla="*/ 2147483646 h 83"/>
              <a:gd name="T24" fmla="*/ 2147483646 w 190"/>
              <a:gd name="T25" fmla="*/ 2147483646 h 83"/>
              <a:gd name="T26" fmla="*/ 2147483646 w 190"/>
              <a:gd name="T27" fmla="*/ 2147483646 h 83"/>
              <a:gd name="T28" fmla="*/ 2147483646 w 190"/>
              <a:gd name="T29" fmla="*/ 2147483646 h 83"/>
              <a:gd name="T30" fmla="*/ 2147483646 w 190"/>
              <a:gd name="T31" fmla="*/ 2147483646 h 83"/>
              <a:gd name="T32" fmla="*/ 2147483646 w 190"/>
              <a:gd name="T33" fmla="*/ 2147483646 h 83"/>
              <a:gd name="T34" fmla="*/ 2147483646 w 190"/>
              <a:gd name="T35" fmla="*/ 2147483646 h 83"/>
              <a:gd name="T36" fmla="*/ 0 w 190"/>
              <a:gd name="T37" fmla="*/ 2147483646 h 83"/>
              <a:gd name="T38" fmla="*/ 0 w 190"/>
              <a:gd name="T39" fmla="*/ 2147483646 h 83"/>
              <a:gd name="T40" fmla="*/ 2147483646 w 190"/>
              <a:gd name="T41" fmla="*/ 2147483646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83"/>
              <a:gd name="T65" fmla="*/ 190 w 190"/>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83">
                <a:moveTo>
                  <a:pt x="6" y="83"/>
                </a:moveTo>
                <a:lnTo>
                  <a:pt x="6" y="83"/>
                </a:lnTo>
                <a:lnTo>
                  <a:pt x="17" y="79"/>
                </a:lnTo>
                <a:lnTo>
                  <a:pt x="28" y="75"/>
                </a:lnTo>
                <a:lnTo>
                  <a:pt x="41" y="72"/>
                </a:lnTo>
                <a:lnTo>
                  <a:pt x="59" y="67"/>
                </a:lnTo>
                <a:lnTo>
                  <a:pt x="82" y="60"/>
                </a:lnTo>
                <a:lnTo>
                  <a:pt x="110" y="48"/>
                </a:lnTo>
                <a:lnTo>
                  <a:pt x="145" y="32"/>
                </a:lnTo>
                <a:lnTo>
                  <a:pt x="190" y="9"/>
                </a:lnTo>
                <a:lnTo>
                  <a:pt x="185" y="0"/>
                </a:lnTo>
                <a:lnTo>
                  <a:pt x="141" y="21"/>
                </a:lnTo>
                <a:lnTo>
                  <a:pt x="106" y="39"/>
                </a:lnTo>
                <a:lnTo>
                  <a:pt x="78" y="50"/>
                </a:lnTo>
                <a:lnTo>
                  <a:pt x="56" y="56"/>
                </a:lnTo>
                <a:lnTo>
                  <a:pt x="39" y="62"/>
                </a:lnTo>
                <a:lnTo>
                  <a:pt x="25" y="64"/>
                </a:lnTo>
                <a:lnTo>
                  <a:pt x="13" y="68"/>
                </a:lnTo>
                <a:lnTo>
                  <a:pt x="0" y="74"/>
                </a:lnTo>
                <a:lnTo>
                  <a:pt x="6" y="83"/>
                </a:lnTo>
                <a:close/>
              </a:path>
            </a:pathLst>
          </a:custGeom>
          <a:solidFill>
            <a:srgbClr val="EF9C9F"/>
          </a:solidFill>
          <a:ln w="9525">
            <a:solidFill>
              <a:schemeClr val="tx1"/>
            </a:solidFill>
            <a:round/>
            <a:headEnd/>
            <a:tailEnd/>
          </a:ln>
        </p:spPr>
        <p:txBody>
          <a:bodyPr/>
          <a:lstStyle/>
          <a:p>
            <a:endParaRPr lang="ja-JP" altLang="en-US"/>
          </a:p>
        </p:txBody>
      </p:sp>
      <p:sp>
        <p:nvSpPr>
          <p:cNvPr id="98346" name="Freeform 42"/>
          <p:cNvSpPr>
            <a:spLocks/>
          </p:cNvSpPr>
          <p:nvPr/>
        </p:nvSpPr>
        <p:spPr bwMode="auto">
          <a:xfrm>
            <a:off x="7394576" y="3352801"/>
            <a:ext cx="182563" cy="201613"/>
          </a:xfrm>
          <a:custGeom>
            <a:avLst/>
            <a:gdLst>
              <a:gd name="T0" fmla="*/ 2147483646 w 174"/>
              <a:gd name="T1" fmla="*/ 2147483646 h 193"/>
              <a:gd name="T2" fmla="*/ 2147483646 w 174"/>
              <a:gd name="T3" fmla="*/ 2147483646 h 193"/>
              <a:gd name="T4" fmla="*/ 2147483646 w 174"/>
              <a:gd name="T5" fmla="*/ 2147483646 h 193"/>
              <a:gd name="T6" fmla="*/ 2147483646 w 174"/>
              <a:gd name="T7" fmla="*/ 2147483646 h 193"/>
              <a:gd name="T8" fmla="*/ 2147483646 w 174"/>
              <a:gd name="T9" fmla="*/ 2147483646 h 193"/>
              <a:gd name="T10" fmla="*/ 2147483646 w 174"/>
              <a:gd name="T11" fmla="*/ 2147483646 h 193"/>
              <a:gd name="T12" fmla="*/ 2147483646 w 174"/>
              <a:gd name="T13" fmla="*/ 2147483646 h 193"/>
              <a:gd name="T14" fmla="*/ 2147483646 w 174"/>
              <a:gd name="T15" fmla="*/ 2147483646 h 193"/>
              <a:gd name="T16" fmla="*/ 2147483646 w 174"/>
              <a:gd name="T17" fmla="*/ 2147483646 h 193"/>
              <a:gd name="T18" fmla="*/ 2147483646 w 174"/>
              <a:gd name="T19" fmla="*/ 2147483646 h 193"/>
              <a:gd name="T20" fmla="*/ 2147483646 w 174"/>
              <a:gd name="T21" fmla="*/ 2147483646 h 193"/>
              <a:gd name="T22" fmla="*/ 2147483646 w 174"/>
              <a:gd name="T23" fmla="*/ 2147483646 h 193"/>
              <a:gd name="T24" fmla="*/ 2147483646 w 174"/>
              <a:gd name="T25" fmla="*/ 2147483646 h 193"/>
              <a:gd name="T26" fmla="*/ 2147483646 w 174"/>
              <a:gd name="T27" fmla="*/ 2147483646 h 193"/>
              <a:gd name="T28" fmla="*/ 2147483646 w 174"/>
              <a:gd name="T29" fmla="*/ 2147483646 h 193"/>
              <a:gd name="T30" fmla="*/ 2147483646 w 174"/>
              <a:gd name="T31" fmla="*/ 2147483646 h 193"/>
              <a:gd name="T32" fmla="*/ 2147483646 w 174"/>
              <a:gd name="T33" fmla="*/ 2147483646 h 193"/>
              <a:gd name="T34" fmla="*/ 2147483646 w 174"/>
              <a:gd name="T35" fmla="*/ 2147483646 h 193"/>
              <a:gd name="T36" fmla="*/ 2147483646 w 174"/>
              <a:gd name="T37" fmla="*/ 0 h 193"/>
              <a:gd name="T38" fmla="*/ 2147483646 w 174"/>
              <a:gd name="T39" fmla="*/ 2147483646 h 193"/>
              <a:gd name="T40" fmla="*/ 2147483646 w 174"/>
              <a:gd name="T41" fmla="*/ 2147483646 h 193"/>
              <a:gd name="T42" fmla="*/ 2147483646 w 174"/>
              <a:gd name="T43" fmla="*/ 2147483646 h 193"/>
              <a:gd name="T44" fmla="*/ 2147483646 w 174"/>
              <a:gd name="T45" fmla="*/ 2147483646 h 193"/>
              <a:gd name="T46" fmla="*/ 2147483646 w 174"/>
              <a:gd name="T47" fmla="*/ 2147483646 h 193"/>
              <a:gd name="T48" fmla="*/ 2147483646 w 174"/>
              <a:gd name="T49" fmla="*/ 2147483646 h 193"/>
              <a:gd name="T50" fmla="*/ 2147483646 w 174"/>
              <a:gd name="T51" fmla="*/ 2147483646 h 193"/>
              <a:gd name="T52" fmla="*/ 2147483646 w 174"/>
              <a:gd name="T53" fmla="*/ 2147483646 h 193"/>
              <a:gd name="T54" fmla="*/ 2147483646 w 174"/>
              <a:gd name="T55" fmla="*/ 2147483646 h 193"/>
              <a:gd name="T56" fmla="*/ 2147483646 w 174"/>
              <a:gd name="T57" fmla="*/ 2147483646 h 193"/>
              <a:gd name="T58" fmla="*/ 2147483646 w 174"/>
              <a:gd name="T59" fmla="*/ 2147483646 h 193"/>
              <a:gd name="T60" fmla="*/ 2147483646 w 174"/>
              <a:gd name="T61" fmla="*/ 2147483646 h 193"/>
              <a:gd name="T62" fmla="*/ 2147483646 w 174"/>
              <a:gd name="T63" fmla="*/ 2147483646 h 193"/>
              <a:gd name="T64" fmla="*/ 0 w 174"/>
              <a:gd name="T65" fmla="*/ 2147483646 h 193"/>
              <a:gd name="T66" fmla="*/ 0 w 174"/>
              <a:gd name="T67" fmla="*/ 2147483646 h 193"/>
              <a:gd name="T68" fmla="*/ 0 w 174"/>
              <a:gd name="T69" fmla="*/ 2147483646 h 193"/>
              <a:gd name="T70" fmla="*/ 0 w 174"/>
              <a:gd name="T71" fmla="*/ 2147483646 h 193"/>
              <a:gd name="T72" fmla="*/ 2147483646 w 174"/>
              <a:gd name="T73" fmla="*/ 2147483646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193"/>
              <a:gd name="T113" fmla="*/ 174 w 174"/>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193">
                <a:moveTo>
                  <a:pt x="11" y="192"/>
                </a:moveTo>
                <a:lnTo>
                  <a:pt x="11" y="192"/>
                </a:lnTo>
                <a:lnTo>
                  <a:pt x="11" y="182"/>
                </a:lnTo>
                <a:lnTo>
                  <a:pt x="11" y="173"/>
                </a:lnTo>
                <a:lnTo>
                  <a:pt x="13" y="163"/>
                </a:lnTo>
                <a:lnTo>
                  <a:pt x="15" y="154"/>
                </a:lnTo>
                <a:lnTo>
                  <a:pt x="19" y="143"/>
                </a:lnTo>
                <a:lnTo>
                  <a:pt x="24" y="132"/>
                </a:lnTo>
                <a:lnTo>
                  <a:pt x="29" y="121"/>
                </a:lnTo>
                <a:lnTo>
                  <a:pt x="37" y="111"/>
                </a:lnTo>
                <a:lnTo>
                  <a:pt x="47" y="100"/>
                </a:lnTo>
                <a:lnTo>
                  <a:pt x="58" y="88"/>
                </a:lnTo>
                <a:lnTo>
                  <a:pt x="71" y="75"/>
                </a:lnTo>
                <a:lnTo>
                  <a:pt x="86" y="63"/>
                </a:lnTo>
                <a:lnTo>
                  <a:pt x="104" y="51"/>
                </a:lnTo>
                <a:lnTo>
                  <a:pt x="125" y="38"/>
                </a:lnTo>
                <a:lnTo>
                  <a:pt x="148" y="24"/>
                </a:lnTo>
                <a:lnTo>
                  <a:pt x="174" y="9"/>
                </a:lnTo>
                <a:lnTo>
                  <a:pt x="168" y="0"/>
                </a:lnTo>
                <a:lnTo>
                  <a:pt x="142" y="15"/>
                </a:lnTo>
                <a:lnTo>
                  <a:pt x="119" y="28"/>
                </a:lnTo>
                <a:lnTo>
                  <a:pt x="99" y="42"/>
                </a:lnTo>
                <a:lnTo>
                  <a:pt x="80" y="55"/>
                </a:lnTo>
                <a:lnTo>
                  <a:pt x="63" y="67"/>
                </a:lnTo>
                <a:lnTo>
                  <a:pt x="50" y="80"/>
                </a:lnTo>
                <a:lnTo>
                  <a:pt x="39" y="92"/>
                </a:lnTo>
                <a:lnTo>
                  <a:pt x="28" y="104"/>
                </a:lnTo>
                <a:lnTo>
                  <a:pt x="19" y="116"/>
                </a:lnTo>
                <a:lnTo>
                  <a:pt x="14" y="128"/>
                </a:lnTo>
                <a:lnTo>
                  <a:pt x="9" y="139"/>
                </a:lnTo>
                <a:lnTo>
                  <a:pt x="4" y="150"/>
                </a:lnTo>
                <a:lnTo>
                  <a:pt x="2" y="161"/>
                </a:lnTo>
                <a:lnTo>
                  <a:pt x="0" y="171"/>
                </a:lnTo>
                <a:lnTo>
                  <a:pt x="0" y="182"/>
                </a:lnTo>
                <a:lnTo>
                  <a:pt x="0" y="193"/>
                </a:lnTo>
                <a:lnTo>
                  <a:pt x="11" y="192"/>
                </a:lnTo>
                <a:close/>
              </a:path>
            </a:pathLst>
          </a:custGeom>
          <a:solidFill>
            <a:srgbClr val="EF9C9F"/>
          </a:solidFill>
          <a:ln w="9525">
            <a:solidFill>
              <a:schemeClr val="tx1"/>
            </a:solidFill>
            <a:round/>
            <a:headEnd/>
            <a:tailEnd/>
          </a:ln>
        </p:spPr>
        <p:txBody>
          <a:bodyPr/>
          <a:lstStyle/>
          <a:p>
            <a:endParaRPr lang="ja-JP" altLang="en-US"/>
          </a:p>
        </p:txBody>
      </p:sp>
      <p:sp>
        <p:nvSpPr>
          <p:cNvPr id="98347" name="Freeform 43"/>
          <p:cNvSpPr>
            <a:spLocks/>
          </p:cNvSpPr>
          <p:nvPr/>
        </p:nvSpPr>
        <p:spPr bwMode="auto">
          <a:xfrm>
            <a:off x="7394575" y="3554414"/>
            <a:ext cx="184150" cy="96837"/>
          </a:xfrm>
          <a:custGeom>
            <a:avLst/>
            <a:gdLst>
              <a:gd name="T0" fmla="*/ 2147483646 w 175"/>
              <a:gd name="T1" fmla="*/ 2147483646 h 93"/>
              <a:gd name="T2" fmla="*/ 2147483646 w 175"/>
              <a:gd name="T3" fmla="*/ 2147483646 h 93"/>
              <a:gd name="T4" fmla="*/ 2147483646 w 175"/>
              <a:gd name="T5" fmla="*/ 2147483646 h 93"/>
              <a:gd name="T6" fmla="*/ 2147483646 w 175"/>
              <a:gd name="T7" fmla="*/ 2147483646 h 93"/>
              <a:gd name="T8" fmla="*/ 2147483646 w 175"/>
              <a:gd name="T9" fmla="*/ 2147483646 h 93"/>
              <a:gd name="T10" fmla="*/ 2147483646 w 175"/>
              <a:gd name="T11" fmla="*/ 2147483646 h 93"/>
              <a:gd name="T12" fmla="*/ 2147483646 w 175"/>
              <a:gd name="T13" fmla="*/ 2147483646 h 93"/>
              <a:gd name="T14" fmla="*/ 2147483646 w 175"/>
              <a:gd name="T15" fmla="*/ 2147483646 h 93"/>
              <a:gd name="T16" fmla="*/ 2147483646 w 175"/>
              <a:gd name="T17" fmla="*/ 2147483646 h 93"/>
              <a:gd name="T18" fmla="*/ 2147483646 w 175"/>
              <a:gd name="T19" fmla="*/ 2147483646 h 93"/>
              <a:gd name="T20" fmla="*/ 2147483646 w 175"/>
              <a:gd name="T21" fmla="*/ 2147483646 h 93"/>
              <a:gd name="T22" fmla="*/ 2147483646 w 175"/>
              <a:gd name="T23" fmla="*/ 2147483646 h 93"/>
              <a:gd name="T24" fmla="*/ 2147483646 w 175"/>
              <a:gd name="T25" fmla="*/ 2147483646 h 93"/>
              <a:gd name="T26" fmla="*/ 2147483646 w 175"/>
              <a:gd name="T27" fmla="*/ 0 h 93"/>
              <a:gd name="T28" fmla="*/ 0 w 175"/>
              <a:gd name="T29" fmla="*/ 2147483646 h 93"/>
              <a:gd name="T30" fmla="*/ 2147483646 w 175"/>
              <a:gd name="T31" fmla="*/ 2147483646 h 93"/>
              <a:gd name="T32" fmla="*/ 2147483646 w 175"/>
              <a:gd name="T33" fmla="*/ 2147483646 h 93"/>
              <a:gd name="T34" fmla="*/ 2147483646 w 175"/>
              <a:gd name="T35" fmla="*/ 2147483646 h 93"/>
              <a:gd name="T36" fmla="*/ 2147483646 w 175"/>
              <a:gd name="T37" fmla="*/ 2147483646 h 93"/>
              <a:gd name="T38" fmla="*/ 2147483646 w 175"/>
              <a:gd name="T39" fmla="*/ 2147483646 h 93"/>
              <a:gd name="T40" fmla="*/ 2147483646 w 175"/>
              <a:gd name="T41" fmla="*/ 2147483646 h 93"/>
              <a:gd name="T42" fmla="*/ 2147483646 w 175"/>
              <a:gd name="T43" fmla="*/ 2147483646 h 93"/>
              <a:gd name="T44" fmla="*/ 2147483646 w 175"/>
              <a:gd name="T45" fmla="*/ 2147483646 h 93"/>
              <a:gd name="T46" fmla="*/ 2147483646 w 175"/>
              <a:gd name="T47" fmla="*/ 2147483646 h 93"/>
              <a:gd name="T48" fmla="*/ 2147483646 w 175"/>
              <a:gd name="T49" fmla="*/ 2147483646 h 93"/>
              <a:gd name="T50" fmla="*/ 2147483646 w 175"/>
              <a:gd name="T51" fmla="*/ 2147483646 h 93"/>
              <a:gd name="T52" fmla="*/ 2147483646 w 175"/>
              <a:gd name="T53" fmla="*/ 2147483646 h 93"/>
              <a:gd name="T54" fmla="*/ 2147483646 w 175"/>
              <a:gd name="T55" fmla="*/ 2147483646 h 93"/>
              <a:gd name="T56" fmla="*/ 2147483646 w 175"/>
              <a:gd name="T57" fmla="*/ 2147483646 h 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93"/>
              <a:gd name="T89" fmla="*/ 175 w 175"/>
              <a:gd name="T90" fmla="*/ 93 h 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93">
                <a:moveTo>
                  <a:pt x="175" y="82"/>
                </a:moveTo>
                <a:lnTo>
                  <a:pt x="174" y="82"/>
                </a:lnTo>
                <a:lnTo>
                  <a:pt x="149" y="77"/>
                </a:lnTo>
                <a:lnTo>
                  <a:pt x="122" y="71"/>
                </a:lnTo>
                <a:lnTo>
                  <a:pt x="95" y="66"/>
                </a:lnTo>
                <a:lnTo>
                  <a:pt x="69" y="59"/>
                </a:lnTo>
                <a:lnTo>
                  <a:pt x="58" y="55"/>
                </a:lnTo>
                <a:lnTo>
                  <a:pt x="47" y="50"/>
                </a:lnTo>
                <a:lnTo>
                  <a:pt x="37" y="44"/>
                </a:lnTo>
                <a:lnTo>
                  <a:pt x="29" y="37"/>
                </a:lnTo>
                <a:lnTo>
                  <a:pt x="22" y="31"/>
                </a:lnTo>
                <a:lnTo>
                  <a:pt x="17" y="21"/>
                </a:lnTo>
                <a:lnTo>
                  <a:pt x="13" y="12"/>
                </a:lnTo>
                <a:lnTo>
                  <a:pt x="11" y="0"/>
                </a:lnTo>
                <a:lnTo>
                  <a:pt x="0" y="1"/>
                </a:lnTo>
                <a:lnTo>
                  <a:pt x="2" y="15"/>
                </a:lnTo>
                <a:lnTo>
                  <a:pt x="6" y="27"/>
                </a:lnTo>
                <a:lnTo>
                  <a:pt x="13" y="37"/>
                </a:lnTo>
                <a:lnTo>
                  <a:pt x="21" y="46"/>
                </a:lnTo>
                <a:lnTo>
                  <a:pt x="30" y="54"/>
                </a:lnTo>
                <a:lnTo>
                  <a:pt x="41" y="60"/>
                </a:lnTo>
                <a:lnTo>
                  <a:pt x="54" y="66"/>
                </a:lnTo>
                <a:lnTo>
                  <a:pt x="66" y="70"/>
                </a:lnTo>
                <a:lnTo>
                  <a:pt x="93" y="78"/>
                </a:lnTo>
                <a:lnTo>
                  <a:pt x="121" y="83"/>
                </a:lnTo>
                <a:lnTo>
                  <a:pt x="147" y="87"/>
                </a:lnTo>
                <a:lnTo>
                  <a:pt x="171" y="93"/>
                </a:lnTo>
                <a:lnTo>
                  <a:pt x="175" y="82"/>
                </a:lnTo>
                <a:close/>
              </a:path>
            </a:pathLst>
          </a:custGeom>
          <a:solidFill>
            <a:srgbClr val="EF9C9F"/>
          </a:solidFill>
          <a:ln w="9525">
            <a:solidFill>
              <a:schemeClr val="tx1"/>
            </a:solidFill>
            <a:round/>
            <a:headEnd/>
            <a:tailEnd/>
          </a:ln>
        </p:spPr>
        <p:txBody>
          <a:bodyPr/>
          <a:lstStyle/>
          <a:p>
            <a:endParaRPr lang="ja-JP" altLang="en-US"/>
          </a:p>
        </p:txBody>
      </p:sp>
      <p:sp>
        <p:nvSpPr>
          <p:cNvPr id="98348" name="Freeform 44"/>
          <p:cNvSpPr>
            <a:spLocks/>
          </p:cNvSpPr>
          <p:nvPr/>
        </p:nvSpPr>
        <p:spPr bwMode="auto">
          <a:xfrm>
            <a:off x="7573963" y="3640138"/>
            <a:ext cx="171450" cy="69850"/>
          </a:xfrm>
          <a:custGeom>
            <a:avLst/>
            <a:gdLst>
              <a:gd name="T0" fmla="*/ 2147483646 w 163"/>
              <a:gd name="T1" fmla="*/ 2147483646 h 66"/>
              <a:gd name="T2" fmla="*/ 2147483646 w 163"/>
              <a:gd name="T3" fmla="*/ 2147483646 h 66"/>
              <a:gd name="T4" fmla="*/ 2147483646 w 163"/>
              <a:gd name="T5" fmla="*/ 2147483646 h 66"/>
              <a:gd name="T6" fmla="*/ 2147483646 w 163"/>
              <a:gd name="T7" fmla="*/ 2147483646 h 66"/>
              <a:gd name="T8" fmla="*/ 2147483646 w 163"/>
              <a:gd name="T9" fmla="*/ 2147483646 h 66"/>
              <a:gd name="T10" fmla="*/ 2147483646 w 163"/>
              <a:gd name="T11" fmla="*/ 2147483646 h 66"/>
              <a:gd name="T12" fmla="*/ 2147483646 w 163"/>
              <a:gd name="T13" fmla="*/ 2147483646 h 66"/>
              <a:gd name="T14" fmla="*/ 2147483646 w 163"/>
              <a:gd name="T15" fmla="*/ 2147483646 h 66"/>
              <a:gd name="T16" fmla="*/ 2147483646 w 163"/>
              <a:gd name="T17" fmla="*/ 2147483646 h 66"/>
              <a:gd name="T18" fmla="*/ 2147483646 w 163"/>
              <a:gd name="T19" fmla="*/ 0 h 66"/>
              <a:gd name="T20" fmla="*/ 0 w 163"/>
              <a:gd name="T21" fmla="*/ 2147483646 h 66"/>
              <a:gd name="T22" fmla="*/ 2147483646 w 163"/>
              <a:gd name="T23" fmla="*/ 2147483646 h 66"/>
              <a:gd name="T24" fmla="*/ 2147483646 w 163"/>
              <a:gd name="T25" fmla="*/ 2147483646 h 66"/>
              <a:gd name="T26" fmla="*/ 2147483646 w 163"/>
              <a:gd name="T27" fmla="*/ 2147483646 h 66"/>
              <a:gd name="T28" fmla="*/ 2147483646 w 163"/>
              <a:gd name="T29" fmla="*/ 2147483646 h 66"/>
              <a:gd name="T30" fmla="*/ 2147483646 w 163"/>
              <a:gd name="T31" fmla="*/ 2147483646 h 66"/>
              <a:gd name="T32" fmla="*/ 2147483646 w 163"/>
              <a:gd name="T33" fmla="*/ 2147483646 h 66"/>
              <a:gd name="T34" fmla="*/ 2147483646 w 163"/>
              <a:gd name="T35" fmla="*/ 2147483646 h 66"/>
              <a:gd name="T36" fmla="*/ 2147483646 w 163"/>
              <a:gd name="T37" fmla="*/ 2147483646 h 66"/>
              <a:gd name="T38" fmla="*/ 2147483646 w 163"/>
              <a:gd name="T39" fmla="*/ 2147483646 h 66"/>
              <a:gd name="T40" fmla="*/ 2147483646 w 16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66"/>
              <a:gd name="T65" fmla="*/ 163 w 163"/>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66">
                <a:moveTo>
                  <a:pt x="163" y="57"/>
                </a:moveTo>
                <a:lnTo>
                  <a:pt x="163" y="57"/>
                </a:lnTo>
                <a:lnTo>
                  <a:pt x="142" y="49"/>
                </a:lnTo>
                <a:lnTo>
                  <a:pt x="123" y="42"/>
                </a:lnTo>
                <a:lnTo>
                  <a:pt x="103" y="35"/>
                </a:lnTo>
                <a:lnTo>
                  <a:pt x="83" y="28"/>
                </a:lnTo>
                <a:lnTo>
                  <a:pt x="63" y="22"/>
                </a:lnTo>
                <a:lnTo>
                  <a:pt x="44" y="14"/>
                </a:lnTo>
                <a:lnTo>
                  <a:pt x="23" y="7"/>
                </a:lnTo>
                <a:lnTo>
                  <a:pt x="4" y="0"/>
                </a:lnTo>
                <a:lnTo>
                  <a:pt x="0" y="11"/>
                </a:lnTo>
                <a:lnTo>
                  <a:pt x="19" y="18"/>
                </a:lnTo>
                <a:lnTo>
                  <a:pt x="40" y="24"/>
                </a:lnTo>
                <a:lnTo>
                  <a:pt x="59" y="31"/>
                </a:lnTo>
                <a:lnTo>
                  <a:pt x="79" y="39"/>
                </a:lnTo>
                <a:lnTo>
                  <a:pt x="98" y="46"/>
                </a:lnTo>
                <a:lnTo>
                  <a:pt x="119" y="53"/>
                </a:lnTo>
                <a:lnTo>
                  <a:pt x="138" y="60"/>
                </a:lnTo>
                <a:lnTo>
                  <a:pt x="159" y="66"/>
                </a:lnTo>
                <a:lnTo>
                  <a:pt x="163" y="57"/>
                </a:lnTo>
                <a:close/>
              </a:path>
            </a:pathLst>
          </a:custGeom>
          <a:solidFill>
            <a:srgbClr val="EF9C9F"/>
          </a:solidFill>
          <a:ln w="9525">
            <a:solidFill>
              <a:schemeClr val="tx1"/>
            </a:solidFill>
            <a:round/>
            <a:headEnd/>
            <a:tailEnd/>
          </a:ln>
        </p:spPr>
        <p:txBody>
          <a:bodyPr/>
          <a:lstStyle/>
          <a:p>
            <a:endParaRPr lang="ja-JP" altLang="en-US"/>
          </a:p>
        </p:txBody>
      </p:sp>
      <p:sp>
        <p:nvSpPr>
          <p:cNvPr id="98349" name="Freeform 45"/>
          <p:cNvSpPr>
            <a:spLocks/>
          </p:cNvSpPr>
          <p:nvPr/>
        </p:nvSpPr>
        <p:spPr bwMode="auto">
          <a:xfrm>
            <a:off x="7740650" y="3700464"/>
            <a:ext cx="120650" cy="53975"/>
          </a:xfrm>
          <a:custGeom>
            <a:avLst/>
            <a:gdLst>
              <a:gd name="T0" fmla="*/ 2147483646 w 114"/>
              <a:gd name="T1" fmla="*/ 2147483646 h 51"/>
              <a:gd name="T2" fmla="*/ 2147483646 w 114"/>
              <a:gd name="T3" fmla="*/ 2147483646 h 51"/>
              <a:gd name="T4" fmla="*/ 2147483646 w 114"/>
              <a:gd name="T5" fmla="*/ 2147483646 h 51"/>
              <a:gd name="T6" fmla="*/ 2147483646 w 114"/>
              <a:gd name="T7" fmla="*/ 2147483646 h 51"/>
              <a:gd name="T8" fmla="*/ 2147483646 w 114"/>
              <a:gd name="T9" fmla="*/ 2147483646 h 51"/>
              <a:gd name="T10" fmla="*/ 2147483646 w 114"/>
              <a:gd name="T11" fmla="*/ 2147483646 h 51"/>
              <a:gd name="T12" fmla="*/ 2147483646 w 114"/>
              <a:gd name="T13" fmla="*/ 2147483646 h 51"/>
              <a:gd name="T14" fmla="*/ 2147483646 w 114"/>
              <a:gd name="T15" fmla="*/ 2147483646 h 51"/>
              <a:gd name="T16" fmla="*/ 2147483646 w 114"/>
              <a:gd name="T17" fmla="*/ 2147483646 h 51"/>
              <a:gd name="T18" fmla="*/ 2147483646 w 114"/>
              <a:gd name="T19" fmla="*/ 0 h 51"/>
              <a:gd name="T20" fmla="*/ 0 w 114"/>
              <a:gd name="T21" fmla="*/ 2147483646 h 51"/>
              <a:gd name="T22" fmla="*/ 2147483646 w 114"/>
              <a:gd name="T23" fmla="*/ 2147483646 h 51"/>
              <a:gd name="T24" fmla="*/ 2147483646 w 114"/>
              <a:gd name="T25" fmla="*/ 2147483646 h 51"/>
              <a:gd name="T26" fmla="*/ 2147483646 w 114"/>
              <a:gd name="T27" fmla="*/ 2147483646 h 51"/>
              <a:gd name="T28" fmla="*/ 2147483646 w 114"/>
              <a:gd name="T29" fmla="*/ 2147483646 h 51"/>
              <a:gd name="T30" fmla="*/ 2147483646 w 114"/>
              <a:gd name="T31" fmla="*/ 2147483646 h 51"/>
              <a:gd name="T32" fmla="*/ 2147483646 w 114"/>
              <a:gd name="T33" fmla="*/ 2147483646 h 51"/>
              <a:gd name="T34" fmla="*/ 2147483646 w 114"/>
              <a:gd name="T35" fmla="*/ 2147483646 h 51"/>
              <a:gd name="T36" fmla="*/ 2147483646 w 114"/>
              <a:gd name="T37" fmla="*/ 2147483646 h 51"/>
              <a:gd name="T38" fmla="*/ 2147483646 w 114"/>
              <a:gd name="T39" fmla="*/ 2147483646 h 51"/>
              <a:gd name="T40" fmla="*/ 2147483646 w 114"/>
              <a:gd name="T41" fmla="*/ 2147483646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51"/>
              <a:gd name="T65" fmla="*/ 114 w 114"/>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51">
                <a:moveTo>
                  <a:pt x="114" y="42"/>
                </a:moveTo>
                <a:lnTo>
                  <a:pt x="113" y="40"/>
                </a:lnTo>
                <a:lnTo>
                  <a:pt x="98" y="35"/>
                </a:lnTo>
                <a:lnTo>
                  <a:pt x="84" y="30"/>
                </a:lnTo>
                <a:lnTo>
                  <a:pt x="71" y="24"/>
                </a:lnTo>
                <a:lnTo>
                  <a:pt x="58" y="19"/>
                </a:lnTo>
                <a:lnTo>
                  <a:pt x="45" y="13"/>
                </a:lnTo>
                <a:lnTo>
                  <a:pt x="31" y="9"/>
                </a:lnTo>
                <a:lnTo>
                  <a:pt x="17" y="4"/>
                </a:lnTo>
                <a:lnTo>
                  <a:pt x="4" y="0"/>
                </a:lnTo>
                <a:lnTo>
                  <a:pt x="0" y="9"/>
                </a:lnTo>
                <a:lnTo>
                  <a:pt x="13" y="15"/>
                </a:lnTo>
                <a:lnTo>
                  <a:pt x="27" y="20"/>
                </a:lnTo>
                <a:lnTo>
                  <a:pt x="41" y="24"/>
                </a:lnTo>
                <a:lnTo>
                  <a:pt x="54" y="30"/>
                </a:lnTo>
                <a:lnTo>
                  <a:pt x="67" y="35"/>
                </a:lnTo>
                <a:lnTo>
                  <a:pt x="80" y="40"/>
                </a:lnTo>
                <a:lnTo>
                  <a:pt x="94" y="46"/>
                </a:lnTo>
                <a:lnTo>
                  <a:pt x="108" y="51"/>
                </a:lnTo>
                <a:lnTo>
                  <a:pt x="106" y="50"/>
                </a:lnTo>
                <a:lnTo>
                  <a:pt x="114" y="42"/>
                </a:lnTo>
                <a:close/>
              </a:path>
            </a:pathLst>
          </a:custGeom>
          <a:solidFill>
            <a:srgbClr val="EF9C9F"/>
          </a:solidFill>
          <a:ln w="9525">
            <a:solidFill>
              <a:schemeClr val="tx1"/>
            </a:solidFill>
            <a:round/>
            <a:headEnd/>
            <a:tailEnd/>
          </a:ln>
        </p:spPr>
        <p:txBody>
          <a:bodyPr/>
          <a:lstStyle/>
          <a:p>
            <a:endParaRPr lang="ja-JP" altLang="en-US"/>
          </a:p>
        </p:txBody>
      </p:sp>
      <p:sp>
        <p:nvSpPr>
          <p:cNvPr id="98350" name="Freeform 46"/>
          <p:cNvSpPr>
            <a:spLocks/>
          </p:cNvSpPr>
          <p:nvPr/>
        </p:nvSpPr>
        <p:spPr bwMode="auto">
          <a:xfrm>
            <a:off x="7853363" y="3744913"/>
            <a:ext cx="112712" cy="139700"/>
          </a:xfrm>
          <a:custGeom>
            <a:avLst/>
            <a:gdLst>
              <a:gd name="T0" fmla="*/ 2147483646 w 108"/>
              <a:gd name="T1" fmla="*/ 2147483646 h 133"/>
              <a:gd name="T2" fmla="*/ 2147483646 w 108"/>
              <a:gd name="T3" fmla="*/ 2147483646 h 133"/>
              <a:gd name="T4" fmla="*/ 2147483646 w 108"/>
              <a:gd name="T5" fmla="*/ 2147483646 h 133"/>
              <a:gd name="T6" fmla="*/ 2147483646 w 108"/>
              <a:gd name="T7" fmla="*/ 2147483646 h 133"/>
              <a:gd name="T8" fmla="*/ 2147483646 w 108"/>
              <a:gd name="T9" fmla="*/ 2147483646 h 133"/>
              <a:gd name="T10" fmla="*/ 2147483646 w 108"/>
              <a:gd name="T11" fmla="*/ 2147483646 h 133"/>
              <a:gd name="T12" fmla="*/ 2147483646 w 108"/>
              <a:gd name="T13" fmla="*/ 2147483646 h 133"/>
              <a:gd name="T14" fmla="*/ 2147483646 w 108"/>
              <a:gd name="T15" fmla="*/ 2147483646 h 133"/>
              <a:gd name="T16" fmla="*/ 2147483646 w 108"/>
              <a:gd name="T17" fmla="*/ 2147483646 h 133"/>
              <a:gd name="T18" fmla="*/ 2147483646 w 108"/>
              <a:gd name="T19" fmla="*/ 0 h 133"/>
              <a:gd name="T20" fmla="*/ 0 w 108"/>
              <a:gd name="T21" fmla="*/ 2147483646 h 133"/>
              <a:gd name="T22" fmla="*/ 2147483646 w 108"/>
              <a:gd name="T23" fmla="*/ 2147483646 h 133"/>
              <a:gd name="T24" fmla="*/ 2147483646 w 108"/>
              <a:gd name="T25" fmla="*/ 2147483646 h 133"/>
              <a:gd name="T26" fmla="*/ 2147483646 w 108"/>
              <a:gd name="T27" fmla="*/ 2147483646 h 133"/>
              <a:gd name="T28" fmla="*/ 2147483646 w 108"/>
              <a:gd name="T29" fmla="*/ 2147483646 h 133"/>
              <a:gd name="T30" fmla="*/ 2147483646 w 108"/>
              <a:gd name="T31" fmla="*/ 2147483646 h 133"/>
              <a:gd name="T32" fmla="*/ 2147483646 w 108"/>
              <a:gd name="T33" fmla="*/ 2147483646 h 133"/>
              <a:gd name="T34" fmla="*/ 2147483646 w 108"/>
              <a:gd name="T35" fmla="*/ 2147483646 h 133"/>
              <a:gd name="T36" fmla="*/ 2147483646 w 108"/>
              <a:gd name="T37" fmla="*/ 2147483646 h 133"/>
              <a:gd name="T38" fmla="*/ 2147483646 w 108"/>
              <a:gd name="T39" fmla="*/ 2147483646 h 133"/>
              <a:gd name="T40" fmla="*/ 2147483646 w 108"/>
              <a:gd name="T41" fmla="*/ 2147483646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133"/>
              <a:gd name="T65" fmla="*/ 108 w 10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133">
                <a:moveTo>
                  <a:pt x="108" y="129"/>
                </a:moveTo>
                <a:lnTo>
                  <a:pt x="107" y="127"/>
                </a:lnTo>
                <a:lnTo>
                  <a:pt x="94" y="108"/>
                </a:lnTo>
                <a:lnTo>
                  <a:pt x="81" y="89"/>
                </a:lnTo>
                <a:lnTo>
                  <a:pt x="67" y="70"/>
                </a:lnTo>
                <a:lnTo>
                  <a:pt x="55" y="54"/>
                </a:lnTo>
                <a:lnTo>
                  <a:pt x="41" y="38"/>
                </a:lnTo>
                <a:lnTo>
                  <a:pt x="29" y="23"/>
                </a:lnTo>
                <a:lnTo>
                  <a:pt x="18" y="10"/>
                </a:lnTo>
                <a:lnTo>
                  <a:pt x="8" y="0"/>
                </a:lnTo>
                <a:lnTo>
                  <a:pt x="0" y="8"/>
                </a:lnTo>
                <a:lnTo>
                  <a:pt x="10" y="19"/>
                </a:lnTo>
                <a:lnTo>
                  <a:pt x="21" y="31"/>
                </a:lnTo>
                <a:lnTo>
                  <a:pt x="33" y="44"/>
                </a:lnTo>
                <a:lnTo>
                  <a:pt x="45" y="60"/>
                </a:lnTo>
                <a:lnTo>
                  <a:pt x="59" y="77"/>
                </a:lnTo>
                <a:lnTo>
                  <a:pt x="71" y="96"/>
                </a:lnTo>
                <a:lnTo>
                  <a:pt x="85" y="113"/>
                </a:lnTo>
                <a:lnTo>
                  <a:pt x="97" y="133"/>
                </a:lnTo>
                <a:lnTo>
                  <a:pt x="96" y="131"/>
                </a:lnTo>
                <a:lnTo>
                  <a:pt x="108" y="129"/>
                </a:lnTo>
                <a:close/>
              </a:path>
            </a:pathLst>
          </a:custGeom>
          <a:solidFill>
            <a:srgbClr val="EF9C9F"/>
          </a:solidFill>
          <a:ln w="9525">
            <a:solidFill>
              <a:schemeClr val="tx1"/>
            </a:solidFill>
            <a:round/>
            <a:headEnd/>
            <a:tailEnd/>
          </a:ln>
        </p:spPr>
        <p:txBody>
          <a:bodyPr/>
          <a:lstStyle/>
          <a:p>
            <a:endParaRPr lang="ja-JP" altLang="en-US"/>
          </a:p>
        </p:txBody>
      </p:sp>
      <p:sp>
        <p:nvSpPr>
          <p:cNvPr id="98351" name="Freeform 47"/>
          <p:cNvSpPr>
            <a:spLocks/>
          </p:cNvSpPr>
          <p:nvPr/>
        </p:nvSpPr>
        <p:spPr bwMode="auto">
          <a:xfrm>
            <a:off x="7953375" y="3879851"/>
            <a:ext cx="52388" cy="157163"/>
          </a:xfrm>
          <a:custGeom>
            <a:avLst/>
            <a:gdLst>
              <a:gd name="T0" fmla="*/ 2147483646 w 49"/>
              <a:gd name="T1" fmla="*/ 2147483646 h 150"/>
              <a:gd name="T2" fmla="*/ 2147483646 w 49"/>
              <a:gd name="T3" fmla="*/ 2147483646 h 150"/>
              <a:gd name="T4" fmla="*/ 2147483646 w 49"/>
              <a:gd name="T5" fmla="*/ 2147483646 h 150"/>
              <a:gd name="T6" fmla="*/ 2147483646 w 49"/>
              <a:gd name="T7" fmla="*/ 2147483646 h 150"/>
              <a:gd name="T8" fmla="*/ 2147483646 w 49"/>
              <a:gd name="T9" fmla="*/ 2147483646 h 150"/>
              <a:gd name="T10" fmla="*/ 2147483646 w 49"/>
              <a:gd name="T11" fmla="*/ 2147483646 h 150"/>
              <a:gd name="T12" fmla="*/ 2147483646 w 49"/>
              <a:gd name="T13" fmla="*/ 2147483646 h 150"/>
              <a:gd name="T14" fmla="*/ 2147483646 w 49"/>
              <a:gd name="T15" fmla="*/ 2147483646 h 150"/>
              <a:gd name="T16" fmla="*/ 2147483646 w 49"/>
              <a:gd name="T17" fmla="*/ 2147483646 h 150"/>
              <a:gd name="T18" fmla="*/ 2147483646 w 49"/>
              <a:gd name="T19" fmla="*/ 0 h 150"/>
              <a:gd name="T20" fmla="*/ 0 w 49"/>
              <a:gd name="T21" fmla="*/ 2147483646 h 150"/>
              <a:gd name="T22" fmla="*/ 2147483646 w 49"/>
              <a:gd name="T23" fmla="*/ 2147483646 h 150"/>
              <a:gd name="T24" fmla="*/ 2147483646 w 49"/>
              <a:gd name="T25" fmla="*/ 2147483646 h 150"/>
              <a:gd name="T26" fmla="*/ 2147483646 w 49"/>
              <a:gd name="T27" fmla="*/ 2147483646 h 150"/>
              <a:gd name="T28" fmla="*/ 2147483646 w 49"/>
              <a:gd name="T29" fmla="*/ 2147483646 h 150"/>
              <a:gd name="T30" fmla="*/ 2147483646 w 49"/>
              <a:gd name="T31" fmla="*/ 2147483646 h 150"/>
              <a:gd name="T32" fmla="*/ 2147483646 w 49"/>
              <a:gd name="T33" fmla="*/ 2147483646 h 150"/>
              <a:gd name="T34" fmla="*/ 2147483646 w 49"/>
              <a:gd name="T35" fmla="*/ 2147483646 h 150"/>
              <a:gd name="T36" fmla="*/ 2147483646 w 49"/>
              <a:gd name="T37" fmla="*/ 2147483646 h 150"/>
              <a:gd name="T38" fmla="*/ 2147483646 w 49"/>
              <a:gd name="T39" fmla="*/ 2147483646 h 150"/>
              <a:gd name="T40" fmla="*/ 2147483646 w 49"/>
              <a:gd name="T41" fmla="*/ 2147483646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50"/>
              <a:gd name="T65" fmla="*/ 49 w 49"/>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50">
                <a:moveTo>
                  <a:pt x="48" y="142"/>
                </a:moveTo>
                <a:lnTo>
                  <a:pt x="49" y="146"/>
                </a:lnTo>
                <a:lnTo>
                  <a:pt x="45" y="126"/>
                </a:lnTo>
                <a:lnTo>
                  <a:pt x="39" y="107"/>
                </a:lnTo>
                <a:lnTo>
                  <a:pt x="34" y="90"/>
                </a:lnTo>
                <a:lnTo>
                  <a:pt x="28" y="72"/>
                </a:lnTo>
                <a:lnTo>
                  <a:pt x="23" y="54"/>
                </a:lnTo>
                <a:lnTo>
                  <a:pt x="19" y="38"/>
                </a:lnTo>
                <a:lnTo>
                  <a:pt x="15" y="19"/>
                </a:lnTo>
                <a:lnTo>
                  <a:pt x="12" y="0"/>
                </a:lnTo>
                <a:lnTo>
                  <a:pt x="0" y="2"/>
                </a:lnTo>
                <a:lnTo>
                  <a:pt x="4" y="22"/>
                </a:lnTo>
                <a:lnTo>
                  <a:pt x="8" y="41"/>
                </a:lnTo>
                <a:lnTo>
                  <a:pt x="12" y="58"/>
                </a:lnTo>
                <a:lnTo>
                  <a:pt x="18" y="76"/>
                </a:lnTo>
                <a:lnTo>
                  <a:pt x="23" y="92"/>
                </a:lnTo>
                <a:lnTo>
                  <a:pt x="28" y="110"/>
                </a:lnTo>
                <a:lnTo>
                  <a:pt x="34" y="129"/>
                </a:lnTo>
                <a:lnTo>
                  <a:pt x="38" y="148"/>
                </a:lnTo>
                <a:lnTo>
                  <a:pt x="39" y="150"/>
                </a:lnTo>
                <a:lnTo>
                  <a:pt x="48" y="142"/>
                </a:lnTo>
                <a:close/>
              </a:path>
            </a:pathLst>
          </a:custGeom>
          <a:solidFill>
            <a:srgbClr val="EF9C9F"/>
          </a:solidFill>
          <a:ln w="9525">
            <a:solidFill>
              <a:schemeClr val="tx1"/>
            </a:solidFill>
            <a:round/>
            <a:headEnd/>
            <a:tailEnd/>
          </a:ln>
        </p:spPr>
        <p:txBody>
          <a:bodyPr/>
          <a:lstStyle/>
          <a:p>
            <a:endParaRPr lang="ja-JP" altLang="en-US"/>
          </a:p>
        </p:txBody>
      </p:sp>
      <p:sp>
        <p:nvSpPr>
          <p:cNvPr id="98352" name="Freeform 48"/>
          <p:cNvSpPr>
            <a:spLocks/>
          </p:cNvSpPr>
          <p:nvPr/>
        </p:nvSpPr>
        <p:spPr bwMode="auto">
          <a:xfrm>
            <a:off x="7994650" y="4029076"/>
            <a:ext cx="190500" cy="85725"/>
          </a:xfrm>
          <a:custGeom>
            <a:avLst/>
            <a:gdLst>
              <a:gd name="T0" fmla="*/ 2147483646 w 182"/>
              <a:gd name="T1" fmla="*/ 2147483646 h 81"/>
              <a:gd name="T2" fmla="*/ 2147483646 w 182"/>
              <a:gd name="T3" fmla="*/ 2147483646 h 81"/>
              <a:gd name="T4" fmla="*/ 2147483646 w 182"/>
              <a:gd name="T5" fmla="*/ 2147483646 h 81"/>
              <a:gd name="T6" fmla="*/ 2147483646 w 182"/>
              <a:gd name="T7" fmla="*/ 2147483646 h 81"/>
              <a:gd name="T8" fmla="*/ 2147483646 w 182"/>
              <a:gd name="T9" fmla="*/ 2147483646 h 81"/>
              <a:gd name="T10" fmla="*/ 2147483646 w 182"/>
              <a:gd name="T11" fmla="*/ 2147483646 h 81"/>
              <a:gd name="T12" fmla="*/ 2147483646 w 182"/>
              <a:gd name="T13" fmla="*/ 2147483646 h 81"/>
              <a:gd name="T14" fmla="*/ 2147483646 w 182"/>
              <a:gd name="T15" fmla="*/ 2147483646 h 81"/>
              <a:gd name="T16" fmla="*/ 2147483646 w 182"/>
              <a:gd name="T17" fmla="*/ 2147483646 h 81"/>
              <a:gd name="T18" fmla="*/ 2147483646 w 182"/>
              <a:gd name="T19" fmla="*/ 2147483646 h 81"/>
              <a:gd name="T20" fmla="*/ 2147483646 w 182"/>
              <a:gd name="T21" fmla="*/ 2147483646 h 81"/>
              <a:gd name="T22" fmla="*/ 2147483646 w 182"/>
              <a:gd name="T23" fmla="*/ 2147483646 h 81"/>
              <a:gd name="T24" fmla="*/ 2147483646 w 182"/>
              <a:gd name="T25" fmla="*/ 2147483646 h 81"/>
              <a:gd name="T26" fmla="*/ 2147483646 w 182"/>
              <a:gd name="T27" fmla="*/ 0 h 81"/>
              <a:gd name="T28" fmla="*/ 0 w 182"/>
              <a:gd name="T29" fmla="*/ 2147483646 h 81"/>
              <a:gd name="T30" fmla="*/ 2147483646 w 182"/>
              <a:gd name="T31" fmla="*/ 2147483646 h 81"/>
              <a:gd name="T32" fmla="*/ 2147483646 w 182"/>
              <a:gd name="T33" fmla="*/ 2147483646 h 81"/>
              <a:gd name="T34" fmla="*/ 2147483646 w 182"/>
              <a:gd name="T35" fmla="*/ 2147483646 h 81"/>
              <a:gd name="T36" fmla="*/ 2147483646 w 182"/>
              <a:gd name="T37" fmla="*/ 2147483646 h 81"/>
              <a:gd name="T38" fmla="*/ 2147483646 w 182"/>
              <a:gd name="T39" fmla="*/ 2147483646 h 81"/>
              <a:gd name="T40" fmla="*/ 2147483646 w 182"/>
              <a:gd name="T41" fmla="*/ 2147483646 h 81"/>
              <a:gd name="T42" fmla="*/ 2147483646 w 182"/>
              <a:gd name="T43" fmla="*/ 2147483646 h 81"/>
              <a:gd name="T44" fmla="*/ 2147483646 w 182"/>
              <a:gd name="T45" fmla="*/ 2147483646 h 81"/>
              <a:gd name="T46" fmla="*/ 2147483646 w 182"/>
              <a:gd name="T47" fmla="*/ 2147483646 h 81"/>
              <a:gd name="T48" fmla="*/ 2147483646 w 182"/>
              <a:gd name="T49" fmla="*/ 2147483646 h 81"/>
              <a:gd name="T50" fmla="*/ 2147483646 w 182"/>
              <a:gd name="T51" fmla="*/ 2147483646 h 81"/>
              <a:gd name="T52" fmla="*/ 2147483646 w 182"/>
              <a:gd name="T53" fmla="*/ 2147483646 h 81"/>
              <a:gd name="T54" fmla="*/ 2147483646 w 182"/>
              <a:gd name="T55" fmla="*/ 2147483646 h 81"/>
              <a:gd name="T56" fmla="*/ 2147483646 w 182"/>
              <a:gd name="T57" fmla="*/ 2147483646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
              <a:gd name="T88" fmla="*/ 0 h 81"/>
              <a:gd name="T89" fmla="*/ 182 w 182"/>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 h="81">
                <a:moveTo>
                  <a:pt x="182" y="69"/>
                </a:moveTo>
                <a:lnTo>
                  <a:pt x="181" y="69"/>
                </a:lnTo>
                <a:lnTo>
                  <a:pt x="167" y="70"/>
                </a:lnTo>
                <a:lnTo>
                  <a:pt x="155" y="70"/>
                </a:lnTo>
                <a:lnTo>
                  <a:pt x="141" y="69"/>
                </a:lnTo>
                <a:lnTo>
                  <a:pt x="129" y="68"/>
                </a:lnTo>
                <a:lnTo>
                  <a:pt x="117" y="65"/>
                </a:lnTo>
                <a:lnTo>
                  <a:pt x="104" y="62"/>
                </a:lnTo>
                <a:lnTo>
                  <a:pt x="93" y="58"/>
                </a:lnTo>
                <a:lnTo>
                  <a:pt x="82" y="54"/>
                </a:lnTo>
                <a:lnTo>
                  <a:pt x="61" y="43"/>
                </a:lnTo>
                <a:lnTo>
                  <a:pt x="41" y="30"/>
                </a:lnTo>
                <a:lnTo>
                  <a:pt x="24" y="16"/>
                </a:lnTo>
                <a:lnTo>
                  <a:pt x="9" y="0"/>
                </a:lnTo>
                <a:lnTo>
                  <a:pt x="0" y="8"/>
                </a:lnTo>
                <a:lnTo>
                  <a:pt x="17" y="25"/>
                </a:lnTo>
                <a:lnTo>
                  <a:pt x="35" y="39"/>
                </a:lnTo>
                <a:lnTo>
                  <a:pt x="55" y="53"/>
                </a:lnTo>
                <a:lnTo>
                  <a:pt x="77" y="64"/>
                </a:lnTo>
                <a:lnTo>
                  <a:pt x="89" y="69"/>
                </a:lnTo>
                <a:lnTo>
                  <a:pt x="102" y="73"/>
                </a:lnTo>
                <a:lnTo>
                  <a:pt x="114" y="76"/>
                </a:lnTo>
                <a:lnTo>
                  <a:pt x="127" y="79"/>
                </a:lnTo>
                <a:lnTo>
                  <a:pt x="140" y="81"/>
                </a:lnTo>
                <a:lnTo>
                  <a:pt x="153" y="81"/>
                </a:lnTo>
                <a:lnTo>
                  <a:pt x="168" y="81"/>
                </a:lnTo>
                <a:lnTo>
                  <a:pt x="182" y="80"/>
                </a:lnTo>
                <a:lnTo>
                  <a:pt x="181" y="80"/>
                </a:lnTo>
                <a:lnTo>
                  <a:pt x="182" y="69"/>
                </a:lnTo>
                <a:close/>
              </a:path>
            </a:pathLst>
          </a:custGeom>
          <a:solidFill>
            <a:srgbClr val="EF9C9F"/>
          </a:solidFill>
          <a:ln w="9525">
            <a:solidFill>
              <a:schemeClr val="tx1"/>
            </a:solidFill>
            <a:round/>
            <a:headEnd/>
            <a:tailEnd/>
          </a:ln>
        </p:spPr>
        <p:txBody>
          <a:bodyPr/>
          <a:lstStyle/>
          <a:p>
            <a:endParaRPr lang="ja-JP" altLang="en-US"/>
          </a:p>
        </p:txBody>
      </p:sp>
      <p:sp>
        <p:nvSpPr>
          <p:cNvPr id="98353" name="Freeform 49"/>
          <p:cNvSpPr>
            <a:spLocks/>
          </p:cNvSpPr>
          <p:nvPr/>
        </p:nvSpPr>
        <p:spPr bwMode="auto">
          <a:xfrm>
            <a:off x="8185150" y="4102100"/>
            <a:ext cx="298450" cy="71438"/>
          </a:xfrm>
          <a:custGeom>
            <a:avLst/>
            <a:gdLst>
              <a:gd name="T0" fmla="*/ 2147483646 w 284"/>
              <a:gd name="T1" fmla="*/ 2147483646 h 69"/>
              <a:gd name="T2" fmla="*/ 2147483646 w 284"/>
              <a:gd name="T3" fmla="*/ 2147483646 h 69"/>
              <a:gd name="T4" fmla="*/ 2147483646 w 284"/>
              <a:gd name="T5" fmla="*/ 2147483646 h 69"/>
              <a:gd name="T6" fmla="*/ 2147483646 w 284"/>
              <a:gd name="T7" fmla="*/ 2147483646 h 69"/>
              <a:gd name="T8" fmla="*/ 2147483646 w 284"/>
              <a:gd name="T9" fmla="*/ 2147483646 h 69"/>
              <a:gd name="T10" fmla="*/ 2147483646 w 284"/>
              <a:gd name="T11" fmla="*/ 2147483646 h 69"/>
              <a:gd name="T12" fmla="*/ 2147483646 w 284"/>
              <a:gd name="T13" fmla="*/ 2147483646 h 69"/>
              <a:gd name="T14" fmla="*/ 2147483646 w 284"/>
              <a:gd name="T15" fmla="*/ 2147483646 h 69"/>
              <a:gd name="T16" fmla="*/ 2147483646 w 284"/>
              <a:gd name="T17" fmla="*/ 2147483646 h 69"/>
              <a:gd name="T18" fmla="*/ 2147483646 w 284"/>
              <a:gd name="T19" fmla="*/ 0 h 69"/>
              <a:gd name="T20" fmla="*/ 0 w 284"/>
              <a:gd name="T21" fmla="*/ 2147483646 h 69"/>
              <a:gd name="T22" fmla="*/ 2147483646 w 284"/>
              <a:gd name="T23" fmla="*/ 2147483646 h 69"/>
              <a:gd name="T24" fmla="*/ 2147483646 w 284"/>
              <a:gd name="T25" fmla="*/ 2147483646 h 69"/>
              <a:gd name="T26" fmla="*/ 2147483646 w 284"/>
              <a:gd name="T27" fmla="*/ 2147483646 h 69"/>
              <a:gd name="T28" fmla="*/ 2147483646 w 284"/>
              <a:gd name="T29" fmla="*/ 2147483646 h 69"/>
              <a:gd name="T30" fmla="*/ 2147483646 w 284"/>
              <a:gd name="T31" fmla="*/ 2147483646 h 69"/>
              <a:gd name="T32" fmla="*/ 2147483646 w 284"/>
              <a:gd name="T33" fmla="*/ 2147483646 h 69"/>
              <a:gd name="T34" fmla="*/ 2147483646 w 284"/>
              <a:gd name="T35" fmla="*/ 2147483646 h 69"/>
              <a:gd name="T36" fmla="*/ 2147483646 w 284"/>
              <a:gd name="T37" fmla="*/ 2147483646 h 69"/>
              <a:gd name="T38" fmla="*/ 2147483646 w 284"/>
              <a:gd name="T39" fmla="*/ 2147483646 h 69"/>
              <a:gd name="T40" fmla="*/ 2147483646 w 284"/>
              <a:gd name="T41" fmla="*/ 2147483646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4"/>
              <a:gd name="T64" fmla="*/ 0 h 69"/>
              <a:gd name="T65" fmla="*/ 284 w 284"/>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4" h="69">
                <a:moveTo>
                  <a:pt x="284" y="58"/>
                </a:moveTo>
                <a:lnTo>
                  <a:pt x="281" y="58"/>
                </a:lnTo>
                <a:lnTo>
                  <a:pt x="247" y="50"/>
                </a:lnTo>
                <a:lnTo>
                  <a:pt x="212" y="43"/>
                </a:lnTo>
                <a:lnTo>
                  <a:pt x="176" y="37"/>
                </a:lnTo>
                <a:lnTo>
                  <a:pt x="142" y="28"/>
                </a:lnTo>
                <a:lnTo>
                  <a:pt x="106" y="22"/>
                </a:lnTo>
                <a:lnTo>
                  <a:pt x="72" y="15"/>
                </a:lnTo>
                <a:lnTo>
                  <a:pt x="37" y="7"/>
                </a:lnTo>
                <a:lnTo>
                  <a:pt x="1" y="0"/>
                </a:lnTo>
                <a:lnTo>
                  <a:pt x="0" y="11"/>
                </a:lnTo>
                <a:lnTo>
                  <a:pt x="34" y="19"/>
                </a:lnTo>
                <a:lnTo>
                  <a:pt x="69" y="26"/>
                </a:lnTo>
                <a:lnTo>
                  <a:pt x="105" y="33"/>
                </a:lnTo>
                <a:lnTo>
                  <a:pt x="139" y="39"/>
                </a:lnTo>
                <a:lnTo>
                  <a:pt x="175" y="47"/>
                </a:lnTo>
                <a:lnTo>
                  <a:pt x="209" y="54"/>
                </a:lnTo>
                <a:lnTo>
                  <a:pt x="244" y="61"/>
                </a:lnTo>
                <a:lnTo>
                  <a:pt x="280" y="69"/>
                </a:lnTo>
                <a:lnTo>
                  <a:pt x="277" y="68"/>
                </a:lnTo>
                <a:lnTo>
                  <a:pt x="284" y="58"/>
                </a:lnTo>
                <a:close/>
              </a:path>
            </a:pathLst>
          </a:custGeom>
          <a:solidFill>
            <a:srgbClr val="EF9C9F"/>
          </a:solidFill>
          <a:ln w="9525">
            <a:solidFill>
              <a:schemeClr val="tx1"/>
            </a:solidFill>
            <a:round/>
            <a:headEnd/>
            <a:tailEnd/>
          </a:ln>
        </p:spPr>
        <p:txBody>
          <a:bodyPr/>
          <a:lstStyle/>
          <a:p>
            <a:endParaRPr lang="ja-JP" altLang="en-US"/>
          </a:p>
        </p:txBody>
      </p:sp>
      <p:sp>
        <p:nvSpPr>
          <p:cNvPr id="98354" name="Freeform 50"/>
          <p:cNvSpPr>
            <a:spLocks/>
          </p:cNvSpPr>
          <p:nvPr/>
        </p:nvSpPr>
        <p:spPr bwMode="auto">
          <a:xfrm>
            <a:off x="8475663" y="4162425"/>
            <a:ext cx="273050" cy="160338"/>
          </a:xfrm>
          <a:custGeom>
            <a:avLst/>
            <a:gdLst>
              <a:gd name="T0" fmla="*/ 2147483646 w 260"/>
              <a:gd name="T1" fmla="*/ 2147483646 h 152"/>
              <a:gd name="T2" fmla="*/ 2147483646 w 260"/>
              <a:gd name="T3" fmla="*/ 2147483646 h 152"/>
              <a:gd name="T4" fmla="*/ 2147483646 w 260"/>
              <a:gd name="T5" fmla="*/ 2147483646 h 152"/>
              <a:gd name="T6" fmla="*/ 2147483646 w 260"/>
              <a:gd name="T7" fmla="*/ 2147483646 h 152"/>
              <a:gd name="T8" fmla="*/ 2147483646 w 260"/>
              <a:gd name="T9" fmla="*/ 2147483646 h 152"/>
              <a:gd name="T10" fmla="*/ 2147483646 w 260"/>
              <a:gd name="T11" fmla="*/ 2147483646 h 152"/>
              <a:gd name="T12" fmla="*/ 2147483646 w 260"/>
              <a:gd name="T13" fmla="*/ 2147483646 h 152"/>
              <a:gd name="T14" fmla="*/ 2147483646 w 260"/>
              <a:gd name="T15" fmla="*/ 2147483646 h 152"/>
              <a:gd name="T16" fmla="*/ 2147483646 w 260"/>
              <a:gd name="T17" fmla="*/ 2147483646 h 152"/>
              <a:gd name="T18" fmla="*/ 2147483646 w 260"/>
              <a:gd name="T19" fmla="*/ 2147483646 h 152"/>
              <a:gd name="T20" fmla="*/ 2147483646 w 260"/>
              <a:gd name="T21" fmla="*/ 2147483646 h 152"/>
              <a:gd name="T22" fmla="*/ 2147483646 w 260"/>
              <a:gd name="T23" fmla="*/ 2147483646 h 152"/>
              <a:gd name="T24" fmla="*/ 2147483646 w 260"/>
              <a:gd name="T25" fmla="*/ 2147483646 h 152"/>
              <a:gd name="T26" fmla="*/ 2147483646 w 260"/>
              <a:gd name="T27" fmla="*/ 0 h 152"/>
              <a:gd name="T28" fmla="*/ 0 w 260"/>
              <a:gd name="T29" fmla="*/ 2147483646 h 152"/>
              <a:gd name="T30" fmla="*/ 2147483646 w 260"/>
              <a:gd name="T31" fmla="*/ 2147483646 h 152"/>
              <a:gd name="T32" fmla="*/ 2147483646 w 260"/>
              <a:gd name="T33" fmla="*/ 2147483646 h 152"/>
              <a:gd name="T34" fmla="*/ 2147483646 w 260"/>
              <a:gd name="T35" fmla="*/ 2147483646 h 152"/>
              <a:gd name="T36" fmla="*/ 2147483646 w 260"/>
              <a:gd name="T37" fmla="*/ 2147483646 h 152"/>
              <a:gd name="T38" fmla="*/ 2147483646 w 260"/>
              <a:gd name="T39" fmla="*/ 2147483646 h 152"/>
              <a:gd name="T40" fmla="*/ 2147483646 w 260"/>
              <a:gd name="T41" fmla="*/ 2147483646 h 152"/>
              <a:gd name="T42" fmla="*/ 2147483646 w 260"/>
              <a:gd name="T43" fmla="*/ 2147483646 h 152"/>
              <a:gd name="T44" fmla="*/ 2147483646 w 260"/>
              <a:gd name="T45" fmla="*/ 2147483646 h 152"/>
              <a:gd name="T46" fmla="*/ 2147483646 w 260"/>
              <a:gd name="T47" fmla="*/ 2147483646 h 152"/>
              <a:gd name="T48" fmla="*/ 2147483646 w 260"/>
              <a:gd name="T49" fmla="*/ 2147483646 h 152"/>
              <a:gd name="T50" fmla="*/ 2147483646 w 260"/>
              <a:gd name="T51" fmla="*/ 2147483646 h 152"/>
              <a:gd name="T52" fmla="*/ 2147483646 w 260"/>
              <a:gd name="T53" fmla="*/ 2147483646 h 152"/>
              <a:gd name="T54" fmla="*/ 2147483646 w 260"/>
              <a:gd name="T55" fmla="*/ 2147483646 h 152"/>
              <a:gd name="T56" fmla="*/ 2147483646 w 260"/>
              <a:gd name="T57" fmla="*/ 2147483646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0"/>
              <a:gd name="T88" fmla="*/ 0 h 152"/>
              <a:gd name="T89" fmla="*/ 260 w 260"/>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0" h="152">
                <a:moveTo>
                  <a:pt x="260" y="145"/>
                </a:moveTo>
                <a:lnTo>
                  <a:pt x="260" y="145"/>
                </a:lnTo>
                <a:lnTo>
                  <a:pt x="242" y="122"/>
                </a:lnTo>
                <a:lnTo>
                  <a:pt x="224" y="100"/>
                </a:lnTo>
                <a:lnTo>
                  <a:pt x="205" y="83"/>
                </a:lnTo>
                <a:lnTo>
                  <a:pt x="186" y="68"/>
                </a:lnTo>
                <a:lnTo>
                  <a:pt x="167" y="54"/>
                </a:lnTo>
                <a:lnTo>
                  <a:pt x="146" y="43"/>
                </a:lnTo>
                <a:lnTo>
                  <a:pt x="127" y="34"/>
                </a:lnTo>
                <a:lnTo>
                  <a:pt x="108" y="27"/>
                </a:lnTo>
                <a:lnTo>
                  <a:pt x="72" y="16"/>
                </a:lnTo>
                <a:lnTo>
                  <a:pt x="42" y="10"/>
                </a:lnTo>
                <a:lnTo>
                  <a:pt x="19" y="4"/>
                </a:lnTo>
                <a:lnTo>
                  <a:pt x="7" y="0"/>
                </a:lnTo>
                <a:lnTo>
                  <a:pt x="0" y="10"/>
                </a:lnTo>
                <a:lnTo>
                  <a:pt x="16" y="15"/>
                </a:lnTo>
                <a:lnTo>
                  <a:pt x="40" y="20"/>
                </a:lnTo>
                <a:lnTo>
                  <a:pt x="70" y="27"/>
                </a:lnTo>
                <a:lnTo>
                  <a:pt x="105" y="38"/>
                </a:lnTo>
                <a:lnTo>
                  <a:pt x="123" y="45"/>
                </a:lnTo>
                <a:lnTo>
                  <a:pt x="142" y="53"/>
                </a:lnTo>
                <a:lnTo>
                  <a:pt x="161" y="64"/>
                </a:lnTo>
                <a:lnTo>
                  <a:pt x="179" y="76"/>
                </a:lnTo>
                <a:lnTo>
                  <a:pt x="198" y="91"/>
                </a:lnTo>
                <a:lnTo>
                  <a:pt x="216" y="108"/>
                </a:lnTo>
                <a:lnTo>
                  <a:pt x="234" y="129"/>
                </a:lnTo>
                <a:lnTo>
                  <a:pt x="250" y="152"/>
                </a:lnTo>
                <a:lnTo>
                  <a:pt x="260" y="145"/>
                </a:lnTo>
                <a:close/>
              </a:path>
            </a:pathLst>
          </a:custGeom>
          <a:solidFill>
            <a:srgbClr val="EF9C9F"/>
          </a:solidFill>
          <a:ln w="9525">
            <a:solidFill>
              <a:schemeClr val="tx1"/>
            </a:solidFill>
            <a:round/>
            <a:headEnd/>
            <a:tailEnd/>
          </a:ln>
        </p:spPr>
        <p:txBody>
          <a:bodyPr/>
          <a:lstStyle/>
          <a:p>
            <a:endParaRPr lang="ja-JP" altLang="en-US"/>
          </a:p>
        </p:txBody>
      </p:sp>
      <p:sp>
        <p:nvSpPr>
          <p:cNvPr id="98355" name="Freeform 51"/>
          <p:cNvSpPr>
            <a:spLocks/>
          </p:cNvSpPr>
          <p:nvPr/>
        </p:nvSpPr>
        <p:spPr bwMode="auto">
          <a:xfrm>
            <a:off x="8739189" y="4314825"/>
            <a:ext cx="104775" cy="306388"/>
          </a:xfrm>
          <a:custGeom>
            <a:avLst/>
            <a:gdLst>
              <a:gd name="T0" fmla="*/ 2147483646 w 100"/>
              <a:gd name="T1" fmla="*/ 2147483646 h 292"/>
              <a:gd name="T2" fmla="*/ 2147483646 w 100"/>
              <a:gd name="T3" fmla="*/ 2147483646 h 292"/>
              <a:gd name="T4" fmla="*/ 2147483646 w 100"/>
              <a:gd name="T5" fmla="*/ 2147483646 h 292"/>
              <a:gd name="T6" fmla="*/ 2147483646 w 100"/>
              <a:gd name="T7" fmla="*/ 2147483646 h 292"/>
              <a:gd name="T8" fmla="*/ 2147483646 w 100"/>
              <a:gd name="T9" fmla="*/ 2147483646 h 292"/>
              <a:gd name="T10" fmla="*/ 2147483646 w 100"/>
              <a:gd name="T11" fmla="*/ 2147483646 h 292"/>
              <a:gd name="T12" fmla="*/ 2147483646 w 100"/>
              <a:gd name="T13" fmla="*/ 2147483646 h 292"/>
              <a:gd name="T14" fmla="*/ 2147483646 w 100"/>
              <a:gd name="T15" fmla="*/ 2147483646 h 292"/>
              <a:gd name="T16" fmla="*/ 2147483646 w 100"/>
              <a:gd name="T17" fmla="*/ 2147483646 h 292"/>
              <a:gd name="T18" fmla="*/ 2147483646 w 100"/>
              <a:gd name="T19" fmla="*/ 2147483646 h 292"/>
              <a:gd name="T20" fmla="*/ 2147483646 w 100"/>
              <a:gd name="T21" fmla="*/ 2147483646 h 292"/>
              <a:gd name="T22" fmla="*/ 2147483646 w 100"/>
              <a:gd name="T23" fmla="*/ 2147483646 h 292"/>
              <a:gd name="T24" fmla="*/ 2147483646 w 100"/>
              <a:gd name="T25" fmla="*/ 2147483646 h 292"/>
              <a:gd name="T26" fmla="*/ 2147483646 w 100"/>
              <a:gd name="T27" fmla="*/ 0 h 292"/>
              <a:gd name="T28" fmla="*/ 0 w 100"/>
              <a:gd name="T29" fmla="*/ 2147483646 h 292"/>
              <a:gd name="T30" fmla="*/ 2147483646 w 100"/>
              <a:gd name="T31" fmla="*/ 2147483646 h 292"/>
              <a:gd name="T32" fmla="*/ 2147483646 w 100"/>
              <a:gd name="T33" fmla="*/ 2147483646 h 292"/>
              <a:gd name="T34" fmla="*/ 2147483646 w 100"/>
              <a:gd name="T35" fmla="*/ 2147483646 h 292"/>
              <a:gd name="T36" fmla="*/ 2147483646 w 100"/>
              <a:gd name="T37" fmla="*/ 2147483646 h 292"/>
              <a:gd name="T38" fmla="*/ 2147483646 w 100"/>
              <a:gd name="T39" fmla="*/ 2147483646 h 292"/>
              <a:gd name="T40" fmla="*/ 2147483646 w 100"/>
              <a:gd name="T41" fmla="*/ 2147483646 h 292"/>
              <a:gd name="T42" fmla="*/ 2147483646 w 100"/>
              <a:gd name="T43" fmla="*/ 2147483646 h 292"/>
              <a:gd name="T44" fmla="*/ 2147483646 w 100"/>
              <a:gd name="T45" fmla="*/ 2147483646 h 292"/>
              <a:gd name="T46" fmla="*/ 2147483646 w 100"/>
              <a:gd name="T47" fmla="*/ 2147483646 h 292"/>
              <a:gd name="T48" fmla="*/ 2147483646 w 100"/>
              <a:gd name="T49" fmla="*/ 2147483646 h 292"/>
              <a:gd name="T50" fmla="*/ 2147483646 w 100"/>
              <a:gd name="T51" fmla="*/ 2147483646 h 292"/>
              <a:gd name="T52" fmla="*/ 2147483646 w 100"/>
              <a:gd name="T53" fmla="*/ 2147483646 h 292"/>
              <a:gd name="T54" fmla="*/ 2147483646 w 100"/>
              <a:gd name="T55" fmla="*/ 2147483646 h 292"/>
              <a:gd name="T56" fmla="*/ 2147483646 w 100"/>
              <a:gd name="T57" fmla="*/ 2147483646 h 2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
              <a:gd name="T88" fmla="*/ 0 h 292"/>
              <a:gd name="T89" fmla="*/ 100 w 100"/>
              <a:gd name="T90" fmla="*/ 292 h 2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 h="292">
                <a:moveTo>
                  <a:pt x="100" y="289"/>
                </a:moveTo>
                <a:lnTo>
                  <a:pt x="100" y="289"/>
                </a:lnTo>
                <a:lnTo>
                  <a:pt x="93" y="254"/>
                </a:lnTo>
                <a:lnTo>
                  <a:pt x="89" y="221"/>
                </a:lnTo>
                <a:lnTo>
                  <a:pt x="83" y="190"/>
                </a:lnTo>
                <a:lnTo>
                  <a:pt x="78" y="158"/>
                </a:lnTo>
                <a:lnTo>
                  <a:pt x="75" y="142"/>
                </a:lnTo>
                <a:lnTo>
                  <a:pt x="70" y="125"/>
                </a:lnTo>
                <a:lnTo>
                  <a:pt x="64" y="106"/>
                </a:lnTo>
                <a:lnTo>
                  <a:pt x="56" y="88"/>
                </a:lnTo>
                <a:lnTo>
                  <a:pt x="48" y="69"/>
                </a:lnTo>
                <a:lnTo>
                  <a:pt x="37" y="47"/>
                </a:lnTo>
                <a:lnTo>
                  <a:pt x="25" y="24"/>
                </a:lnTo>
                <a:lnTo>
                  <a:pt x="10" y="0"/>
                </a:lnTo>
                <a:lnTo>
                  <a:pt x="0" y="7"/>
                </a:lnTo>
                <a:lnTo>
                  <a:pt x="15" y="31"/>
                </a:lnTo>
                <a:lnTo>
                  <a:pt x="27" y="52"/>
                </a:lnTo>
                <a:lnTo>
                  <a:pt x="37" y="73"/>
                </a:lnTo>
                <a:lnTo>
                  <a:pt x="47" y="93"/>
                </a:lnTo>
                <a:lnTo>
                  <a:pt x="53" y="111"/>
                </a:lnTo>
                <a:lnTo>
                  <a:pt x="59" y="128"/>
                </a:lnTo>
                <a:lnTo>
                  <a:pt x="64" y="144"/>
                </a:lnTo>
                <a:lnTo>
                  <a:pt x="67" y="161"/>
                </a:lnTo>
                <a:lnTo>
                  <a:pt x="72" y="192"/>
                </a:lnTo>
                <a:lnTo>
                  <a:pt x="77" y="223"/>
                </a:lnTo>
                <a:lnTo>
                  <a:pt x="82" y="255"/>
                </a:lnTo>
                <a:lnTo>
                  <a:pt x="89" y="292"/>
                </a:lnTo>
                <a:lnTo>
                  <a:pt x="100" y="289"/>
                </a:lnTo>
                <a:close/>
              </a:path>
            </a:pathLst>
          </a:custGeom>
          <a:solidFill>
            <a:srgbClr val="EF9C9F"/>
          </a:solidFill>
          <a:ln w="9525">
            <a:solidFill>
              <a:schemeClr val="tx1"/>
            </a:solidFill>
            <a:round/>
            <a:headEnd/>
            <a:tailEnd/>
          </a:ln>
        </p:spPr>
        <p:txBody>
          <a:bodyPr/>
          <a:lstStyle/>
          <a:p>
            <a:endParaRPr lang="ja-JP" altLang="en-US"/>
          </a:p>
        </p:txBody>
      </p:sp>
      <p:sp>
        <p:nvSpPr>
          <p:cNvPr id="98356" name="Freeform 52"/>
          <p:cNvSpPr>
            <a:spLocks/>
          </p:cNvSpPr>
          <p:nvPr/>
        </p:nvSpPr>
        <p:spPr bwMode="auto">
          <a:xfrm>
            <a:off x="8816976" y="4618038"/>
            <a:ext cx="34925" cy="354012"/>
          </a:xfrm>
          <a:custGeom>
            <a:avLst/>
            <a:gdLst>
              <a:gd name="T0" fmla="*/ 2147483646 w 33"/>
              <a:gd name="T1" fmla="*/ 2147483646 h 336"/>
              <a:gd name="T2" fmla="*/ 2147483646 w 33"/>
              <a:gd name="T3" fmla="*/ 2147483646 h 336"/>
              <a:gd name="T4" fmla="*/ 2147483646 w 33"/>
              <a:gd name="T5" fmla="*/ 2147483646 h 336"/>
              <a:gd name="T6" fmla="*/ 2147483646 w 33"/>
              <a:gd name="T7" fmla="*/ 2147483646 h 336"/>
              <a:gd name="T8" fmla="*/ 2147483646 w 33"/>
              <a:gd name="T9" fmla="*/ 2147483646 h 336"/>
              <a:gd name="T10" fmla="*/ 2147483646 w 33"/>
              <a:gd name="T11" fmla="*/ 2147483646 h 336"/>
              <a:gd name="T12" fmla="*/ 2147483646 w 33"/>
              <a:gd name="T13" fmla="*/ 2147483646 h 336"/>
              <a:gd name="T14" fmla="*/ 2147483646 w 33"/>
              <a:gd name="T15" fmla="*/ 2147483646 h 336"/>
              <a:gd name="T16" fmla="*/ 2147483646 w 33"/>
              <a:gd name="T17" fmla="*/ 2147483646 h 336"/>
              <a:gd name="T18" fmla="*/ 2147483646 w 33"/>
              <a:gd name="T19" fmla="*/ 2147483646 h 336"/>
              <a:gd name="T20" fmla="*/ 2147483646 w 33"/>
              <a:gd name="T21" fmla="*/ 2147483646 h 336"/>
              <a:gd name="T22" fmla="*/ 2147483646 w 33"/>
              <a:gd name="T23" fmla="*/ 2147483646 h 336"/>
              <a:gd name="T24" fmla="*/ 2147483646 w 33"/>
              <a:gd name="T25" fmla="*/ 2147483646 h 336"/>
              <a:gd name="T26" fmla="*/ 2147483646 w 33"/>
              <a:gd name="T27" fmla="*/ 0 h 336"/>
              <a:gd name="T28" fmla="*/ 2147483646 w 33"/>
              <a:gd name="T29" fmla="*/ 2147483646 h 336"/>
              <a:gd name="T30" fmla="*/ 2147483646 w 33"/>
              <a:gd name="T31" fmla="*/ 2147483646 h 336"/>
              <a:gd name="T32" fmla="*/ 2147483646 w 33"/>
              <a:gd name="T33" fmla="*/ 2147483646 h 336"/>
              <a:gd name="T34" fmla="*/ 2147483646 w 33"/>
              <a:gd name="T35" fmla="*/ 2147483646 h 336"/>
              <a:gd name="T36" fmla="*/ 2147483646 w 33"/>
              <a:gd name="T37" fmla="*/ 2147483646 h 336"/>
              <a:gd name="T38" fmla="*/ 2147483646 w 33"/>
              <a:gd name="T39" fmla="*/ 2147483646 h 336"/>
              <a:gd name="T40" fmla="*/ 2147483646 w 33"/>
              <a:gd name="T41" fmla="*/ 2147483646 h 336"/>
              <a:gd name="T42" fmla="*/ 2147483646 w 33"/>
              <a:gd name="T43" fmla="*/ 2147483646 h 336"/>
              <a:gd name="T44" fmla="*/ 2147483646 w 33"/>
              <a:gd name="T45" fmla="*/ 2147483646 h 336"/>
              <a:gd name="T46" fmla="*/ 2147483646 w 33"/>
              <a:gd name="T47" fmla="*/ 2147483646 h 336"/>
              <a:gd name="T48" fmla="*/ 0 w 33"/>
              <a:gd name="T49" fmla="*/ 2147483646 h 336"/>
              <a:gd name="T50" fmla="*/ 0 w 33"/>
              <a:gd name="T51" fmla="*/ 2147483646 h 336"/>
              <a:gd name="T52" fmla="*/ 2147483646 w 33"/>
              <a:gd name="T53" fmla="*/ 2147483646 h 336"/>
              <a:gd name="T54" fmla="*/ 2147483646 w 33"/>
              <a:gd name="T55" fmla="*/ 2147483646 h 336"/>
              <a:gd name="T56" fmla="*/ 2147483646 w 33"/>
              <a:gd name="T57" fmla="*/ 2147483646 h 3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336"/>
              <a:gd name="T89" fmla="*/ 33 w 33"/>
              <a:gd name="T90" fmla="*/ 336 h 3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336">
                <a:moveTo>
                  <a:pt x="13" y="334"/>
                </a:moveTo>
                <a:lnTo>
                  <a:pt x="13" y="334"/>
                </a:lnTo>
                <a:lnTo>
                  <a:pt x="11" y="328"/>
                </a:lnTo>
                <a:lnTo>
                  <a:pt x="13" y="317"/>
                </a:lnTo>
                <a:lnTo>
                  <a:pt x="13" y="304"/>
                </a:lnTo>
                <a:lnTo>
                  <a:pt x="15" y="286"/>
                </a:lnTo>
                <a:lnTo>
                  <a:pt x="19" y="247"/>
                </a:lnTo>
                <a:lnTo>
                  <a:pt x="25" y="200"/>
                </a:lnTo>
                <a:lnTo>
                  <a:pt x="30" y="148"/>
                </a:lnTo>
                <a:lnTo>
                  <a:pt x="33" y="96"/>
                </a:lnTo>
                <a:lnTo>
                  <a:pt x="33" y="70"/>
                </a:lnTo>
                <a:lnTo>
                  <a:pt x="32" y="46"/>
                </a:lnTo>
                <a:lnTo>
                  <a:pt x="29" y="21"/>
                </a:lnTo>
                <a:lnTo>
                  <a:pt x="25" y="0"/>
                </a:lnTo>
                <a:lnTo>
                  <a:pt x="14" y="3"/>
                </a:lnTo>
                <a:lnTo>
                  <a:pt x="18" y="23"/>
                </a:lnTo>
                <a:lnTo>
                  <a:pt x="21" y="46"/>
                </a:lnTo>
                <a:lnTo>
                  <a:pt x="21" y="70"/>
                </a:lnTo>
                <a:lnTo>
                  <a:pt x="22" y="96"/>
                </a:lnTo>
                <a:lnTo>
                  <a:pt x="19" y="147"/>
                </a:lnTo>
                <a:lnTo>
                  <a:pt x="14" y="198"/>
                </a:lnTo>
                <a:lnTo>
                  <a:pt x="8" y="246"/>
                </a:lnTo>
                <a:lnTo>
                  <a:pt x="3" y="286"/>
                </a:lnTo>
                <a:lnTo>
                  <a:pt x="2" y="302"/>
                </a:lnTo>
                <a:lnTo>
                  <a:pt x="0" y="317"/>
                </a:lnTo>
                <a:lnTo>
                  <a:pt x="0" y="328"/>
                </a:lnTo>
                <a:lnTo>
                  <a:pt x="2" y="336"/>
                </a:lnTo>
                <a:lnTo>
                  <a:pt x="13" y="334"/>
                </a:lnTo>
                <a:close/>
              </a:path>
            </a:pathLst>
          </a:custGeom>
          <a:solidFill>
            <a:srgbClr val="EF9C9F"/>
          </a:solidFill>
          <a:ln w="9525">
            <a:solidFill>
              <a:schemeClr val="tx1"/>
            </a:solidFill>
            <a:round/>
            <a:headEnd/>
            <a:tailEnd/>
          </a:ln>
        </p:spPr>
        <p:txBody>
          <a:bodyPr/>
          <a:lstStyle/>
          <a:p>
            <a:endParaRPr lang="ja-JP" altLang="en-US"/>
          </a:p>
        </p:txBody>
      </p:sp>
      <p:sp>
        <p:nvSpPr>
          <p:cNvPr id="98357" name="Freeform 53"/>
          <p:cNvSpPr>
            <a:spLocks/>
          </p:cNvSpPr>
          <p:nvPr/>
        </p:nvSpPr>
        <p:spPr bwMode="auto">
          <a:xfrm>
            <a:off x="8748714" y="4970464"/>
            <a:ext cx="84137" cy="434975"/>
          </a:xfrm>
          <a:custGeom>
            <a:avLst/>
            <a:gdLst>
              <a:gd name="T0" fmla="*/ 2147483646 w 79"/>
              <a:gd name="T1" fmla="*/ 2147483646 h 414"/>
              <a:gd name="T2" fmla="*/ 2147483646 w 79"/>
              <a:gd name="T3" fmla="*/ 2147483646 h 414"/>
              <a:gd name="T4" fmla="*/ 2147483646 w 79"/>
              <a:gd name="T5" fmla="*/ 2147483646 h 414"/>
              <a:gd name="T6" fmla="*/ 2147483646 w 79"/>
              <a:gd name="T7" fmla="*/ 2147483646 h 414"/>
              <a:gd name="T8" fmla="*/ 2147483646 w 79"/>
              <a:gd name="T9" fmla="*/ 2147483646 h 414"/>
              <a:gd name="T10" fmla="*/ 2147483646 w 79"/>
              <a:gd name="T11" fmla="*/ 2147483646 h 414"/>
              <a:gd name="T12" fmla="*/ 2147483646 w 79"/>
              <a:gd name="T13" fmla="*/ 2147483646 h 414"/>
              <a:gd name="T14" fmla="*/ 2147483646 w 79"/>
              <a:gd name="T15" fmla="*/ 2147483646 h 414"/>
              <a:gd name="T16" fmla="*/ 2147483646 w 79"/>
              <a:gd name="T17" fmla="*/ 2147483646 h 414"/>
              <a:gd name="T18" fmla="*/ 2147483646 w 79"/>
              <a:gd name="T19" fmla="*/ 2147483646 h 414"/>
              <a:gd name="T20" fmla="*/ 2147483646 w 79"/>
              <a:gd name="T21" fmla="*/ 2147483646 h 414"/>
              <a:gd name="T22" fmla="*/ 2147483646 w 79"/>
              <a:gd name="T23" fmla="*/ 0 h 414"/>
              <a:gd name="T24" fmla="*/ 2147483646 w 79"/>
              <a:gd name="T25" fmla="*/ 2147483646 h 414"/>
              <a:gd name="T26" fmla="*/ 2147483646 w 79"/>
              <a:gd name="T27" fmla="*/ 2147483646 h 414"/>
              <a:gd name="T28" fmla="*/ 2147483646 w 79"/>
              <a:gd name="T29" fmla="*/ 2147483646 h 414"/>
              <a:gd name="T30" fmla="*/ 2147483646 w 79"/>
              <a:gd name="T31" fmla="*/ 2147483646 h 414"/>
              <a:gd name="T32" fmla="*/ 2147483646 w 79"/>
              <a:gd name="T33" fmla="*/ 2147483646 h 414"/>
              <a:gd name="T34" fmla="*/ 2147483646 w 79"/>
              <a:gd name="T35" fmla="*/ 2147483646 h 414"/>
              <a:gd name="T36" fmla="*/ 2147483646 w 79"/>
              <a:gd name="T37" fmla="*/ 2147483646 h 414"/>
              <a:gd name="T38" fmla="*/ 2147483646 w 79"/>
              <a:gd name="T39" fmla="*/ 2147483646 h 414"/>
              <a:gd name="T40" fmla="*/ 2147483646 w 79"/>
              <a:gd name="T41" fmla="*/ 2147483646 h 414"/>
              <a:gd name="T42" fmla="*/ 2147483646 w 79"/>
              <a:gd name="T43" fmla="*/ 2147483646 h 414"/>
              <a:gd name="T44" fmla="*/ 0 w 79"/>
              <a:gd name="T45" fmla="*/ 2147483646 h 414"/>
              <a:gd name="T46" fmla="*/ 0 w 79"/>
              <a:gd name="T47" fmla="*/ 2147483646 h 414"/>
              <a:gd name="T48" fmla="*/ 2147483646 w 79"/>
              <a:gd name="T49" fmla="*/ 2147483646 h 4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14"/>
              <a:gd name="T77" fmla="*/ 79 w 79"/>
              <a:gd name="T78" fmla="*/ 414 h 4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14">
                <a:moveTo>
                  <a:pt x="9" y="414"/>
                </a:moveTo>
                <a:lnTo>
                  <a:pt x="9" y="414"/>
                </a:lnTo>
                <a:lnTo>
                  <a:pt x="19" y="382"/>
                </a:lnTo>
                <a:lnTo>
                  <a:pt x="30" y="332"/>
                </a:lnTo>
                <a:lnTo>
                  <a:pt x="42" y="268"/>
                </a:lnTo>
                <a:lnTo>
                  <a:pt x="54" y="199"/>
                </a:lnTo>
                <a:lnTo>
                  <a:pt x="65" y="132"/>
                </a:lnTo>
                <a:lnTo>
                  <a:pt x="73" y="71"/>
                </a:lnTo>
                <a:lnTo>
                  <a:pt x="76" y="45"/>
                </a:lnTo>
                <a:lnTo>
                  <a:pt x="78" y="25"/>
                </a:lnTo>
                <a:lnTo>
                  <a:pt x="79" y="10"/>
                </a:lnTo>
                <a:lnTo>
                  <a:pt x="78" y="0"/>
                </a:lnTo>
                <a:lnTo>
                  <a:pt x="67" y="2"/>
                </a:lnTo>
                <a:lnTo>
                  <a:pt x="67" y="10"/>
                </a:lnTo>
                <a:lnTo>
                  <a:pt x="67" y="25"/>
                </a:lnTo>
                <a:lnTo>
                  <a:pt x="64" y="45"/>
                </a:lnTo>
                <a:lnTo>
                  <a:pt x="61" y="70"/>
                </a:lnTo>
                <a:lnTo>
                  <a:pt x="53" y="129"/>
                </a:lnTo>
                <a:lnTo>
                  <a:pt x="42" y="198"/>
                </a:lnTo>
                <a:lnTo>
                  <a:pt x="31" y="267"/>
                </a:lnTo>
                <a:lnTo>
                  <a:pt x="19" y="329"/>
                </a:lnTo>
                <a:lnTo>
                  <a:pt x="8" y="379"/>
                </a:lnTo>
                <a:lnTo>
                  <a:pt x="0" y="410"/>
                </a:lnTo>
                <a:lnTo>
                  <a:pt x="9" y="414"/>
                </a:lnTo>
                <a:close/>
              </a:path>
            </a:pathLst>
          </a:custGeom>
          <a:solidFill>
            <a:srgbClr val="EF9C9F"/>
          </a:solidFill>
          <a:ln w="9525">
            <a:solidFill>
              <a:schemeClr val="tx1"/>
            </a:solidFill>
            <a:round/>
            <a:headEnd/>
            <a:tailEnd/>
          </a:ln>
        </p:spPr>
        <p:txBody>
          <a:bodyPr/>
          <a:lstStyle/>
          <a:p>
            <a:endParaRPr lang="ja-JP" altLang="en-US"/>
          </a:p>
        </p:txBody>
      </p:sp>
      <p:sp>
        <p:nvSpPr>
          <p:cNvPr id="98358" name="Freeform 54"/>
          <p:cNvSpPr>
            <a:spLocks/>
          </p:cNvSpPr>
          <p:nvPr/>
        </p:nvSpPr>
        <p:spPr bwMode="auto">
          <a:xfrm>
            <a:off x="8586788" y="5400676"/>
            <a:ext cx="171450" cy="346075"/>
          </a:xfrm>
          <a:custGeom>
            <a:avLst/>
            <a:gdLst>
              <a:gd name="T0" fmla="*/ 2147483646 w 164"/>
              <a:gd name="T1" fmla="*/ 2147483646 h 330"/>
              <a:gd name="T2" fmla="*/ 2147483646 w 164"/>
              <a:gd name="T3" fmla="*/ 2147483646 h 330"/>
              <a:gd name="T4" fmla="*/ 2147483646 w 164"/>
              <a:gd name="T5" fmla="*/ 2147483646 h 330"/>
              <a:gd name="T6" fmla="*/ 2147483646 w 164"/>
              <a:gd name="T7" fmla="*/ 2147483646 h 330"/>
              <a:gd name="T8" fmla="*/ 2147483646 w 164"/>
              <a:gd name="T9" fmla="*/ 2147483646 h 330"/>
              <a:gd name="T10" fmla="*/ 2147483646 w 164"/>
              <a:gd name="T11" fmla="*/ 2147483646 h 330"/>
              <a:gd name="T12" fmla="*/ 2147483646 w 164"/>
              <a:gd name="T13" fmla="*/ 2147483646 h 330"/>
              <a:gd name="T14" fmla="*/ 2147483646 w 164"/>
              <a:gd name="T15" fmla="*/ 2147483646 h 330"/>
              <a:gd name="T16" fmla="*/ 2147483646 w 164"/>
              <a:gd name="T17" fmla="*/ 2147483646 h 330"/>
              <a:gd name="T18" fmla="*/ 2147483646 w 164"/>
              <a:gd name="T19" fmla="*/ 2147483646 h 330"/>
              <a:gd name="T20" fmla="*/ 2147483646 w 164"/>
              <a:gd name="T21" fmla="*/ 2147483646 h 330"/>
              <a:gd name="T22" fmla="*/ 2147483646 w 164"/>
              <a:gd name="T23" fmla="*/ 2147483646 h 330"/>
              <a:gd name="T24" fmla="*/ 2147483646 w 164"/>
              <a:gd name="T25" fmla="*/ 0 h 330"/>
              <a:gd name="T26" fmla="*/ 2147483646 w 164"/>
              <a:gd name="T27" fmla="*/ 2147483646 h 330"/>
              <a:gd name="T28" fmla="*/ 2147483646 w 164"/>
              <a:gd name="T29" fmla="*/ 2147483646 h 330"/>
              <a:gd name="T30" fmla="*/ 2147483646 w 164"/>
              <a:gd name="T31" fmla="*/ 2147483646 h 330"/>
              <a:gd name="T32" fmla="*/ 2147483646 w 164"/>
              <a:gd name="T33" fmla="*/ 2147483646 h 330"/>
              <a:gd name="T34" fmla="*/ 2147483646 w 164"/>
              <a:gd name="T35" fmla="*/ 2147483646 h 330"/>
              <a:gd name="T36" fmla="*/ 2147483646 w 164"/>
              <a:gd name="T37" fmla="*/ 2147483646 h 330"/>
              <a:gd name="T38" fmla="*/ 2147483646 w 164"/>
              <a:gd name="T39" fmla="*/ 2147483646 h 330"/>
              <a:gd name="T40" fmla="*/ 2147483646 w 164"/>
              <a:gd name="T41" fmla="*/ 2147483646 h 330"/>
              <a:gd name="T42" fmla="*/ 2147483646 w 164"/>
              <a:gd name="T43" fmla="*/ 2147483646 h 330"/>
              <a:gd name="T44" fmla="*/ 0 w 164"/>
              <a:gd name="T45" fmla="*/ 2147483646 h 330"/>
              <a:gd name="T46" fmla="*/ 0 w 164"/>
              <a:gd name="T47" fmla="*/ 2147483646 h 330"/>
              <a:gd name="T48" fmla="*/ 2147483646 w 164"/>
              <a:gd name="T49" fmla="*/ 2147483646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330"/>
              <a:gd name="T77" fmla="*/ 164 w 164"/>
              <a:gd name="T78" fmla="*/ 330 h 3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330">
                <a:moveTo>
                  <a:pt x="8" y="330"/>
                </a:moveTo>
                <a:lnTo>
                  <a:pt x="8" y="330"/>
                </a:lnTo>
                <a:lnTo>
                  <a:pt x="21" y="315"/>
                </a:lnTo>
                <a:lnTo>
                  <a:pt x="32" y="297"/>
                </a:lnTo>
                <a:lnTo>
                  <a:pt x="44" y="277"/>
                </a:lnTo>
                <a:lnTo>
                  <a:pt x="56" y="256"/>
                </a:lnTo>
                <a:lnTo>
                  <a:pt x="80" y="207"/>
                </a:lnTo>
                <a:lnTo>
                  <a:pt x="101" y="158"/>
                </a:lnTo>
                <a:lnTo>
                  <a:pt x="123" y="110"/>
                </a:lnTo>
                <a:lnTo>
                  <a:pt x="141" y="65"/>
                </a:lnTo>
                <a:lnTo>
                  <a:pt x="155" y="29"/>
                </a:lnTo>
                <a:lnTo>
                  <a:pt x="164" y="4"/>
                </a:lnTo>
                <a:lnTo>
                  <a:pt x="155" y="0"/>
                </a:lnTo>
                <a:lnTo>
                  <a:pt x="144" y="25"/>
                </a:lnTo>
                <a:lnTo>
                  <a:pt x="130" y="61"/>
                </a:lnTo>
                <a:lnTo>
                  <a:pt x="112" y="106"/>
                </a:lnTo>
                <a:lnTo>
                  <a:pt x="92" y="153"/>
                </a:lnTo>
                <a:lnTo>
                  <a:pt x="69" y="203"/>
                </a:lnTo>
                <a:lnTo>
                  <a:pt x="45" y="250"/>
                </a:lnTo>
                <a:lnTo>
                  <a:pt x="34" y="272"/>
                </a:lnTo>
                <a:lnTo>
                  <a:pt x="22" y="291"/>
                </a:lnTo>
                <a:lnTo>
                  <a:pt x="11" y="308"/>
                </a:lnTo>
                <a:lnTo>
                  <a:pt x="0" y="323"/>
                </a:lnTo>
                <a:lnTo>
                  <a:pt x="8" y="330"/>
                </a:lnTo>
                <a:close/>
              </a:path>
            </a:pathLst>
          </a:custGeom>
          <a:solidFill>
            <a:srgbClr val="EF9C9F"/>
          </a:solidFill>
          <a:ln w="9525">
            <a:solidFill>
              <a:schemeClr val="tx1"/>
            </a:solidFill>
            <a:round/>
            <a:headEnd/>
            <a:tailEnd/>
          </a:ln>
        </p:spPr>
        <p:txBody>
          <a:bodyPr/>
          <a:lstStyle/>
          <a:p>
            <a:endParaRPr lang="ja-JP" altLang="en-US"/>
          </a:p>
        </p:txBody>
      </p:sp>
      <p:sp>
        <p:nvSpPr>
          <p:cNvPr id="98359" name="Freeform 55"/>
          <p:cNvSpPr>
            <a:spLocks/>
          </p:cNvSpPr>
          <p:nvPr/>
        </p:nvSpPr>
        <p:spPr bwMode="auto">
          <a:xfrm>
            <a:off x="8424863" y="5740400"/>
            <a:ext cx="169862" cy="249238"/>
          </a:xfrm>
          <a:custGeom>
            <a:avLst/>
            <a:gdLst>
              <a:gd name="T0" fmla="*/ 2147483646 w 162"/>
              <a:gd name="T1" fmla="*/ 2147483646 h 237"/>
              <a:gd name="T2" fmla="*/ 2147483646 w 162"/>
              <a:gd name="T3" fmla="*/ 2147483646 h 237"/>
              <a:gd name="T4" fmla="*/ 2147483646 w 162"/>
              <a:gd name="T5" fmla="*/ 2147483646 h 237"/>
              <a:gd name="T6" fmla="*/ 2147483646 w 162"/>
              <a:gd name="T7" fmla="*/ 2147483646 h 237"/>
              <a:gd name="T8" fmla="*/ 2147483646 w 162"/>
              <a:gd name="T9" fmla="*/ 2147483646 h 237"/>
              <a:gd name="T10" fmla="*/ 2147483646 w 162"/>
              <a:gd name="T11" fmla="*/ 2147483646 h 237"/>
              <a:gd name="T12" fmla="*/ 2147483646 w 162"/>
              <a:gd name="T13" fmla="*/ 2147483646 h 237"/>
              <a:gd name="T14" fmla="*/ 2147483646 w 162"/>
              <a:gd name="T15" fmla="*/ 2147483646 h 237"/>
              <a:gd name="T16" fmla="*/ 2147483646 w 162"/>
              <a:gd name="T17" fmla="*/ 2147483646 h 237"/>
              <a:gd name="T18" fmla="*/ 2147483646 w 162"/>
              <a:gd name="T19" fmla="*/ 2147483646 h 237"/>
              <a:gd name="T20" fmla="*/ 2147483646 w 162"/>
              <a:gd name="T21" fmla="*/ 2147483646 h 237"/>
              <a:gd name="T22" fmla="*/ 2147483646 w 162"/>
              <a:gd name="T23" fmla="*/ 2147483646 h 237"/>
              <a:gd name="T24" fmla="*/ 2147483646 w 162"/>
              <a:gd name="T25" fmla="*/ 0 h 237"/>
              <a:gd name="T26" fmla="*/ 2147483646 w 162"/>
              <a:gd name="T27" fmla="*/ 2147483646 h 237"/>
              <a:gd name="T28" fmla="*/ 2147483646 w 162"/>
              <a:gd name="T29" fmla="*/ 2147483646 h 237"/>
              <a:gd name="T30" fmla="*/ 2147483646 w 162"/>
              <a:gd name="T31" fmla="*/ 2147483646 h 237"/>
              <a:gd name="T32" fmla="*/ 2147483646 w 162"/>
              <a:gd name="T33" fmla="*/ 2147483646 h 237"/>
              <a:gd name="T34" fmla="*/ 2147483646 w 162"/>
              <a:gd name="T35" fmla="*/ 2147483646 h 237"/>
              <a:gd name="T36" fmla="*/ 2147483646 w 162"/>
              <a:gd name="T37" fmla="*/ 2147483646 h 237"/>
              <a:gd name="T38" fmla="*/ 2147483646 w 162"/>
              <a:gd name="T39" fmla="*/ 2147483646 h 237"/>
              <a:gd name="T40" fmla="*/ 2147483646 w 162"/>
              <a:gd name="T41" fmla="*/ 2147483646 h 237"/>
              <a:gd name="T42" fmla="*/ 2147483646 w 162"/>
              <a:gd name="T43" fmla="*/ 2147483646 h 237"/>
              <a:gd name="T44" fmla="*/ 0 w 162"/>
              <a:gd name="T45" fmla="*/ 2147483646 h 237"/>
              <a:gd name="T46" fmla="*/ 0 w 162"/>
              <a:gd name="T47" fmla="*/ 2147483646 h 237"/>
              <a:gd name="T48" fmla="*/ 2147483646 w 162"/>
              <a:gd name="T49" fmla="*/ 2147483646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237"/>
              <a:gd name="T77" fmla="*/ 162 w 162"/>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237">
                <a:moveTo>
                  <a:pt x="8" y="237"/>
                </a:moveTo>
                <a:lnTo>
                  <a:pt x="8" y="237"/>
                </a:lnTo>
                <a:lnTo>
                  <a:pt x="19" y="224"/>
                </a:lnTo>
                <a:lnTo>
                  <a:pt x="30" y="211"/>
                </a:lnTo>
                <a:lnTo>
                  <a:pt x="41" y="197"/>
                </a:lnTo>
                <a:lnTo>
                  <a:pt x="50" y="184"/>
                </a:lnTo>
                <a:lnTo>
                  <a:pt x="68" y="154"/>
                </a:lnTo>
                <a:lnTo>
                  <a:pt x="87" y="124"/>
                </a:lnTo>
                <a:lnTo>
                  <a:pt x="105" y="93"/>
                </a:lnTo>
                <a:lnTo>
                  <a:pt x="123" y="64"/>
                </a:lnTo>
                <a:lnTo>
                  <a:pt x="142" y="34"/>
                </a:lnTo>
                <a:lnTo>
                  <a:pt x="162" y="7"/>
                </a:lnTo>
                <a:lnTo>
                  <a:pt x="154" y="0"/>
                </a:lnTo>
                <a:lnTo>
                  <a:pt x="132" y="28"/>
                </a:lnTo>
                <a:lnTo>
                  <a:pt x="113" y="58"/>
                </a:lnTo>
                <a:lnTo>
                  <a:pt x="96" y="88"/>
                </a:lnTo>
                <a:lnTo>
                  <a:pt x="76" y="118"/>
                </a:lnTo>
                <a:lnTo>
                  <a:pt x="59" y="149"/>
                </a:lnTo>
                <a:lnTo>
                  <a:pt x="41" y="177"/>
                </a:lnTo>
                <a:lnTo>
                  <a:pt x="31" y="191"/>
                </a:lnTo>
                <a:lnTo>
                  <a:pt x="22" y="204"/>
                </a:lnTo>
                <a:lnTo>
                  <a:pt x="11" y="216"/>
                </a:lnTo>
                <a:lnTo>
                  <a:pt x="0" y="228"/>
                </a:lnTo>
                <a:lnTo>
                  <a:pt x="8" y="237"/>
                </a:lnTo>
                <a:close/>
              </a:path>
            </a:pathLst>
          </a:custGeom>
          <a:solidFill>
            <a:srgbClr val="EF9C9F"/>
          </a:solidFill>
          <a:ln w="9525">
            <a:solidFill>
              <a:schemeClr val="tx1"/>
            </a:solidFill>
            <a:round/>
            <a:headEnd/>
            <a:tailEnd/>
          </a:ln>
        </p:spPr>
        <p:txBody>
          <a:bodyPr/>
          <a:lstStyle/>
          <a:p>
            <a:endParaRPr lang="ja-JP" altLang="en-US"/>
          </a:p>
        </p:txBody>
      </p:sp>
      <p:sp>
        <p:nvSpPr>
          <p:cNvPr id="98360" name="Freeform 56"/>
          <p:cNvSpPr>
            <a:spLocks/>
          </p:cNvSpPr>
          <p:nvPr/>
        </p:nvSpPr>
        <p:spPr bwMode="auto">
          <a:xfrm>
            <a:off x="8272464" y="5980113"/>
            <a:ext cx="160337" cy="152400"/>
          </a:xfrm>
          <a:custGeom>
            <a:avLst/>
            <a:gdLst>
              <a:gd name="T0" fmla="*/ 2147483646 w 152"/>
              <a:gd name="T1" fmla="*/ 2147483646 h 145"/>
              <a:gd name="T2" fmla="*/ 2147483646 w 152"/>
              <a:gd name="T3" fmla="*/ 2147483646 h 145"/>
              <a:gd name="T4" fmla="*/ 2147483646 w 152"/>
              <a:gd name="T5" fmla="*/ 2147483646 h 145"/>
              <a:gd name="T6" fmla="*/ 2147483646 w 152"/>
              <a:gd name="T7" fmla="*/ 2147483646 h 145"/>
              <a:gd name="T8" fmla="*/ 2147483646 w 152"/>
              <a:gd name="T9" fmla="*/ 2147483646 h 145"/>
              <a:gd name="T10" fmla="*/ 2147483646 w 152"/>
              <a:gd name="T11" fmla="*/ 2147483646 h 145"/>
              <a:gd name="T12" fmla="*/ 2147483646 w 152"/>
              <a:gd name="T13" fmla="*/ 2147483646 h 145"/>
              <a:gd name="T14" fmla="*/ 2147483646 w 152"/>
              <a:gd name="T15" fmla="*/ 2147483646 h 145"/>
              <a:gd name="T16" fmla="*/ 2147483646 w 152"/>
              <a:gd name="T17" fmla="*/ 2147483646 h 145"/>
              <a:gd name="T18" fmla="*/ 2147483646 w 152"/>
              <a:gd name="T19" fmla="*/ 2147483646 h 145"/>
              <a:gd name="T20" fmla="*/ 2147483646 w 152"/>
              <a:gd name="T21" fmla="*/ 0 h 145"/>
              <a:gd name="T22" fmla="*/ 2147483646 w 152"/>
              <a:gd name="T23" fmla="*/ 2147483646 h 145"/>
              <a:gd name="T24" fmla="*/ 2147483646 w 152"/>
              <a:gd name="T25" fmla="*/ 2147483646 h 145"/>
              <a:gd name="T26" fmla="*/ 2147483646 w 152"/>
              <a:gd name="T27" fmla="*/ 2147483646 h 145"/>
              <a:gd name="T28" fmla="*/ 2147483646 w 152"/>
              <a:gd name="T29" fmla="*/ 2147483646 h 145"/>
              <a:gd name="T30" fmla="*/ 2147483646 w 152"/>
              <a:gd name="T31" fmla="*/ 2147483646 h 145"/>
              <a:gd name="T32" fmla="*/ 2147483646 w 152"/>
              <a:gd name="T33" fmla="*/ 2147483646 h 145"/>
              <a:gd name="T34" fmla="*/ 2147483646 w 152"/>
              <a:gd name="T35" fmla="*/ 2147483646 h 145"/>
              <a:gd name="T36" fmla="*/ 0 w 152"/>
              <a:gd name="T37" fmla="*/ 2147483646 h 145"/>
              <a:gd name="T38" fmla="*/ 0 w 152"/>
              <a:gd name="T39" fmla="*/ 2147483646 h 145"/>
              <a:gd name="T40" fmla="*/ 2147483646 w 152"/>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45"/>
              <a:gd name="T65" fmla="*/ 152 w 152"/>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45">
                <a:moveTo>
                  <a:pt x="9" y="145"/>
                </a:moveTo>
                <a:lnTo>
                  <a:pt x="9" y="145"/>
                </a:lnTo>
                <a:lnTo>
                  <a:pt x="29" y="126"/>
                </a:lnTo>
                <a:lnTo>
                  <a:pt x="46" y="110"/>
                </a:lnTo>
                <a:lnTo>
                  <a:pt x="62" y="95"/>
                </a:lnTo>
                <a:lnTo>
                  <a:pt x="77" y="81"/>
                </a:lnTo>
                <a:lnTo>
                  <a:pt x="93" y="68"/>
                </a:lnTo>
                <a:lnTo>
                  <a:pt x="110" y="52"/>
                </a:lnTo>
                <a:lnTo>
                  <a:pt x="130" y="31"/>
                </a:lnTo>
                <a:lnTo>
                  <a:pt x="152" y="9"/>
                </a:lnTo>
                <a:lnTo>
                  <a:pt x="144" y="0"/>
                </a:lnTo>
                <a:lnTo>
                  <a:pt x="122" y="25"/>
                </a:lnTo>
                <a:lnTo>
                  <a:pt x="102" y="44"/>
                </a:lnTo>
                <a:lnTo>
                  <a:pt x="85" y="60"/>
                </a:lnTo>
                <a:lnTo>
                  <a:pt x="70" y="73"/>
                </a:lnTo>
                <a:lnTo>
                  <a:pt x="54" y="87"/>
                </a:lnTo>
                <a:lnTo>
                  <a:pt x="39" y="102"/>
                </a:lnTo>
                <a:lnTo>
                  <a:pt x="21" y="118"/>
                </a:lnTo>
                <a:lnTo>
                  <a:pt x="0" y="137"/>
                </a:lnTo>
                <a:lnTo>
                  <a:pt x="9" y="145"/>
                </a:lnTo>
                <a:close/>
              </a:path>
            </a:pathLst>
          </a:custGeom>
          <a:solidFill>
            <a:srgbClr val="EF9C9F"/>
          </a:solidFill>
          <a:ln w="9525">
            <a:solidFill>
              <a:schemeClr val="tx1"/>
            </a:solidFill>
            <a:round/>
            <a:headEnd/>
            <a:tailEnd/>
          </a:ln>
        </p:spPr>
        <p:txBody>
          <a:bodyPr/>
          <a:lstStyle/>
          <a:p>
            <a:endParaRPr lang="ja-JP" altLang="en-US"/>
          </a:p>
        </p:txBody>
      </p:sp>
      <p:sp>
        <p:nvSpPr>
          <p:cNvPr id="98361" name="Freeform 57"/>
          <p:cNvSpPr>
            <a:spLocks/>
          </p:cNvSpPr>
          <p:nvPr/>
        </p:nvSpPr>
        <p:spPr bwMode="auto">
          <a:xfrm>
            <a:off x="8232776" y="6122988"/>
            <a:ext cx="49213" cy="49212"/>
          </a:xfrm>
          <a:custGeom>
            <a:avLst/>
            <a:gdLst>
              <a:gd name="T0" fmla="*/ 0 w 47"/>
              <a:gd name="T1" fmla="*/ 2147483646 h 46"/>
              <a:gd name="T2" fmla="*/ 2147483646 w 47"/>
              <a:gd name="T3" fmla="*/ 2147483646 h 46"/>
              <a:gd name="T4" fmla="*/ 2147483646 w 47"/>
              <a:gd name="T5" fmla="*/ 2147483646 h 46"/>
              <a:gd name="T6" fmla="*/ 2147483646 w 47"/>
              <a:gd name="T7" fmla="*/ 0 h 46"/>
              <a:gd name="T8" fmla="*/ 2147483646 w 47"/>
              <a:gd name="T9" fmla="*/ 2147483646 h 46"/>
              <a:gd name="T10" fmla="*/ 0 w 47"/>
              <a:gd name="T11" fmla="*/ 2147483646 h 46"/>
              <a:gd name="T12" fmla="*/ 0 60000 65536"/>
              <a:gd name="T13" fmla="*/ 0 60000 65536"/>
              <a:gd name="T14" fmla="*/ 0 60000 65536"/>
              <a:gd name="T15" fmla="*/ 0 60000 65536"/>
              <a:gd name="T16" fmla="*/ 0 60000 65536"/>
              <a:gd name="T17" fmla="*/ 0 60000 65536"/>
              <a:gd name="T18" fmla="*/ 0 w 47"/>
              <a:gd name="T19" fmla="*/ 0 h 46"/>
              <a:gd name="T20" fmla="*/ 47 w 47"/>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7" h="46">
                <a:moveTo>
                  <a:pt x="0" y="39"/>
                </a:moveTo>
                <a:lnTo>
                  <a:pt x="10" y="46"/>
                </a:lnTo>
                <a:lnTo>
                  <a:pt x="47" y="8"/>
                </a:lnTo>
                <a:lnTo>
                  <a:pt x="38" y="0"/>
                </a:lnTo>
                <a:lnTo>
                  <a:pt x="2" y="38"/>
                </a:lnTo>
                <a:lnTo>
                  <a:pt x="0" y="39"/>
                </a:lnTo>
                <a:close/>
              </a:path>
            </a:pathLst>
          </a:custGeom>
          <a:solidFill>
            <a:srgbClr val="EF9C9F"/>
          </a:solidFill>
          <a:ln w="9525">
            <a:solidFill>
              <a:schemeClr val="tx1"/>
            </a:solidFill>
            <a:round/>
            <a:headEnd/>
            <a:tailEnd/>
          </a:ln>
        </p:spPr>
        <p:txBody>
          <a:bodyPr/>
          <a:lstStyle/>
          <a:p>
            <a:endParaRPr lang="ja-JP" altLang="en-US"/>
          </a:p>
        </p:txBody>
      </p:sp>
      <p:sp>
        <p:nvSpPr>
          <p:cNvPr id="98362" name="Freeform 58"/>
          <p:cNvSpPr>
            <a:spLocks/>
          </p:cNvSpPr>
          <p:nvPr/>
        </p:nvSpPr>
        <p:spPr bwMode="auto">
          <a:xfrm>
            <a:off x="8207375" y="6164263"/>
            <a:ext cx="38100" cy="93662"/>
          </a:xfrm>
          <a:custGeom>
            <a:avLst/>
            <a:gdLst>
              <a:gd name="T0" fmla="*/ 0 w 35"/>
              <a:gd name="T1" fmla="*/ 2147483646 h 89"/>
              <a:gd name="T2" fmla="*/ 2147483646 w 35"/>
              <a:gd name="T3" fmla="*/ 2147483646 h 89"/>
              <a:gd name="T4" fmla="*/ 2147483646 w 35"/>
              <a:gd name="T5" fmla="*/ 2147483646 h 89"/>
              <a:gd name="T6" fmla="*/ 2147483646 w 35"/>
              <a:gd name="T7" fmla="*/ 0 h 89"/>
              <a:gd name="T8" fmla="*/ 0 w 35"/>
              <a:gd name="T9" fmla="*/ 2147483646 h 89"/>
              <a:gd name="T10" fmla="*/ 0 w 35"/>
              <a:gd name="T11" fmla="*/ 2147483646 h 89"/>
              <a:gd name="T12" fmla="*/ 0 60000 65536"/>
              <a:gd name="T13" fmla="*/ 0 60000 65536"/>
              <a:gd name="T14" fmla="*/ 0 60000 65536"/>
              <a:gd name="T15" fmla="*/ 0 60000 65536"/>
              <a:gd name="T16" fmla="*/ 0 60000 65536"/>
              <a:gd name="T17" fmla="*/ 0 60000 65536"/>
              <a:gd name="T18" fmla="*/ 0 w 35"/>
              <a:gd name="T19" fmla="*/ 0 h 89"/>
              <a:gd name="T20" fmla="*/ 35 w 3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35" h="89">
                <a:moveTo>
                  <a:pt x="0" y="88"/>
                </a:moveTo>
                <a:lnTo>
                  <a:pt x="11" y="89"/>
                </a:lnTo>
                <a:lnTo>
                  <a:pt x="35" y="4"/>
                </a:lnTo>
                <a:lnTo>
                  <a:pt x="24" y="0"/>
                </a:lnTo>
                <a:lnTo>
                  <a:pt x="0" y="86"/>
                </a:lnTo>
                <a:lnTo>
                  <a:pt x="0" y="88"/>
                </a:lnTo>
                <a:close/>
              </a:path>
            </a:pathLst>
          </a:custGeom>
          <a:solidFill>
            <a:srgbClr val="EF9C9F"/>
          </a:solidFill>
          <a:ln w="9525">
            <a:solidFill>
              <a:schemeClr val="tx1"/>
            </a:solidFill>
            <a:round/>
            <a:headEnd/>
            <a:tailEnd/>
          </a:ln>
        </p:spPr>
        <p:txBody>
          <a:bodyPr/>
          <a:lstStyle/>
          <a:p>
            <a:endParaRPr lang="ja-JP" altLang="en-US"/>
          </a:p>
        </p:txBody>
      </p:sp>
      <p:sp>
        <p:nvSpPr>
          <p:cNvPr id="98363" name="Freeform 59"/>
          <p:cNvSpPr>
            <a:spLocks/>
          </p:cNvSpPr>
          <p:nvPr/>
        </p:nvSpPr>
        <p:spPr bwMode="auto">
          <a:xfrm>
            <a:off x="8189913" y="6257926"/>
            <a:ext cx="30162" cy="327025"/>
          </a:xfrm>
          <a:custGeom>
            <a:avLst/>
            <a:gdLst>
              <a:gd name="T0" fmla="*/ 2147483646 w 28"/>
              <a:gd name="T1" fmla="*/ 2147483646 h 312"/>
              <a:gd name="T2" fmla="*/ 2147483646 w 28"/>
              <a:gd name="T3" fmla="*/ 0 h 312"/>
              <a:gd name="T4" fmla="*/ 2147483646 w 28"/>
              <a:gd name="T5" fmla="*/ 0 h 312"/>
              <a:gd name="T6" fmla="*/ 0 w 28"/>
              <a:gd name="T7" fmla="*/ 2147483646 h 312"/>
              <a:gd name="T8" fmla="*/ 2147483646 w 28"/>
              <a:gd name="T9" fmla="*/ 2147483646 h 312"/>
              <a:gd name="T10" fmla="*/ 0 60000 65536"/>
              <a:gd name="T11" fmla="*/ 0 60000 65536"/>
              <a:gd name="T12" fmla="*/ 0 60000 65536"/>
              <a:gd name="T13" fmla="*/ 0 60000 65536"/>
              <a:gd name="T14" fmla="*/ 0 60000 65536"/>
              <a:gd name="T15" fmla="*/ 0 w 28"/>
              <a:gd name="T16" fmla="*/ 0 h 312"/>
              <a:gd name="T17" fmla="*/ 28 w 28"/>
              <a:gd name="T18" fmla="*/ 312 h 312"/>
            </a:gdLst>
            <a:ahLst/>
            <a:cxnLst>
              <a:cxn ang="T10">
                <a:pos x="T0" y="T1"/>
              </a:cxn>
              <a:cxn ang="T11">
                <a:pos x="T2" y="T3"/>
              </a:cxn>
              <a:cxn ang="T12">
                <a:pos x="T4" y="T5"/>
              </a:cxn>
              <a:cxn ang="T13">
                <a:pos x="T6" y="T7"/>
              </a:cxn>
              <a:cxn ang="T14">
                <a:pos x="T8" y="T9"/>
              </a:cxn>
            </a:cxnLst>
            <a:rect l="T15" t="T16" r="T17" b="T18"/>
            <a:pathLst>
              <a:path w="28" h="312">
                <a:moveTo>
                  <a:pt x="13" y="312"/>
                </a:moveTo>
                <a:lnTo>
                  <a:pt x="28" y="0"/>
                </a:lnTo>
                <a:lnTo>
                  <a:pt x="17" y="0"/>
                </a:lnTo>
                <a:lnTo>
                  <a:pt x="0" y="312"/>
                </a:lnTo>
                <a:lnTo>
                  <a:pt x="13" y="312"/>
                </a:lnTo>
                <a:close/>
              </a:path>
            </a:pathLst>
          </a:custGeom>
          <a:solidFill>
            <a:srgbClr val="EF9C9F"/>
          </a:solidFill>
          <a:ln w="9525">
            <a:solidFill>
              <a:schemeClr val="tx1"/>
            </a:solidFill>
            <a:round/>
            <a:headEnd/>
            <a:tailEnd/>
          </a:ln>
        </p:spPr>
        <p:txBody>
          <a:bodyPr/>
          <a:lstStyle/>
          <a:p>
            <a:endParaRPr lang="ja-JP" altLang="en-US"/>
          </a:p>
        </p:txBody>
      </p:sp>
      <p:sp>
        <p:nvSpPr>
          <p:cNvPr id="98364" name="Freeform 60"/>
          <p:cNvSpPr>
            <a:spLocks/>
          </p:cNvSpPr>
          <p:nvPr/>
        </p:nvSpPr>
        <p:spPr bwMode="auto">
          <a:xfrm>
            <a:off x="6672263" y="3259139"/>
            <a:ext cx="431800" cy="104775"/>
          </a:xfrm>
          <a:custGeom>
            <a:avLst/>
            <a:gdLst>
              <a:gd name="T0" fmla="*/ 2147483646 w 411"/>
              <a:gd name="T1" fmla="*/ 2147483646 h 99"/>
              <a:gd name="T2" fmla="*/ 2147483646 w 411"/>
              <a:gd name="T3" fmla="*/ 2147483646 h 99"/>
              <a:gd name="T4" fmla="*/ 2147483646 w 411"/>
              <a:gd name="T5" fmla="*/ 2147483646 h 99"/>
              <a:gd name="T6" fmla="*/ 2147483646 w 411"/>
              <a:gd name="T7" fmla="*/ 2147483646 h 99"/>
              <a:gd name="T8" fmla="*/ 2147483646 w 411"/>
              <a:gd name="T9" fmla="*/ 2147483646 h 99"/>
              <a:gd name="T10" fmla="*/ 2147483646 w 411"/>
              <a:gd name="T11" fmla="*/ 2147483646 h 99"/>
              <a:gd name="T12" fmla="*/ 2147483646 w 411"/>
              <a:gd name="T13" fmla="*/ 2147483646 h 99"/>
              <a:gd name="T14" fmla="*/ 2147483646 w 411"/>
              <a:gd name="T15" fmla="*/ 2147483646 h 99"/>
              <a:gd name="T16" fmla="*/ 2147483646 w 411"/>
              <a:gd name="T17" fmla="*/ 2147483646 h 99"/>
              <a:gd name="T18" fmla="*/ 2147483646 w 411"/>
              <a:gd name="T19" fmla="*/ 2147483646 h 99"/>
              <a:gd name="T20" fmla="*/ 2147483646 w 411"/>
              <a:gd name="T21" fmla="*/ 2147483646 h 99"/>
              <a:gd name="T22" fmla="*/ 2147483646 w 411"/>
              <a:gd name="T23" fmla="*/ 0 h 99"/>
              <a:gd name="T24" fmla="*/ 0 w 411"/>
              <a:gd name="T25" fmla="*/ 2147483646 h 99"/>
              <a:gd name="T26" fmla="*/ 2147483646 w 411"/>
              <a:gd name="T27" fmla="*/ 2147483646 h 99"/>
              <a:gd name="T28" fmla="*/ 2147483646 w 411"/>
              <a:gd name="T29" fmla="*/ 2147483646 h 99"/>
              <a:gd name="T30" fmla="*/ 2147483646 w 411"/>
              <a:gd name="T31" fmla="*/ 2147483646 h 99"/>
              <a:gd name="T32" fmla="*/ 2147483646 w 411"/>
              <a:gd name="T33" fmla="*/ 2147483646 h 99"/>
              <a:gd name="T34" fmla="*/ 2147483646 w 411"/>
              <a:gd name="T35" fmla="*/ 2147483646 h 99"/>
              <a:gd name="T36" fmla="*/ 2147483646 w 411"/>
              <a:gd name="T37" fmla="*/ 2147483646 h 99"/>
              <a:gd name="T38" fmla="*/ 2147483646 w 411"/>
              <a:gd name="T39" fmla="*/ 2147483646 h 99"/>
              <a:gd name="T40" fmla="*/ 2147483646 w 411"/>
              <a:gd name="T41" fmla="*/ 2147483646 h 99"/>
              <a:gd name="T42" fmla="*/ 2147483646 w 411"/>
              <a:gd name="T43" fmla="*/ 2147483646 h 99"/>
              <a:gd name="T44" fmla="*/ 2147483646 w 411"/>
              <a:gd name="T45" fmla="*/ 2147483646 h 99"/>
              <a:gd name="T46" fmla="*/ 2147483646 w 411"/>
              <a:gd name="T47" fmla="*/ 2147483646 h 99"/>
              <a:gd name="T48" fmla="*/ 2147483646 w 411"/>
              <a:gd name="T49" fmla="*/ 2147483646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1"/>
              <a:gd name="T76" fmla="*/ 0 h 99"/>
              <a:gd name="T77" fmla="*/ 411 w 411"/>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1" h="99">
                <a:moveTo>
                  <a:pt x="411" y="88"/>
                </a:moveTo>
                <a:lnTo>
                  <a:pt x="411" y="88"/>
                </a:lnTo>
                <a:lnTo>
                  <a:pt x="403" y="86"/>
                </a:lnTo>
                <a:lnTo>
                  <a:pt x="377" y="84"/>
                </a:lnTo>
                <a:lnTo>
                  <a:pt x="336" y="78"/>
                </a:lnTo>
                <a:lnTo>
                  <a:pt x="284" y="69"/>
                </a:lnTo>
                <a:lnTo>
                  <a:pt x="223" y="58"/>
                </a:lnTo>
                <a:lnTo>
                  <a:pt x="153" y="42"/>
                </a:lnTo>
                <a:lnTo>
                  <a:pt x="116" y="34"/>
                </a:lnTo>
                <a:lnTo>
                  <a:pt x="79" y="23"/>
                </a:lnTo>
                <a:lnTo>
                  <a:pt x="41" y="12"/>
                </a:lnTo>
                <a:lnTo>
                  <a:pt x="4" y="0"/>
                </a:lnTo>
                <a:lnTo>
                  <a:pt x="0" y="11"/>
                </a:lnTo>
                <a:lnTo>
                  <a:pt x="38" y="23"/>
                </a:lnTo>
                <a:lnTo>
                  <a:pt x="77" y="34"/>
                </a:lnTo>
                <a:lnTo>
                  <a:pt x="114" y="45"/>
                </a:lnTo>
                <a:lnTo>
                  <a:pt x="150" y="53"/>
                </a:lnTo>
                <a:lnTo>
                  <a:pt x="220" y="69"/>
                </a:lnTo>
                <a:lnTo>
                  <a:pt x="282" y="81"/>
                </a:lnTo>
                <a:lnTo>
                  <a:pt x="335" y="89"/>
                </a:lnTo>
                <a:lnTo>
                  <a:pt x="376" y="95"/>
                </a:lnTo>
                <a:lnTo>
                  <a:pt x="402" y="99"/>
                </a:lnTo>
                <a:lnTo>
                  <a:pt x="411" y="99"/>
                </a:lnTo>
                <a:lnTo>
                  <a:pt x="411" y="88"/>
                </a:lnTo>
                <a:close/>
              </a:path>
            </a:pathLst>
          </a:custGeom>
          <a:solidFill>
            <a:srgbClr val="EF9C9F"/>
          </a:solidFill>
          <a:ln w="9525">
            <a:solidFill>
              <a:schemeClr val="tx1"/>
            </a:solidFill>
            <a:round/>
            <a:headEnd/>
            <a:tailEnd/>
          </a:ln>
        </p:spPr>
        <p:txBody>
          <a:bodyPr/>
          <a:lstStyle/>
          <a:p>
            <a:endParaRPr lang="ja-JP" altLang="en-US"/>
          </a:p>
        </p:txBody>
      </p:sp>
      <p:sp>
        <p:nvSpPr>
          <p:cNvPr id="98365" name="Freeform 61"/>
          <p:cNvSpPr>
            <a:spLocks/>
          </p:cNvSpPr>
          <p:nvPr/>
        </p:nvSpPr>
        <p:spPr bwMode="auto">
          <a:xfrm>
            <a:off x="7104064" y="3352800"/>
            <a:ext cx="123825" cy="20638"/>
          </a:xfrm>
          <a:custGeom>
            <a:avLst/>
            <a:gdLst>
              <a:gd name="T0" fmla="*/ 2147483646 w 118"/>
              <a:gd name="T1" fmla="*/ 2147483646 h 20"/>
              <a:gd name="T2" fmla="*/ 2147483646 w 118"/>
              <a:gd name="T3" fmla="*/ 2147483646 h 20"/>
              <a:gd name="T4" fmla="*/ 2147483646 w 118"/>
              <a:gd name="T5" fmla="*/ 2147483646 h 20"/>
              <a:gd name="T6" fmla="*/ 2147483646 w 118"/>
              <a:gd name="T7" fmla="*/ 2147483646 h 20"/>
              <a:gd name="T8" fmla="*/ 2147483646 w 118"/>
              <a:gd name="T9" fmla="*/ 2147483646 h 20"/>
              <a:gd name="T10" fmla="*/ 2147483646 w 118"/>
              <a:gd name="T11" fmla="*/ 2147483646 h 20"/>
              <a:gd name="T12" fmla="*/ 2147483646 w 118"/>
              <a:gd name="T13" fmla="*/ 2147483646 h 20"/>
              <a:gd name="T14" fmla="*/ 2147483646 w 118"/>
              <a:gd name="T15" fmla="*/ 2147483646 h 20"/>
              <a:gd name="T16" fmla="*/ 2147483646 w 118"/>
              <a:gd name="T17" fmla="*/ 2147483646 h 20"/>
              <a:gd name="T18" fmla="*/ 0 w 118"/>
              <a:gd name="T19" fmla="*/ 0 h 20"/>
              <a:gd name="T20" fmla="*/ 0 w 118"/>
              <a:gd name="T21" fmla="*/ 2147483646 h 20"/>
              <a:gd name="T22" fmla="*/ 2147483646 w 118"/>
              <a:gd name="T23" fmla="*/ 2147483646 h 20"/>
              <a:gd name="T24" fmla="*/ 2147483646 w 118"/>
              <a:gd name="T25" fmla="*/ 2147483646 h 20"/>
              <a:gd name="T26" fmla="*/ 2147483646 w 118"/>
              <a:gd name="T27" fmla="*/ 2147483646 h 20"/>
              <a:gd name="T28" fmla="*/ 2147483646 w 118"/>
              <a:gd name="T29" fmla="*/ 2147483646 h 20"/>
              <a:gd name="T30" fmla="*/ 2147483646 w 118"/>
              <a:gd name="T31" fmla="*/ 2147483646 h 20"/>
              <a:gd name="T32" fmla="*/ 2147483646 w 118"/>
              <a:gd name="T33" fmla="*/ 2147483646 h 20"/>
              <a:gd name="T34" fmla="*/ 2147483646 w 118"/>
              <a:gd name="T35" fmla="*/ 2147483646 h 20"/>
              <a:gd name="T36" fmla="*/ 2147483646 w 118"/>
              <a:gd name="T37" fmla="*/ 2147483646 h 20"/>
              <a:gd name="T38" fmla="*/ 2147483646 w 118"/>
              <a:gd name="T39" fmla="*/ 2147483646 h 20"/>
              <a:gd name="T40" fmla="*/ 2147483646 w 118"/>
              <a:gd name="T41" fmla="*/ 2147483646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0"/>
              <a:gd name="T65" fmla="*/ 118 w 11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0">
                <a:moveTo>
                  <a:pt x="118" y="9"/>
                </a:moveTo>
                <a:lnTo>
                  <a:pt x="118" y="9"/>
                </a:lnTo>
                <a:lnTo>
                  <a:pt x="103" y="8"/>
                </a:lnTo>
                <a:lnTo>
                  <a:pt x="89" y="7"/>
                </a:lnTo>
                <a:lnTo>
                  <a:pt x="74" y="5"/>
                </a:lnTo>
                <a:lnTo>
                  <a:pt x="59" y="4"/>
                </a:lnTo>
                <a:lnTo>
                  <a:pt x="44" y="4"/>
                </a:lnTo>
                <a:lnTo>
                  <a:pt x="30" y="3"/>
                </a:lnTo>
                <a:lnTo>
                  <a:pt x="15" y="1"/>
                </a:lnTo>
                <a:lnTo>
                  <a:pt x="0" y="0"/>
                </a:lnTo>
                <a:lnTo>
                  <a:pt x="0" y="11"/>
                </a:lnTo>
                <a:lnTo>
                  <a:pt x="14" y="12"/>
                </a:lnTo>
                <a:lnTo>
                  <a:pt x="29" y="13"/>
                </a:lnTo>
                <a:lnTo>
                  <a:pt x="44" y="15"/>
                </a:lnTo>
                <a:lnTo>
                  <a:pt x="59" y="16"/>
                </a:lnTo>
                <a:lnTo>
                  <a:pt x="73" y="16"/>
                </a:lnTo>
                <a:lnTo>
                  <a:pt x="88" y="17"/>
                </a:lnTo>
                <a:lnTo>
                  <a:pt x="103" y="19"/>
                </a:lnTo>
                <a:lnTo>
                  <a:pt x="118" y="20"/>
                </a:lnTo>
                <a:lnTo>
                  <a:pt x="118" y="9"/>
                </a:lnTo>
                <a:close/>
              </a:path>
            </a:pathLst>
          </a:custGeom>
          <a:solidFill>
            <a:srgbClr val="EF9C9F"/>
          </a:solidFill>
          <a:ln w="9525">
            <a:solidFill>
              <a:schemeClr val="tx1"/>
            </a:solidFill>
            <a:round/>
            <a:headEnd/>
            <a:tailEnd/>
          </a:ln>
        </p:spPr>
        <p:txBody>
          <a:bodyPr/>
          <a:lstStyle/>
          <a:p>
            <a:endParaRPr lang="ja-JP" altLang="en-US"/>
          </a:p>
        </p:txBody>
      </p:sp>
      <p:sp>
        <p:nvSpPr>
          <p:cNvPr id="98366" name="Freeform 62"/>
          <p:cNvSpPr>
            <a:spLocks/>
          </p:cNvSpPr>
          <p:nvPr/>
        </p:nvSpPr>
        <p:spPr bwMode="auto">
          <a:xfrm>
            <a:off x="7227888" y="3362326"/>
            <a:ext cx="106362" cy="22225"/>
          </a:xfrm>
          <a:custGeom>
            <a:avLst/>
            <a:gdLst>
              <a:gd name="T0" fmla="*/ 2147483646 w 101"/>
              <a:gd name="T1" fmla="*/ 2147483646 h 22"/>
              <a:gd name="T2" fmla="*/ 2147483646 w 101"/>
              <a:gd name="T3" fmla="*/ 2147483646 h 22"/>
              <a:gd name="T4" fmla="*/ 2147483646 w 101"/>
              <a:gd name="T5" fmla="*/ 2147483646 h 22"/>
              <a:gd name="T6" fmla="*/ 2147483646 w 101"/>
              <a:gd name="T7" fmla="*/ 2147483646 h 22"/>
              <a:gd name="T8" fmla="*/ 2147483646 w 101"/>
              <a:gd name="T9" fmla="*/ 2147483646 h 22"/>
              <a:gd name="T10" fmla="*/ 2147483646 w 101"/>
              <a:gd name="T11" fmla="*/ 2147483646 h 22"/>
              <a:gd name="T12" fmla="*/ 2147483646 w 101"/>
              <a:gd name="T13" fmla="*/ 2147483646 h 22"/>
              <a:gd name="T14" fmla="*/ 2147483646 w 101"/>
              <a:gd name="T15" fmla="*/ 2147483646 h 22"/>
              <a:gd name="T16" fmla="*/ 2147483646 w 101"/>
              <a:gd name="T17" fmla="*/ 0 h 22"/>
              <a:gd name="T18" fmla="*/ 0 w 101"/>
              <a:gd name="T19" fmla="*/ 0 h 22"/>
              <a:gd name="T20" fmla="*/ 0 w 101"/>
              <a:gd name="T21" fmla="*/ 2147483646 h 22"/>
              <a:gd name="T22" fmla="*/ 2147483646 w 101"/>
              <a:gd name="T23" fmla="*/ 2147483646 h 22"/>
              <a:gd name="T24" fmla="*/ 2147483646 w 101"/>
              <a:gd name="T25" fmla="*/ 2147483646 h 22"/>
              <a:gd name="T26" fmla="*/ 2147483646 w 101"/>
              <a:gd name="T27" fmla="*/ 2147483646 h 22"/>
              <a:gd name="T28" fmla="*/ 2147483646 w 101"/>
              <a:gd name="T29" fmla="*/ 2147483646 h 22"/>
              <a:gd name="T30" fmla="*/ 2147483646 w 101"/>
              <a:gd name="T31" fmla="*/ 2147483646 h 22"/>
              <a:gd name="T32" fmla="*/ 2147483646 w 101"/>
              <a:gd name="T33" fmla="*/ 2147483646 h 22"/>
              <a:gd name="T34" fmla="*/ 2147483646 w 101"/>
              <a:gd name="T35" fmla="*/ 2147483646 h 22"/>
              <a:gd name="T36" fmla="*/ 2147483646 w 101"/>
              <a:gd name="T37" fmla="*/ 2147483646 h 22"/>
              <a:gd name="T38" fmla="*/ 2147483646 w 101"/>
              <a:gd name="T39" fmla="*/ 2147483646 h 22"/>
              <a:gd name="T40" fmla="*/ 2147483646 w 101"/>
              <a:gd name="T41" fmla="*/ 2147483646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22"/>
              <a:gd name="T65" fmla="*/ 101 w 101"/>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22">
                <a:moveTo>
                  <a:pt x="101" y="11"/>
                </a:moveTo>
                <a:lnTo>
                  <a:pt x="100" y="10"/>
                </a:lnTo>
                <a:lnTo>
                  <a:pt x="87" y="10"/>
                </a:lnTo>
                <a:lnTo>
                  <a:pt x="75" y="8"/>
                </a:lnTo>
                <a:lnTo>
                  <a:pt x="63" y="7"/>
                </a:lnTo>
                <a:lnTo>
                  <a:pt x="50" y="6"/>
                </a:lnTo>
                <a:lnTo>
                  <a:pt x="38" y="3"/>
                </a:lnTo>
                <a:lnTo>
                  <a:pt x="26" y="2"/>
                </a:lnTo>
                <a:lnTo>
                  <a:pt x="12" y="0"/>
                </a:lnTo>
                <a:lnTo>
                  <a:pt x="0" y="0"/>
                </a:lnTo>
                <a:lnTo>
                  <a:pt x="0" y="11"/>
                </a:lnTo>
                <a:lnTo>
                  <a:pt x="12" y="12"/>
                </a:lnTo>
                <a:lnTo>
                  <a:pt x="24" y="14"/>
                </a:lnTo>
                <a:lnTo>
                  <a:pt x="37" y="15"/>
                </a:lnTo>
                <a:lnTo>
                  <a:pt x="49" y="16"/>
                </a:lnTo>
                <a:lnTo>
                  <a:pt x="61" y="18"/>
                </a:lnTo>
                <a:lnTo>
                  <a:pt x="74" y="19"/>
                </a:lnTo>
                <a:lnTo>
                  <a:pt x="86" y="21"/>
                </a:lnTo>
                <a:lnTo>
                  <a:pt x="98" y="22"/>
                </a:lnTo>
                <a:lnTo>
                  <a:pt x="97" y="22"/>
                </a:lnTo>
                <a:lnTo>
                  <a:pt x="101" y="11"/>
                </a:lnTo>
                <a:close/>
              </a:path>
            </a:pathLst>
          </a:custGeom>
          <a:solidFill>
            <a:srgbClr val="EF9C9F"/>
          </a:solidFill>
          <a:ln w="9525">
            <a:solidFill>
              <a:schemeClr val="tx1"/>
            </a:solidFill>
            <a:round/>
            <a:headEnd/>
            <a:tailEnd/>
          </a:ln>
        </p:spPr>
        <p:txBody>
          <a:bodyPr/>
          <a:lstStyle/>
          <a:p>
            <a:endParaRPr lang="ja-JP" altLang="en-US"/>
          </a:p>
        </p:txBody>
      </p:sp>
      <p:sp>
        <p:nvSpPr>
          <p:cNvPr id="98367" name="Freeform 63"/>
          <p:cNvSpPr>
            <a:spLocks/>
          </p:cNvSpPr>
          <p:nvPr/>
        </p:nvSpPr>
        <p:spPr bwMode="auto">
          <a:xfrm>
            <a:off x="7329489" y="3373438"/>
            <a:ext cx="103187" cy="49212"/>
          </a:xfrm>
          <a:custGeom>
            <a:avLst/>
            <a:gdLst>
              <a:gd name="T0" fmla="*/ 2147483646 w 97"/>
              <a:gd name="T1" fmla="*/ 2147483646 h 47"/>
              <a:gd name="T2" fmla="*/ 2147483646 w 97"/>
              <a:gd name="T3" fmla="*/ 2147483646 h 47"/>
              <a:gd name="T4" fmla="*/ 2147483646 w 97"/>
              <a:gd name="T5" fmla="*/ 2147483646 h 47"/>
              <a:gd name="T6" fmla="*/ 2147483646 w 97"/>
              <a:gd name="T7" fmla="*/ 2147483646 h 47"/>
              <a:gd name="T8" fmla="*/ 2147483646 w 97"/>
              <a:gd name="T9" fmla="*/ 2147483646 h 47"/>
              <a:gd name="T10" fmla="*/ 2147483646 w 97"/>
              <a:gd name="T11" fmla="*/ 2147483646 h 47"/>
              <a:gd name="T12" fmla="*/ 2147483646 w 97"/>
              <a:gd name="T13" fmla="*/ 2147483646 h 47"/>
              <a:gd name="T14" fmla="*/ 2147483646 w 97"/>
              <a:gd name="T15" fmla="*/ 2147483646 h 47"/>
              <a:gd name="T16" fmla="*/ 2147483646 w 97"/>
              <a:gd name="T17" fmla="*/ 2147483646 h 47"/>
              <a:gd name="T18" fmla="*/ 2147483646 w 97"/>
              <a:gd name="T19" fmla="*/ 0 h 47"/>
              <a:gd name="T20" fmla="*/ 0 w 97"/>
              <a:gd name="T21" fmla="*/ 2147483646 h 47"/>
              <a:gd name="T22" fmla="*/ 2147483646 w 97"/>
              <a:gd name="T23" fmla="*/ 2147483646 h 47"/>
              <a:gd name="T24" fmla="*/ 2147483646 w 97"/>
              <a:gd name="T25" fmla="*/ 2147483646 h 47"/>
              <a:gd name="T26" fmla="*/ 2147483646 w 97"/>
              <a:gd name="T27" fmla="*/ 2147483646 h 47"/>
              <a:gd name="T28" fmla="*/ 2147483646 w 97"/>
              <a:gd name="T29" fmla="*/ 2147483646 h 47"/>
              <a:gd name="T30" fmla="*/ 2147483646 w 97"/>
              <a:gd name="T31" fmla="*/ 2147483646 h 47"/>
              <a:gd name="T32" fmla="*/ 2147483646 w 97"/>
              <a:gd name="T33" fmla="*/ 2147483646 h 47"/>
              <a:gd name="T34" fmla="*/ 2147483646 w 97"/>
              <a:gd name="T35" fmla="*/ 2147483646 h 47"/>
              <a:gd name="T36" fmla="*/ 2147483646 w 97"/>
              <a:gd name="T37" fmla="*/ 2147483646 h 47"/>
              <a:gd name="T38" fmla="*/ 2147483646 w 97"/>
              <a:gd name="T39" fmla="*/ 2147483646 h 47"/>
              <a:gd name="T40" fmla="*/ 2147483646 w 97"/>
              <a:gd name="T41" fmla="*/ 214748364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47"/>
              <a:gd name="T65" fmla="*/ 97 w 97"/>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47">
                <a:moveTo>
                  <a:pt x="97" y="39"/>
                </a:moveTo>
                <a:lnTo>
                  <a:pt x="94" y="38"/>
                </a:lnTo>
                <a:lnTo>
                  <a:pt x="85" y="31"/>
                </a:lnTo>
                <a:lnTo>
                  <a:pt x="75" y="26"/>
                </a:lnTo>
                <a:lnTo>
                  <a:pt x="64" y="22"/>
                </a:lnTo>
                <a:lnTo>
                  <a:pt x="53" y="16"/>
                </a:lnTo>
                <a:lnTo>
                  <a:pt x="41" y="12"/>
                </a:lnTo>
                <a:lnTo>
                  <a:pt x="30" y="8"/>
                </a:lnTo>
                <a:lnTo>
                  <a:pt x="16" y="4"/>
                </a:lnTo>
                <a:lnTo>
                  <a:pt x="4" y="0"/>
                </a:lnTo>
                <a:lnTo>
                  <a:pt x="0" y="11"/>
                </a:lnTo>
                <a:lnTo>
                  <a:pt x="14" y="15"/>
                </a:lnTo>
                <a:lnTo>
                  <a:pt x="26" y="19"/>
                </a:lnTo>
                <a:lnTo>
                  <a:pt x="37" y="23"/>
                </a:lnTo>
                <a:lnTo>
                  <a:pt x="49" y="27"/>
                </a:lnTo>
                <a:lnTo>
                  <a:pt x="60" y="31"/>
                </a:lnTo>
                <a:lnTo>
                  <a:pt x="70" y="37"/>
                </a:lnTo>
                <a:lnTo>
                  <a:pt x="79" y="42"/>
                </a:lnTo>
                <a:lnTo>
                  <a:pt x="89" y="47"/>
                </a:lnTo>
                <a:lnTo>
                  <a:pt x="86" y="45"/>
                </a:lnTo>
                <a:lnTo>
                  <a:pt x="97" y="39"/>
                </a:lnTo>
                <a:close/>
              </a:path>
            </a:pathLst>
          </a:custGeom>
          <a:solidFill>
            <a:srgbClr val="EF9C9F"/>
          </a:solidFill>
          <a:ln w="9525">
            <a:solidFill>
              <a:schemeClr val="tx1"/>
            </a:solidFill>
            <a:round/>
            <a:headEnd/>
            <a:tailEnd/>
          </a:ln>
        </p:spPr>
        <p:txBody>
          <a:bodyPr/>
          <a:lstStyle/>
          <a:p>
            <a:endParaRPr lang="ja-JP" altLang="en-US"/>
          </a:p>
        </p:txBody>
      </p:sp>
      <p:sp>
        <p:nvSpPr>
          <p:cNvPr id="98368" name="Freeform 64"/>
          <p:cNvSpPr>
            <a:spLocks/>
          </p:cNvSpPr>
          <p:nvPr/>
        </p:nvSpPr>
        <p:spPr bwMode="auto">
          <a:xfrm>
            <a:off x="7413626" y="3414714"/>
            <a:ext cx="22225" cy="41275"/>
          </a:xfrm>
          <a:custGeom>
            <a:avLst/>
            <a:gdLst>
              <a:gd name="T0" fmla="*/ 2147483646 w 21"/>
              <a:gd name="T1" fmla="*/ 2147483646 h 39"/>
              <a:gd name="T2" fmla="*/ 2147483646 w 21"/>
              <a:gd name="T3" fmla="*/ 2147483646 h 39"/>
              <a:gd name="T4" fmla="*/ 2147483646 w 21"/>
              <a:gd name="T5" fmla="*/ 2147483646 h 39"/>
              <a:gd name="T6" fmla="*/ 2147483646 w 21"/>
              <a:gd name="T7" fmla="*/ 2147483646 h 39"/>
              <a:gd name="T8" fmla="*/ 2147483646 w 21"/>
              <a:gd name="T9" fmla="*/ 2147483646 h 39"/>
              <a:gd name="T10" fmla="*/ 2147483646 w 21"/>
              <a:gd name="T11" fmla="*/ 2147483646 h 39"/>
              <a:gd name="T12" fmla="*/ 2147483646 w 21"/>
              <a:gd name="T13" fmla="*/ 2147483646 h 39"/>
              <a:gd name="T14" fmla="*/ 2147483646 w 21"/>
              <a:gd name="T15" fmla="*/ 2147483646 h 39"/>
              <a:gd name="T16" fmla="*/ 2147483646 w 21"/>
              <a:gd name="T17" fmla="*/ 2147483646 h 39"/>
              <a:gd name="T18" fmla="*/ 2147483646 w 21"/>
              <a:gd name="T19" fmla="*/ 0 h 39"/>
              <a:gd name="T20" fmla="*/ 2147483646 w 21"/>
              <a:gd name="T21" fmla="*/ 2147483646 h 39"/>
              <a:gd name="T22" fmla="*/ 2147483646 w 21"/>
              <a:gd name="T23" fmla="*/ 2147483646 h 39"/>
              <a:gd name="T24" fmla="*/ 2147483646 w 21"/>
              <a:gd name="T25" fmla="*/ 2147483646 h 39"/>
              <a:gd name="T26" fmla="*/ 2147483646 w 21"/>
              <a:gd name="T27" fmla="*/ 2147483646 h 39"/>
              <a:gd name="T28" fmla="*/ 2147483646 w 21"/>
              <a:gd name="T29" fmla="*/ 2147483646 h 39"/>
              <a:gd name="T30" fmla="*/ 2147483646 w 21"/>
              <a:gd name="T31" fmla="*/ 2147483646 h 39"/>
              <a:gd name="T32" fmla="*/ 2147483646 w 21"/>
              <a:gd name="T33" fmla="*/ 2147483646 h 39"/>
              <a:gd name="T34" fmla="*/ 2147483646 w 21"/>
              <a:gd name="T35" fmla="*/ 2147483646 h 39"/>
              <a:gd name="T36" fmla="*/ 0 w 21"/>
              <a:gd name="T37" fmla="*/ 2147483646 h 39"/>
              <a:gd name="T38" fmla="*/ 2147483646 w 21"/>
              <a:gd name="T39" fmla="*/ 2147483646 h 39"/>
              <a:gd name="T40" fmla="*/ 2147483646 w 21"/>
              <a:gd name="T41" fmla="*/ 2147483646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9"/>
              <a:gd name="T65" fmla="*/ 21 w 2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9">
                <a:moveTo>
                  <a:pt x="7" y="39"/>
                </a:moveTo>
                <a:lnTo>
                  <a:pt x="9" y="39"/>
                </a:lnTo>
                <a:lnTo>
                  <a:pt x="13" y="35"/>
                </a:lnTo>
                <a:lnTo>
                  <a:pt x="17" y="30"/>
                </a:lnTo>
                <a:lnTo>
                  <a:pt x="20" y="26"/>
                </a:lnTo>
                <a:lnTo>
                  <a:pt x="21" y="21"/>
                </a:lnTo>
                <a:lnTo>
                  <a:pt x="21" y="15"/>
                </a:lnTo>
                <a:lnTo>
                  <a:pt x="20" y="10"/>
                </a:lnTo>
                <a:lnTo>
                  <a:pt x="18" y="6"/>
                </a:lnTo>
                <a:lnTo>
                  <a:pt x="17" y="0"/>
                </a:lnTo>
                <a:lnTo>
                  <a:pt x="6" y="6"/>
                </a:lnTo>
                <a:lnTo>
                  <a:pt x="9" y="10"/>
                </a:lnTo>
                <a:lnTo>
                  <a:pt x="9" y="12"/>
                </a:lnTo>
                <a:lnTo>
                  <a:pt x="10" y="15"/>
                </a:lnTo>
                <a:lnTo>
                  <a:pt x="10" y="19"/>
                </a:lnTo>
                <a:lnTo>
                  <a:pt x="9" y="22"/>
                </a:lnTo>
                <a:lnTo>
                  <a:pt x="7" y="25"/>
                </a:lnTo>
                <a:lnTo>
                  <a:pt x="5" y="27"/>
                </a:lnTo>
                <a:lnTo>
                  <a:pt x="0" y="30"/>
                </a:lnTo>
                <a:lnTo>
                  <a:pt x="2" y="30"/>
                </a:lnTo>
                <a:lnTo>
                  <a:pt x="7" y="39"/>
                </a:lnTo>
                <a:close/>
              </a:path>
            </a:pathLst>
          </a:custGeom>
          <a:solidFill>
            <a:srgbClr val="EF9C9F"/>
          </a:solidFill>
          <a:ln w="9525">
            <a:solidFill>
              <a:schemeClr val="tx1"/>
            </a:solidFill>
            <a:round/>
            <a:headEnd/>
            <a:tailEnd/>
          </a:ln>
        </p:spPr>
        <p:txBody>
          <a:bodyPr/>
          <a:lstStyle/>
          <a:p>
            <a:endParaRPr lang="ja-JP" altLang="en-US"/>
          </a:p>
        </p:txBody>
      </p:sp>
      <p:sp>
        <p:nvSpPr>
          <p:cNvPr id="98369" name="Freeform 65"/>
          <p:cNvSpPr>
            <a:spLocks/>
          </p:cNvSpPr>
          <p:nvPr/>
        </p:nvSpPr>
        <p:spPr bwMode="auto">
          <a:xfrm>
            <a:off x="7354889" y="3446464"/>
            <a:ext cx="66675" cy="26987"/>
          </a:xfrm>
          <a:custGeom>
            <a:avLst/>
            <a:gdLst>
              <a:gd name="T0" fmla="*/ 2147483646 w 64"/>
              <a:gd name="T1" fmla="*/ 2147483646 h 26"/>
              <a:gd name="T2" fmla="*/ 2147483646 w 64"/>
              <a:gd name="T3" fmla="*/ 2147483646 h 26"/>
              <a:gd name="T4" fmla="*/ 2147483646 w 64"/>
              <a:gd name="T5" fmla="*/ 2147483646 h 26"/>
              <a:gd name="T6" fmla="*/ 2147483646 w 64"/>
              <a:gd name="T7" fmla="*/ 2147483646 h 26"/>
              <a:gd name="T8" fmla="*/ 2147483646 w 64"/>
              <a:gd name="T9" fmla="*/ 2147483646 h 26"/>
              <a:gd name="T10" fmla="*/ 2147483646 w 64"/>
              <a:gd name="T11" fmla="*/ 2147483646 h 26"/>
              <a:gd name="T12" fmla="*/ 2147483646 w 64"/>
              <a:gd name="T13" fmla="*/ 2147483646 h 26"/>
              <a:gd name="T14" fmla="*/ 2147483646 w 64"/>
              <a:gd name="T15" fmla="*/ 2147483646 h 26"/>
              <a:gd name="T16" fmla="*/ 2147483646 w 64"/>
              <a:gd name="T17" fmla="*/ 2147483646 h 26"/>
              <a:gd name="T18" fmla="*/ 2147483646 w 64"/>
              <a:gd name="T19" fmla="*/ 2147483646 h 26"/>
              <a:gd name="T20" fmla="*/ 2147483646 w 64"/>
              <a:gd name="T21" fmla="*/ 0 h 26"/>
              <a:gd name="T22" fmla="*/ 2147483646 w 64"/>
              <a:gd name="T23" fmla="*/ 2147483646 h 26"/>
              <a:gd name="T24" fmla="*/ 2147483646 w 64"/>
              <a:gd name="T25" fmla="*/ 2147483646 h 26"/>
              <a:gd name="T26" fmla="*/ 2147483646 w 64"/>
              <a:gd name="T27" fmla="*/ 2147483646 h 26"/>
              <a:gd name="T28" fmla="*/ 2147483646 w 64"/>
              <a:gd name="T29" fmla="*/ 2147483646 h 26"/>
              <a:gd name="T30" fmla="*/ 2147483646 w 64"/>
              <a:gd name="T31" fmla="*/ 2147483646 h 26"/>
              <a:gd name="T32" fmla="*/ 2147483646 w 64"/>
              <a:gd name="T33" fmla="*/ 2147483646 h 26"/>
              <a:gd name="T34" fmla="*/ 2147483646 w 64"/>
              <a:gd name="T35" fmla="*/ 2147483646 h 26"/>
              <a:gd name="T36" fmla="*/ 0 w 64"/>
              <a:gd name="T37" fmla="*/ 2147483646 h 26"/>
              <a:gd name="T38" fmla="*/ 2147483646 w 64"/>
              <a:gd name="T39" fmla="*/ 2147483646 h 26"/>
              <a:gd name="T40" fmla="*/ 2147483646 w 64"/>
              <a:gd name="T41" fmla="*/ 214748364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6"/>
              <a:gd name="T65" fmla="*/ 64 w 6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6">
                <a:moveTo>
                  <a:pt x="1" y="26"/>
                </a:moveTo>
                <a:lnTo>
                  <a:pt x="3" y="26"/>
                </a:lnTo>
                <a:lnTo>
                  <a:pt x="10" y="24"/>
                </a:lnTo>
                <a:lnTo>
                  <a:pt x="17" y="23"/>
                </a:lnTo>
                <a:lnTo>
                  <a:pt x="25" y="22"/>
                </a:lnTo>
                <a:lnTo>
                  <a:pt x="33" y="20"/>
                </a:lnTo>
                <a:lnTo>
                  <a:pt x="40" y="18"/>
                </a:lnTo>
                <a:lnTo>
                  <a:pt x="48" y="16"/>
                </a:lnTo>
                <a:lnTo>
                  <a:pt x="56" y="13"/>
                </a:lnTo>
                <a:lnTo>
                  <a:pt x="64" y="9"/>
                </a:lnTo>
                <a:lnTo>
                  <a:pt x="59" y="0"/>
                </a:lnTo>
                <a:lnTo>
                  <a:pt x="52" y="3"/>
                </a:lnTo>
                <a:lnTo>
                  <a:pt x="44" y="5"/>
                </a:lnTo>
                <a:lnTo>
                  <a:pt x="37" y="7"/>
                </a:lnTo>
                <a:lnTo>
                  <a:pt x="30" y="9"/>
                </a:lnTo>
                <a:lnTo>
                  <a:pt x="22" y="11"/>
                </a:lnTo>
                <a:lnTo>
                  <a:pt x="15" y="12"/>
                </a:lnTo>
                <a:lnTo>
                  <a:pt x="8" y="13"/>
                </a:lnTo>
                <a:lnTo>
                  <a:pt x="0" y="15"/>
                </a:lnTo>
                <a:lnTo>
                  <a:pt x="1" y="15"/>
                </a:lnTo>
                <a:lnTo>
                  <a:pt x="1" y="26"/>
                </a:lnTo>
                <a:close/>
              </a:path>
            </a:pathLst>
          </a:custGeom>
          <a:solidFill>
            <a:srgbClr val="EF9C9F"/>
          </a:solidFill>
          <a:ln w="9525">
            <a:solidFill>
              <a:schemeClr val="tx1"/>
            </a:solidFill>
            <a:round/>
            <a:headEnd/>
            <a:tailEnd/>
          </a:ln>
        </p:spPr>
        <p:txBody>
          <a:bodyPr/>
          <a:lstStyle/>
          <a:p>
            <a:endParaRPr lang="ja-JP" altLang="en-US"/>
          </a:p>
        </p:txBody>
      </p:sp>
      <p:sp>
        <p:nvSpPr>
          <p:cNvPr id="98370" name="Freeform 66"/>
          <p:cNvSpPr>
            <a:spLocks/>
          </p:cNvSpPr>
          <p:nvPr/>
        </p:nvSpPr>
        <p:spPr bwMode="auto">
          <a:xfrm>
            <a:off x="7280276" y="3462339"/>
            <a:ext cx="74613" cy="15875"/>
          </a:xfrm>
          <a:custGeom>
            <a:avLst/>
            <a:gdLst>
              <a:gd name="T0" fmla="*/ 0 w 72"/>
              <a:gd name="T1" fmla="*/ 2147483646 h 16"/>
              <a:gd name="T2" fmla="*/ 0 w 72"/>
              <a:gd name="T3" fmla="*/ 2147483646 h 16"/>
              <a:gd name="T4" fmla="*/ 2147483646 w 72"/>
              <a:gd name="T5" fmla="*/ 2147483646 h 16"/>
              <a:gd name="T6" fmla="*/ 2147483646 w 72"/>
              <a:gd name="T7" fmla="*/ 2147483646 h 16"/>
              <a:gd name="T8" fmla="*/ 2147483646 w 72"/>
              <a:gd name="T9" fmla="*/ 2147483646 h 16"/>
              <a:gd name="T10" fmla="*/ 2147483646 w 72"/>
              <a:gd name="T11" fmla="*/ 2147483646 h 16"/>
              <a:gd name="T12" fmla="*/ 2147483646 w 72"/>
              <a:gd name="T13" fmla="*/ 2147483646 h 16"/>
              <a:gd name="T14" fmla="*/ 2147483646 w 72"/>
              <a:gd name="T15" fmla="*/ 2147483646 h 16"/>
              <a:gd name="T16" fmla="*/ 2147483646 w 72"/>
              <a:gd name="T17" fmla="*/ 2147483646 h 16"/>
              <a:gd name="T18" fmla="*/ 2147483646 w 72"/>
              <a:gd name="T19" fmla="*/ 2147483646 h 16"/>
              <a:gd name="T20" fmla="*/ 2147483646 w 72"/>
              <a:gd name="T21" fmla="*/ 0 h 16"/>
              <a:gd name="T22" fmla="*/ 2147483646 w 72"/>
              <a:gd name="T23" fmla="*/ 0 h 16"/>
              <a:gd name="T24" fmla="*/ 2147483646 w 72"/>
              <a:gd name="T25" fmla="*/ 2147483646 h 16"/>
              <a:gd name="T26" fmla="*/ 2147483646 w 72"/>
              <a:gd name="T27" fmla="*/ 2147483646 h 16"/>
              <a:gd name="T28" fmla="*/ 2147483646 w 72"/>
              <a:gd name="T29" fmla="*/ 2147483646 h 16"/>
              <a:gd name="T30" fmla="*/ 2147483646 w 72"/>
              <a:gd name="T31" fmla="*/ 2147483646 h 16"/>
              <a:gd name="T32" fmla="*/ 2147483646 w 72"/>
              <a:gd name="T33" fmla="*/ 2147483646 h 16"/>
              <a:gd name="T34" fmla="*/ 2147483646 w 72"/>
              <a:gd name="T35" fmla="*/ 2147483646 h 16"/>
              <a:gd name="T36" fmla="*/ 0 w 72"/>
              <a:gd name="T37" fmla="*/ 2147483646 h 16"/>
              <a:gd name="T38" fmla="*/ 0 w 72"/>
              <a:gd name="T39" fmla="*/ 2147483646 h 16"/>
              <a:gd name="T40" fmla="*/ 0 w 72"/>
              <a:gd name="T41" fmla="*/ 214748364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16"/>
              <a:gd name="T65" fmla="*/ 72 w 7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16">
                <a:moveTo>
                  <a:pt x="0" y="16"/>
                </a:moveTo>
                <a:lnTo>
                  <a:pt x="0" y="16"/>
                </a:lnTo>
                <a:lnTo>
                  <a:pt x="10" y="16"/>
                </a:lnTo>
                <a:lnTo>
                  <a:pt x="19" y="15"/>
                </a:lnTo>
                <a:lnTo>
                  <a:pt x="27" y="15"/>
                </a:lnTo>
                <a:lnTo>
                  <a:pt x="37" y="13"/>
                </a:lnTo>
                <a:lnTo>
                  <a:pt x="45" y="13"/>
                </a:lnTo>
                <a:lnTo>
                  <a:pt x="55" y="12"/>
                </a:lnTo>
                <a:lnTo>
                  <a:pt x="64" y="11"/>
                </a:lnTo>
                <a:lnTo>
                  <a:pt x="72" y="11"/>
                </a:lnTo>
                <a:lnTo>
                  <a:pt x="72" y="0"/>
                </a:lnTo>
                <a:lnTo>
                  <a:pt x="63" y="0"/>
                </a:lnTo>
                <a:lnTo>
                  <a:pt x="53" y="1"/>
                </a:lnTo>
                <a:lnTo>
                  <a:pt x="45" y="1"/>
                </a:lnTo>
                <a:lnTo>
                  <a:pt x="36" y="3"/>
                </a:lnTo>
                <a:lnTo>
                  <a:pt x="26" y="3"/>
                </a:lnTo>
                <a:lnTo>
                  <a:pt x="18" y="4"/>
                </a:lnTo>
                <a:lnTo>
                  <a:pt x="8" y="5"/>
                </a:lnTo>
                <a:lnTo>
                  <a:pt x="0" y="5"/>
                </a:lnTo>
                <a:lnTo>
                  <a:pt x="0" y="16"/>
                </a:lnTo>
                <a:close/>
              </a:path>
            </a:pathLst>
          </a:custGeom>
          <a:solidFill>
            <a:srgbClr val="EF9C9F"/>
          </a:solidFill>
          <a:ln w="9525">
            <a:solidFill>
              <a:schemeClr val="tx1"/>
            </a:solidFill>
            <a:round/>
            <a:headEnd/>
            <a:tailEnd/>
          </a:ln>
        </p:spPr>
        <p:txBody>
          <a:bodyPr/>
          <a:lstStyle/>
          <a:p>
            <a:endParaRPr lang="ja-JP" altLang="en-US"/>
          </a:p>
        </p:txBody>
      </p:sp>
      <p:sp>
        <p:nvSpPr>
          <p:cNvPr id="98371" name="Freeform 67"/>
          <p:cNvSpPr>
            <a:spLocks/>
          </p:cNvSpPr>
          <p:nvPr/>
        </p:nvSpPr>
        <p:spPr bwMode="auto">
          <a:xfrm>
            <a:off x="7188201" y="3467101"/>
            <a:ext cx="92075" cy="11113"/>
          </a:xfrm>
          <a:custGeom>
            <a:avLst/>
            <a:gdLst>
              <a:gd name="T0" fmla="*/ 2147483646 w 87"/>
              <a:gd name="T1" fmla="*/ 2147483646 h 11"/>
              <a:gd name="T2" fmla="*/ 2147483646 w 87"/>
              <a:gd name="T3" fmla="*/ 2147483646 h 11"/>
              <a:gd name="T4" fmla="*/ 2147483646 w 87"/>
              <a:gd name="T5" fmla="*/ 2147483646 h 11"/>
              <a:gd name="T6" fmla="*/ 2147483646 w 87"/>
              <a:gd name="T7" fmla="*/ 2147483646 h 11"/>
              <a:gd name="T8" fmla="*/ 2147483646 w 87"/>
              <a:gd name="T9" fmla="*/ 2147483646 h 11"/>
              <a:gd name="T10" fmla="*/ 2147483646 w 87"/>
              <a:gd name="T11" fmla="*/ 2147483646 h 11"/>
              <a:gd name="T12" fmla="*/ 2147483646 w 87"/>
              <a:gd name="T13" fmla="*/ 2147483646 h 11"/>
              <a:gd name="T14" fmla="*/ 2147483646 w 87"/>
              <a:gd name="T15" fmla="*/ 2147483646 h 11"/>
              <a:gd name="T16" fmla="*/ 2147483646 w 87"/>
              <a:gd name="T17" fmla="*/ 2147483646 h 11"/>
              <a:gd name="T18" fmla="*/ 2147483646 w 87"/>
              <a:gd name="T19" fmla="*/ 2147483646 h 11"/>
              <a:gd name="T20" fmla="*/ 2147483646 w 87"/>
              <a:gd name="T21" fmla="*/ 0 h 11"/>
              <a:gd name="T22" fmla="*/ 2147483646 w 87"/>
              <a:gd name="T23" fmla="*/ 0 h 11"/>
              <a:gd name="T24" fmla="*/ 2147483646 w 87"/>
              <a:gd name="T25" fmla="*/ 0 h 11"/>
              <a:gd name="T26" fmla="*/ 2147483646 w 87"/>
              <a:gd name="T27" fmla="*/ 0 h 11"/>
              <a:gd name="T28" fmla="*/ 2147483646 w 87"/>
              <a:gd name="T29" fmla="*/ 0 h 11"/>
              <a:gd name="T30" fmla="*/ 2147483646 w 87"/>
              <a:gd name="T31" fmla="*/ 0 h 11"/>
              <a:gd name="T32" fmla="*/ 2147483646 w 87"/>
              <a:gd name="T33" fmla="*/ 0 h 11"/>
              <a:gd name="T34" fmla="*/ 2147483646 w 87"/>
              <a:gd name="T35" fmla="*/ 0 h 11"/>
              <a:gd name="T36" fmla="*/ 2147483646 w 87"/>
              <a:gd name="T37" fmla="*/ 0 h 11"/>
              <a:gd name="T38" fmla="*/ 0 w 87"/>
              <a:gd name="T39" fmla="*/ 0 h 11"/>
              <a:gd name="T40" fmla="*/ 2147483646 w 87"/>
              <a:gd name="T41" fmla="*/ 2147483646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11"/>
              <a:gd name="T65" fmla="*/ 87 w 87"/>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11">
                <a:moveTo>
                  <a:pt x="1" y="11"/>
                </a:moveTo>
                <a:lnTo>
                  <a:pt x="1" y="11"/>
                </a:lnTo>
                <a:lnTo>
                  <a:pt x="12" y="11"/>
                </a:lnTo>
                <a:lnTo>
                  <a:pt x="21" y="11"/>
                </a:lnTo>
                <a:lnTo>
                  <a:pt x="32" y="11"/>
                </a:lnTo>
                <a:lnTo>
                  <a:pt x="43" y="11"/>
                </a:lnTo>
                <a:lnTo>
                  <a:pt x="54" y="11"/>
                </a:lnTo>
                <a:lnTo>
                  <a:pt x="65" y="11"/>
                </a:lnTo>
                <a:lnTo>
                  <a:pt x="76" y="11"/>
                </a:lnTo>
                <a:lnTo>
                  <a:pt x="87" y="11"/>
                </a:lnTo>
                <a:lnTo>
                  <a:pt x="87" y="0"/>
                </a:lnTo>
                <a:lnTo>
                  <a:pt x="76" y="0"/>
                </a:lnTo>
                <a:lnTo>
                  <a:pt x="65" y="0"/>
                </a:lnTo>
                <a:lnTo>
                  <a:pt x="54" y="0"/>
                </a:lnTo>
                <a:lnTo>
                  <a:pt x="43" y="0"/>
                </a:lnTo>
                <a:lnTo>
                  <a:pt x="32" y="0"/>
                </a:lnTo>
                <a:lnTo>
                  <a:pt x="21" y="0"/>
                </a:lnTo>
                <a:lnTo>
                  <a:pt x="12" y="0"/>
                </a:lnTo>
                <a:lnTo>
                  <a:pt x="1" y="0"/>
                </a:lnTo>
                <a:lnTo>
                  <a:pt x="0" y="0"/>
                </a:lnTo>
                <a:lnTo>
                  <a:pt x="1" y="11"/>
                </a:lnTo>
                <a:close/>
              </a:path>
            </a:pathLst>
          </a:custGeom>
          <a:solidFill>
            <a:srgbClr val="EF9C9F"/>
          </a:solidFill>
          <a:ln w="9525">
            <a:solidFill>
              <a:schemeClr val="tx1"/>
            </a:solidFill>
            <a:round/>
            <a:headEnd/>
            <a:tailEnd/>
          </a:ln>
        </p:spPr>
        <p:txBody>
          <a:bodyPr/>
          <a:lstStyle/>
          <a:p>
            <a:endParaRPr lang="ja-JP" altLang="en-US"/>
          </a:p>
        </p:txBody>
      </p:sp>
      <p:sp>
        <p:nvSpPr>
          <p:cNvPr id="98372" name="Freeform 68"/>
          <p:cNvSpPr>
            <a:spLocks/>
          </p:cNvSpPr>
          <p:nvPr/>
        </p:nvSpPr>
        <p:spPr bwMode="auto">
          <a:xfrm>
            <a:off x="7119938" y="3467101"/>
            <a:ext cx="69850" cy="15875"/>
          </a:xfrm>
          <a:custGeom>
            <a:avLst/>
            <a:gdLst>
              <a:gd name="T0" fmla="*/ 2147483646 w 66"/>
              <a:gd name="T1" fmla="*/ 2147483646 h 16"/>
              <a:gd name="T2" fmla="*/ 2147483646 w 66"/>
              <a:gd name="T3" fmla="*/ 2147483646 h 16"/>
              <a:gd name="T4" fmla="*/ 2147483646 w 66"/>
              <a:gd name="T5" fmla="*/ 2147483646 h 16"/>
              <a:gd name="T6" fmla="*/ 2147483646 w 66"/>
              <a:gd name="T7" fmla="*/ 2147483646 h 16"/>
              <a:gd name="T8" fmla="*/ 2147483646 w 66"/>
              <a:gd name="T9" fmla="*/ 2147483646 h 16"/>
              <a:gd name="T10" fmla="*/ 2147483646 w 66"/>
              <a:gd name="T11" fmla="*/ 2147483646 h 16"/>
              <a:gd name="T12" fmla="*/ 2147483646 w 66"/>
              <a:gd name="T13" fmla="*/ 2147483646 h 16"/>
              <a:gd name="T14" fmla="*/ 2147483646 w 66"/>
              <a:gd name="T15" fmla="*/ 2147483646 h 16"/>
              <a:gd name="T16" fmla="*/ 2147483646 w 66"/>
              <a:gd name="T17" fmla="*/ 2147483646 h 16"/>
              <a:gd name="T18" fmla="*/ 2147483646 w 66"/>
              <a:gd name="T19" fmla="*/ 2147483646 h 16"/>
              <a:gd name="T20" fmla="*/ 2147483646 w 66"/>
              <a:gd name="T21" fmla="*/ 0 h 16"/>
              <a:gd name="T22" fmla="*/ 2147483646 w 66"/>
              <a:gd name="T23" fmla="*/ 2147483646 h 16"/>
              <a:gd name="T24" fmla="*/ 2147483646 w 66"/>
              <a:gd name="T25" fmla="*/ 2147483646 h 16"/>
              <a:gd name="T26" fmla="*/ 2147483646 w 66"/>
              <a:gd name="T27" fmla="*/ 2147483646 h 16"/>
              <a:gd name="T28" fmla="*/ 2147483646 w 66"/>
              <a:gd name="T29" fmla="*/ 2147483646 h 16"/>
              <a:gd name="T30" fmla="*/ 2147483646 w 66"/>
              <a:gd name="T31" fmla="*/ 2147483646 h 16"/>
              <a:gd name="T32" fmla="*/ 2147483646 w 66"/>
              <a:gd name="T33" fmla="*/ 2147483646 h 16"/>
              <a:gd name="T34" fmla="*/ 2147483646 w 66"/>
              <a:gd name="T35" fmla="*/ 2147483646 h 16"/>
              <a:gd name="T36" fmla="*/ 0 w 66"/>
              <a:gd name="T37" fmla="*/ 2147483646 h 16"/>
              <a:gd name="T38" fmla="*/ 2147483646 w 66"/>
              <a:gd name="T39" fmla="*/ 2147483646 h 16"/>
              <a:gd name="T40" fmla="*/ 2147483646 w 66"/>
              <a:gd name="T41" fmla="*/ 214748364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6"/>
              <a:gd name="T65" fmla="*/ 66 w 66"/>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6">
                <a:moveTo>
                  <a:pt x="2" y="16"/>
                </a:moveTo>
                <a:lnTo>
                  <a:pt x="2" y="16"/>
                </a:lnTo>
                <a:lnTo>
                  <a:pt x="10" y="16"/>
                </a:lnTo>
                <a:lnTo>
                  <a:pt x="18" y="15"/>
                </a:lnTo>
                <a:lnTo>
                  <a:pt x="26" y="15"/>
                </a:lnTo>
                <a:lnTo>
                  <a:pt x="35" y="14"/>
                </a:lnTo>
                <a:lnTo>
                  <a:pt x="41" y="14"/>
                </a:lnTo>
                <a:lnTo>
                  <a:pt x="50" y="12"/>
                </a:lnTo>
                <a:lnTo>
                  <a:pt x="58" y="12"/>
                </a:lnTo>
                <a:lnTo>
                  <a:pt x="66" y="11"/>
                </a:lnTo>
                <a:lnTo>
                  <a:pt x="65" y="0"/>
                </a:lnTo>
                <a:lnTo>
                  <a:pt x="56" y="2"/>
                </a:lnTo>
                <a:lnTo>
                  <a:pt x="50" y="2"/>
                </a:lnTo>
                <a:lnTo>
                  <a:pt x="41" y="3"/>
                </a:lnTo>
                <a:lnTo>
                  <a:pt x="33" y="3"/>
                </a:lnTo>
                <a:lnTo>
                  <a:pt x="25" y="3"/>
                </a:lnTo>
                <a:lnTo>
                  <a:pt x="17" y="4"/>
                </a:lnTo>
                <a:lnTo>
                  <a:pt x="9" y="4"/>
                </a:lnTo>
                <a:lnTo>
                  <a:pt x="0" y="6"/>
                </a:lnTo>
                <a:lnTo>
                  <a:pt x="2" y="6"/>
                </a:lnTo>
                <a:lnTo>
                  <a:pt x="2" y="16"/>
                </a:lnTo>
                <a:close/>
              </a:path>
            </a:pathLst>
          </a:custGeom>
          <a:solidFill>
            <a:srgbClr val="EF9C9F"/>
          </a:solidFill>
          <a:ln w="9525">
            <a:solidFill>
              <a:schemeClr val="tx1"/>
            </a:solidFill>
            <a:round/>
            <a:headEnd/>
            <a:tailEnd/>
          </a:ln>
        </p:spPr>
        <p:txBody>
          <a:bodyPr/>
          <a:lstStyle/>
          <a:p>
            <a:endParaRPr lang="ja-JP" altLang="en-US"/>
          </a:p>
        </p:txBody>
      </p:sp>
      <p:sp>
        <p:nvSpPr>
          <p:cNvPr id="98373" name="Freeform 69"/>
          <p:cNvSpPr>
            <a:spLocks/>
          </p:cNvSpPr>
          <p:nvPr/>
        </p:nvSpPr>
        <p:spPr bwMode="auto">
          <a:xfrm>
            <a:off x="7072313" y="3471863"/>
            <a:ext cx="49212" cy="11112"/>
          </a:xfrm>
          <a:custGeom>
            <a:avLst/>
            <a:gdLst>
              <a:gd name="T0" fmla="*/ 0 w 48"/>
              <a:gd name="T1" fmla="*/ 2147483646 h 12"/>
              <a:gd name="T2" fmla="*/ 0 w 48"/>
              <a:gd name="T3" fmla="*/ 2147483646 h 12"/>
              <a:gd name="T4" fmla="*/ 2147483646 w 48"/>
              <a:gd name="T5" fmla="*/ 2147483646 h 12"/>
              <a:gd name="T6" fmla="*/ 2147483646 w 48"/>
              <a:gd name="T7" fmla="*/ 2147483646 h 12"/>
              <a:gd name="T8" fmla="*/ 2147483646 w 48"/>
              <a:gd name="T9" fmla="*/ 2147483646 h 12"/>
              <a:gd name="T10" fmla="*/ 2147483646 w 48"/>
              <a:gd name="T11" fmla="*/ 2147483646 h 12"/>
              <a:gd name="T12" fmla="*/ 2147483646 w 48"/>
              <a:gd name="T13" fmla="*/ 2147483646 h 12"/>
              <a:gd name="T14" fmla="*/ 2147483646 w 48"/>
              <a:gd name="T15" fmla="*/ 2147483646 h 12"/>
              <a:gd name="T16" fmla="*/ 2147483646 w 48"/>
              <a:gd name="T17" fmla="*/ 2147483646 h 12"/>
              <a:gd name="T18" fmla="*/ 2147483646 w 48"/>
              <a:gd name="T19" fmla="*/ 2147483646 h 12"/>
              <a:gd name="T20" fmla="*/ 2147483646 w 48"/>
              <a:gd name="T21" fmla="*/ 2147483646 h 12"/>
              <a:gd name="T22" fmla="*/ 2147483646 w 48"/>
              <a:gd name="T23" fmla="*/ 2147483646 h 12"/>
              <a:gd name="T24" fmla="*/ 2147483646 w 48"/>
              <a:gd name="T25" fmla="*/ 2147483646 h 12"/>
              <a:gd name="T26" fmla="*/ 2147483646 w 48"/>
              <a:gd name="T27" fmla="*/ 2147483646 h 12"/>
              <a:gd name="T28" fmla="*/ 2147483646 w 48"/>
              <a:gd name="T29" fmla="*/ 0 h 12"/>
              <a:gd name="T30" fmla="*/ 2147483646 w 48"/>
              <a:gd name="T31" fmla="*/ 0 h 12"/>
              <a:gd name="T32" fmla="*/ 2147483646 w 48"/>
              <a:gd name="T33" fmla="*/ 0 h 12"/>
              <a:gd name="T34" fmla="*/ 2147483646 w 48"/>
              <a:gd name="T35" fmla="*/ 0 h 12"/>
              <a:gd name="T36" fmla="*/ 0 w 48"/>
              <a:gd name="T37" fmla="*/ 0 h 12"/>
              <a:gd name="T38" fmla="*/ 0 w 48"/>
              <a:gd name="T39" fmla="*/ 0 h 12"/>
              <a:gd name="T40" fmla="*/ 0 w 48"/>
              <a:gd name="T41" fmla="*/ 2147483646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2"/>
              <a:gd name="T65" fmla="*/ 48 w 48"/>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2">
                <a:moveTo>
                  <a:pt x="0" y="11"/>
                </a:moveTo>
                <a:lnTo>
                  <a:pt x="0" y="11"/>
                </a:lnTo>
                <a:lnTo>
                  <a:pt x="5" y="11"/>
                </a:lnTo>
                <a:lnTo>
                  <a:pt x="12" y="11"/>
                </a:lnTo>
                <a:lnTo>
                  <a:pt x="18" y="12"/>
                </a:lnTo>
                <a:lnTo>
                  <a:pt x="25" y="12"/>
                </a:lnTo>
                <a:lnTo>
                  <a:pt x="30" y="12"/>
                </a:lnTo>
                <a:lnTo>
                  <a:pt x="35" y="12"/>
                </a:lnTo>
                <a:lnTo>
                  <a:pt x="42" y="12"/>
                </a:lnTo>
                <a:lnTo>
                  <a:pt x="48" y="12"/>
                </a:lnTo>
                <a:lnTo>
                  <a:pt x="48" y="2"/>
                </a:lnTo>
                <a:lnTo>
                  <a:pt x="42" y="2"/>
                </a:lnTo>
                <a:lnTo>
                  <a:pt x="37" y="2"/>
                </a:lnTo>
                <a:lnTo>
                  <a:pt x="30" y="2"/>
                </a:lnTo>
                <a:lnTo>
                  <a:pt x="25" y="0"/>
                </a:lnTo>
                <a:lnTo>
                  <a:pt x="18" y="0"/>
                </a:lnTo>
                <a:lnTo>
                  <a:pt x="12" y="0"/>
                </a:lnTo>
                <a:lnTo>
                  <a:pt x="5" y="0"/>
                </a:lnTo>
                <a:lnTo>
                  <a:pt x="0" y="0"/>
                </a:lnTo>
                <a:lnTo>
                  <a:pt x="0" y="11"/>
                </a:lnTo>
                <a:close/>
              </a:path>
            </a:pathLst>
          </a:custGeom>
          <a:solidFill>
            <a:srgbClr val="EF9C9F"/>
          </a:solidFill>
          <a:ln w="9525">
            <a:solidFill>
              <a:schemeClr val="tx1"/>
            </a:solidFill>
            <a:round/>
            <a:headEnd/>
            <a:tailEnd/>
          </a:ln>
        </p:spPr>
        <p:txBody>
          <a:bodyPr/>
          <a:lstStyle/>
          <a:p>
            <a:endParaRPr lang="ja-JP" altLang="en-US"/>
          </a:p>
        </p:txBody>
      </p:sp>
      <p:sp>
        <p:nvSpPr>
          <p:cNvPr id="98374" name="Freeform 70"/>
          <p:cNvSpPr>
            <a:spLocks/>
          </p:cNvSpPr>
          <p:nvPr/>
        </p:nvSpPr>
        <p:spPr bwMode="auto">
          <a:xfrm>
            <a:off x="7032625" y="3470275"/>
            <a:ext cx="39688" cy="12700"/>
          </a:xfrm>
          <a:custGeom>
            <a:avLst/>
            <a:gdLst>
              <a:gd name="T0" fmla="*/ 0 w 37"/>
              <a:gd name="T1" fmla="*/ 2147483646 h 12"/>
              <a:gd name="T2" fmla="*/ 0 w 37"/>
              <a:gd name="T3" fmla="*/ 2147483646 h 12"/>
              <a:gd name="T4" fmla="*/ 2147483646 w 37"/>
              <a:gd name="T5" fmla="*/ 2147483646 h 12"/>
              <a:gd name="T6" fmla="*/ 2147483646 w 37"/>
              <a:gd name="T7" fmla="*/ 2147483646 h 12"/>
              <a:gd name="T8" fmla="*/ 2147483646 w 37"/>
              <a:gd name="T9" fmla="*/ 2147483646 h 12"/>
              <a:gd name="T10" fmla="*/ 2147483646 w 37"/>
              <a:gd name="T11" fmla="*/ 2147483646 h 12"/>
              <a:gd name="T12" fmla="*/ 2147483646 w 37"/>
              <a:gd name="T13" fmla="*/ 2147483646 h 12"/>
              <a:gd name="T14" fmla="*/ 2147483646 w 37"/>
              <a:gd name="T15" fmla="*/ 2147483646 h 12"/>
              <a:gd name="T16" fmla="*/ 2147483646 w 37"/>
              <a:gd name="T17" fmla="*/ 2147483646 h 12"/>
              <a:gd name="T18" fmla="*/ 2147483646 w 37"/>
              <a:gd name="T19" fmla="*/ 2147483646 h 12"/>
              <a:gd name="T20" fmla="*/ 2147483646 w 37"/>
              <a:gd name="T21" fmla="*/ 2147483646 h 12"/>
              <a:gd name="T22" fmla="*/ 2147483646 w 37"/>
              <a:gd name="T23" fmla="*/ 2147483646 h 12"/>
              <a:gd name="T24" fmla="*/ 2147483646 w 37"/>
              <a:gd name="T25" fmla="*/ 2147483646 h 12"/>
              <a:gd name="T26" fmla="*/ 2147483646 w 37"/>
              <a:gd name="T27" fmla="*/ 0 h 12"/>
              <a:gd name="T28" fmla="*/ 2147483646 w 37"/>
              <a:gd name="T29" fmla="*/ 0 h 12"/>
              <a:gd name="T30" fmla="*/ 2147483646 w 37"/>
              <a:gd name="T31" fmla="*/ 0 h 12"/>
              <a:gd name="T32" fmla="*/ 2147483646 w 37"/>
              <a:gd name="T33" fmla="*/ 0 h 12"/>
              <a:gd name="T34" fmla="*/ 2147483646 w 37"/>
              <a:gd name="T35" fmla="*/ 0 h 12"/>
              <a:gd name="T36" fmla="*/ 0 w 37"/>
              <a:gd name="T37" fmla="*/ 0 h 12"/>
              <a:gd name="T38" fmla="*/ 0 w 37"/>
              <a:gd name="T39" fmla="*/ 0 h 12"/>
              <a:gd name="T40" fmla="*/ 0 w 37"/>
              <a:gd name="T41" fmla="*/ 2147483646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
              <a:gd name="T65" fmla="*/ 37 w 37"/>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
                <a:moveTo>
                  <a:pt x="0" y="11"/>
                </a:moveTo>
                <a:lnTo>
                  <a:pt x="0" y="11"/>
                </a:lnTo>
                <a:lnTo>
                  <a:pt x="3" y="11"/>
                </a:lnTo>
                <a:lnTo>
                  <a:pt x="6" y="11"/>
                </a:lnTo>
                <a:lnTo>
                  <a:pt x="10" y="12"/>
                </a:lnTo>
                <a:lnTo>
                  <a:pt x="15" y="12"/>
                </a:lnTo>
                <a:lnTo>
                  <a:pt x="19" y="12"/>
                </a:lnTo>
                <a:lnTo>
                  <a:pt x="25" y="12"/>
                </a:lnTo>
                <a:lnTo>
                  <a:pt x="30" y="12"/>
                </a:lnTo>
                <a:lnTo>
                  <a:pt x="37" y="12"/>
                </a:lnTo>
                <a:lnTo>
                  <a:pt x="37" y="1"/>
                </a:lnTo>
                <a:lnTo>
                  <a:pt x="32" y="1"/>
                </a:lnTo>
                <a:lnTo>
                  <a:pt x="25" y="1"/>
                </a:lnTo>
                <a:lnTo>
                  <a:pt x="21" y="0"/>
                </a:lnTo>
                <a:lnTo>
                  <a:pt x="15" y="0"/>
                </a:lnTo>
                <a:lnTo>
                  <a:pt x="11" y="0"/>
                </a:lnTo>
                <a:lnTo>
                  <a:pt x="7" y="0"/>
                </a:lnTo>
                <a:lnTo>
                  <a:pt x="3" y="0"/>
                </a:lnTo>
                <a:lnTo>
                  <a:pt x="0" y="0"/>
                </a:lnTo>
                <a:lnTo>
                  <a:pt x="0" y="11"/>
                </a:lnTo>
                <a:close/>
              </a:path>
            </a:pathLst>
          </a:custGeom>
          <a:solidFill>
            <a:srgbClr val="EF9C9F"/>
          </a:solidFill>
          <a:ln w="9525">
            <a:solidFill>
              <a:schemeClr val="tx1"/>
            </a:solidFill>
            <a:round/>
            <a:headEnd/>
            <a:tailEnd/>
          </a:ln>
        </p:spPr>
        <p:txBody>
          <a:bodyPr/>
          <a:lstStyle/>
          <a:p>
            <a:endParaRPr lang="ja-JP" altLang="en-US"/>
          </a:p>
        </p:txBody>
      </p:sp>
      <p:sp>
        <p:nvSpPr>
          <p:cNvPr id="98375" name="Freeform 71"/>
          <p:cNvSpPr>
            <a:spLocks/>
          </p:cNvSpPr>
          <p:nvPr/>
        </p:nvSpPr>
        <p:spPr bwMode="auto">
          <a:xfrm>
            <a:off x="6932613" y="3470275"/>
            <a:ext cx="100012" cy="12700"/>
          </a:xfrm>
          <a:custGeom>
            <a:avLst/>
            <a:gdLst>
              <a:gd name="T0" fmla="*/ 2147483646 w 96"/>
              <a:gd name="T1" fmla="*/ 2147483646 h 13"/>
              <a:gd name="T2" fmla="*/ 2147483646 w 96"/>
              <a:gd name="T3" fmla="*/ 2147483646 h 13"/>
              <a:gd name="T4" fmla="*/ 2147483646 w 96"/>
              <a:gd name="T5" fmla="*/ 2147483646 h 13"/>
              <a:gd name="T6" fmla="*/ 2147483646 w 96"/>
              <a:gd name="T7" fmla="*/ 2147483646 h 13"/>
              <a:gd name="T8" fmla="*/ 2147483646 w 96"/>
              <a:gd name="T9" fmla="*/ 2147483646 h 13"/>
              <a:gd name="T10" fmla="*/ 2147483646 w 96"/>
              <a:gd name="T11" fmla="*/ 2147483646 h 13"/>
              <a:gd name="T12" fmla="*/ 2147483646 w 96"/>
              <a:gd name="T13" fmla="*/ 2147483646 h 13"/>
              <a:gd name="T14" fmla="*/ 2147483646 w 96"/>
              <a:gd name="T15" fmla="*/ 2147483646 h 13"/>
              <a:gd name="T16" fmla="*/ 2147483646 w 96"/>
              <a:gd name="T17" fmla="*/ 2147483646 h 13"/>
              <a:gd name="T18" fmla="*/ 2147483646 w 96"/>
              <a:gd name="T19" fmla="*/ 2147483646 h 13"/>
              <a:gd name="T20" fmla="*/ 2147483646 w 96"/>
              <a:gd name="T21" fmla="*/ 0 h 13"/>
              <a:gd name="T22" fmla="*/ 2147483646 w 96"/>
              <a:gd name="T23" fmla="*/ 0 h 13"/>
              <a:gd name="T24" fmla="*/ 2147483646 w 96"/>
              <a:gd name="T25" fmla="*/ 0 h 13"/>
              <a:gd name="T26" fmla="*/ 2147483646 w 96"/>
              <a:gd name="T27" fmla="*/ 0 h 13"/>
              <a:gd name="T28" fmla="*/ 2147483646 w 96"/>
              <a:gd name="T29" fmla="*/ 0 h 13"/>
              <a:gd name="T30" fmla="*/ 2147483646 w 96"/>
              <a:gd name="T31" fmla="*/ 0 h 13"/>
              <a:gd name="T32" fmla="*/ 2147483646 w 96"/>
              <a:gd name="T33" fmla="*/ 0 h 13"/>
              <a:gd name="T34" fmla="*/ 2147483646 w 96"/>
              <a:gd name="T35" fmla="*/ 2147483646 h 13"/>
              <a:gd name="T36" fmla="*/ 0 w 96"/>
              <a:gd name="T37" fmla="*/ 2147483646 h 13"/>
              <a:gd name="T38" fmla="*/ 0 w 96"/>
              <a:gd name="T39" fmla="*/ 2147483646 h 13"/>
              <a:gd name="T40" fmla="*/ 2147483646 w 96"/>
              <a:gd name="T41" fmla="*/ 214748364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3"/>
              <a:gd name="T65" fmla="*/ 96 w 9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3">
                <a:moveTo>
                  <a:pt x="2" y="13"/>
                </a:moveTo>
                <a:lnTo>
                  <a:pt x="2" y="13"/>
                </a:lnTo>
                <a:lnTo>
                  <a:pt x="11" y="12"/>
                </a:lnTo>
                <a:lnTo>
                  <a:pt x="24" y="12"/>
                </a:lnTo>
                <a:lnTo>
                  <a:pt x="37" y="11"/>
                </a:lnTo>
                <a:lnTo>
                  <a:pt x="52" y="11"/>
                </a:lnTo>
                <a:lnTo>
                  <a:pt x="66" y="11"/>
                </a:lnTo>
                <a:lnTo>
                  <a:pt x="78" y="11"/>
                </a:lnTo>
                <a:lnTo>
                  <a:pt x="88" y="11"/>
                </a:lnTo>
                <a:lnTo>
                  <a:pt x="96" y="11"/>
                </a:lnTo>
                <a:lnTo>
                  <a:pt x="96" y="0"/>
                </a:lnTo>
                <a:lnTo>
                  <a:pt x="88" y="0"/>
                </a:lnTo>
                <a:lnTo>
                  <a:pt x="78" y="0"/>
                </a:lnTo>
                <a:lnTo>
                  <a:pt x="66" y="0"/>
                </a:lnTo>
                <a:lnTo>
                  <a:pt x="51" y="0"/>
                </a:lnTo>
                <a:lnTo>
                  <a:pt x="37" y="0"/>
                </a:lnTo>
                <a:lnTo>
                  <a:pt x="24" y="0"/>
                </a:lnTo>
                <a:lnTo>
                  <a:pt x="11" y="1"/>
                </a:lnTo>
                <a:lnTo>
                  <a:pt x="0" y="1"/>
                </a:lnTo>
                <a:lnTo>
                  <a:pt x="2" y="13"/>
                </a:lnTo>
                <a:close/>
              </a:path>
            </a:pathLst>
          </a:custGeom>
          <a:solidFill>
            <a:srgbClr val="EF9C9F"/>
          </a:solidFill>
          <a:ln w="9525">
            <a:solidFill>
              <a:schemeClr val="tx1"/>
            </a:solidFill>
            <a:round/>
            <a:headEnd/>
            <a:tailEnd/>
          </a:ln>
        </p:spPr>
        <p:txBody>
          <a:bodyPr/>
          <a:lstStyle/>
          <a:p>
            <a:endParaRPr lang="ja-JP" altLang="en-US"/>
          </a:p>
        </p:txBody>
      </p:sp>
      <p:sp>
        <p:nvSpPr>
          <p:cNvPr id="98376" name="Freeform 72"/>
          <p:cNvSpPr>
            <a:spLocks/>
          </p:cNvSpPr>
          <p:nvPr/>
        </p:nvSpPr>
        <p:spPr bwMode="auto">
          <a:xfrm>
            <a:off x="6886576" y="3471864"/>
            <a:ext cx="47625" cy="20637"/>
          </a:xfrm>
          <a:custGeom>
            <a:avLst/>
            <a:gdLst>
              <a:gd name="T0" fmla="*/ 2147483646 w 45"/>
              <a:gd name="T1" fmla="*/ 2147483646 h 21"/>
              <a:gd name="T2" fmla="*/ 2147483646 w 45"/>
              <a:gd name="T3" fmla="*/ 2147483646 h 21"/>
              <a:gd name="T4" fmla="*/ 2147483646 w 45"/>
              <a:gd name="T5" fmla="*/ 2147483646 h 21"/>
              <a:gd name="T6" fmla="*/ 2147483646 w 45"/>
              <a:gd name="T7" fmla="*/ 2147483646 h 21"/>
              <a:gd name="T8" fmla="*/ 2147483646 w 45"/>
              <a:gd name="T9" fmla="*/ 2147483646 h 21"/>
              <a:gd name="T10" fmla="*/ 2147483646 w 45"/>
              <a:gd name="T11" fmla="*/ 2147483646 h 21"/>
              <a:gd name="T12" fmla="*/ 2147483646 w 45"/>
              <a:gd name="T13" fmla="*/ 2147483646 h 21"/>
              <a:gd name="T14" fmla="*/ 2147483646 w 45"/>
              <a:gd name="T15" fmla="*/ 2147483646 h 21"/>
              <a:gd name="T16" fmla="*/ 2147483646 w 45"/>
              <a:gd name="T17" fmla="*/ 2147483646 h 21"/>
              <a:gd name="T18" fmla="*/ 2147483646 w 45"/>
              <a:gd name="T19" fmla="*/ 2147483646 h 21"/>
              <a:gd name="T20" fmla="*/ 2147483646 w 45"/>
              <a:gd name="T21" fmla="*/ 0 h 21"/>
              <a:gd name="T22" fmla="*/ 2147483646 w 45"/>
              <a:gd name="T23" fmla="*/ 2147483646 h 21"/>
              <a:gd name="T24" fmla="*/ 2147483646 w 45"/>
              <a:gd name="T25" fmla="*/ 2147483646 h 21"/>
              <a:gd name="T26" fmla="*/ 2147483646 w 45"/>
              <a:gd name="T27" fmla="*/ 2147483646 h 21"/>
              <a:gd name="T28" fmla="*/ 2147483646 w 45"/>
              <a:gd name="T29" fmla="*/ 2147483646 h 21"/>
              <a:gd name="T30" fmla="*/ 2147483646 w 45"/>
              <a:gd name="T31" fmla="*/ 2147483646 h 21"/>
              <a:gd name="T32" fmla="*/ 2147483646 w 45"/>
              <a:gd name="T33" fmla="*/ 2147483646 h 21"/>
              <a:gd name="T34" fmla="*/ 2147483646 w 45"/>
              <a:gd name="T35" fmla="*/ 2147483646 h 21"/>
              <a:gd name="T36" fmla="*/ 0 w 45"/>
              <a:gd name="T37" fmla="*/ 2147483646 h 21"/>
              <a:gd name="T38" fmla="*/ 0 w 45"/>
              <a:gd name="T39" fmla="*/ 2147483646 h 21"/>
              <a:gd name="T40" fmla="*/ 2147483646 w 45"/>
              <a:gd name="T41" fmla="*/ 2147483646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1"/>
              <a:gd name="T65" fmla="*/ 45 w 4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1">
                <a:moveTo>
                  <a:pt x="7" y="21"/>
                </a:moveTo>
                <a:lnTo>
                  <a:pt x="7" y="21"/>
                </a:lnTo>
                <a:lnTo>
                  <a:pt x="8" y="19"/>
                </a:lnTo>
                <a:lnTo>
                  <a:pt x="11" y="19"/>
                </a:lnTo>
                <a:lnTo>
                  <a:pt x="13" y="18"/>
                </a:lnTo>
                <a:lnTo>
                  <a:pt x="17" y="17"/>
                </a:lnTo>
                <a:lnTo>
                  <a:pt x="23" y="15"/>
                </a:lnTo>
                <a:lnTo>
                  <a:pt x="30" y="14"/>
                </a:lnTo>
                <a:lnTo>
                  <a:pt x="37" y="12"/>
                </a:lnTo>
                <a:lnTo>
                  <a:pt x="45" y="12"/>
                </a:lnTo>
                <a:lnTo>
                  <a:pt x="43" y="0"/>
                </a:lnTo>
                <a:lnTo>
                  <a:pt x="35" y="2"/>
                </a:lnTo>
                <a:lnTo>
                  <a:pt x="27" y="3"/>
                </a:lnTo>
                <a:lnTo>
                  <a:pt x="22" y="4"/>
                </a:lnTo>
                <a:lnTo>
                  <a:pt x="15" y="6"/>
                </a:lnTo>
                <a:lnTo>
                  <a:pt x="11" y="7"/>
                </a:lnTo>
                <a:lnTo>
                  <a:pt x="7" y="8"/>
                </a:lnTo>
                <a:lnTo>
                  <a:pt x="2" y="10"/>
                </a:lnTo>
                <a:lnTo>
                  <a:pt x="0" y="12"/>
                </a:lnTo>
                <a:lnTo>
                  <a:pt x="7" y="21"/>
                </a:lnTo>
                <a:close/>
              </a:path>
            </a:pathLst>
          </a:custGeom>
          <a:solidFill>
            <a:srgbClr val="EF9C9F"/>
          </a:solidFill>
          <a:ln w="9525">
            <a:solidFill>
              <a:schemeClr val="tx1"/>
            </a:solidFill>
            <a:round/>
            <a:headEnd/>
            <a:tailEnd/>
          </a:ln>
        </p:spPr>
        <p:txBody>
          <a:bodyPr/>
          <a:lstStyle/>
          <a:p>
            <a:endParaRPr lang="ja-JP" altLang="en-US"/>
          </a:p>
        </p:txBody>
      </p:sp>
      <p:sp>
        <p:nvSpPr>
          <p:cNvPr id="98377" name="Freeform 73"/>
          <p:cNvSpPr>
            <a:spLocks/>
          </p:cNvSpPr>
          <p:nvPr/>
        </p:nvSpPr>
        <p:spPr bwMode="auto">
          <a:xfrm>
            <a:off x="6881814" y="3482976"/>
            <a:ext cx="22225" cy="34925"/>
          </a:xfrm>
          <a:custGeom>
            <a:avLst/>
            <a:gdLst>
              <a:gd name="T0" fmla="*/ 2147483646 w 21"/>
              <a:gd name="T1" fmla="*/ 2147483646 h 33"/>
              <a:gd name="T2" fmla="*/ 2147483646 w 21"/>
              <a:gd name="T3" fmla="*/ 2147483646 h 33"/>
              <a:gd name="T4" fmla="*/ 2147483646 w 21"/>
              <a:gd name="T5" fmla="*/ 2147483646 h 33"/>
              <a:gd name="T6" fmla="*/ 2147483646 w 21"/>
              <a:gd name="T7" fmla="*/ 2147483646 h 33"/>
              <a:gd name="T8" fmla="*/ 2147483646 w 21"/>
              <a:gd name="T9" fmla="*/ 2147483646 h 33"/>
              <a:gd name="T10" fmla="*/ 2147483646 w 21"/>
              <a:gd name="T11" fmla="*/ 2147483646 h 33"/>
              <a:gd name="T12" fmla="*/ 2147483646 w 21"/>
              <a:gd name="T13" fmla="*/ 2147483646 h 33"/>
              <a:gd name="T14" fmla="*/ 2147483646 w 21"/>
              <a:gd name="T15" fmla="*/ 2147483646 h 33"/>
              <a:gd name="T16" fmla="*/ 2147483646 w 21"/>
              <a:gd name="T17" fmla="*/ 2147483646 h 33"/>
              <a:gd name="T18" fmla="*/ 2147483646 w 21"/>
              <a:gd name="T19" fmla="*/ 2147483646 h 33"/>
              <a:gd name="T20" fmla="*/ 2147483646 w 21"/>
              <a:gd name="T21" fmla="*/ 0 h 33"/>
              <a:gd name="T22" fmla="*/ 0 w 21"/>
              <a:gd name="T23" fmla="*/ 2147483646 h 33"/>
              <a:gd name="T24" fmla="*/ 0 w 21"/>
              <a:gd name="T25" fmla="*/ 2147483646 h 33"/>
              <a:gd name="T26" fmla="*/ 2147483646 w 21"/>
              <a:gd name="T27" fmla="*/ 2147483646 h 33"/>
              <a:gd name="T28" fmla="*/ 2147483646 w 21"/>
              <a:gd name="T29" fmla="*/ 2147483646 h 33"/>
              <a:gd name="T30" fmla="*/ 2147483646 w 21"/>
              <a:gd name="T31" fmla="*/ 2147483646 h 33"/>
              <a:gd name="T32" fmla="*/ 2147483646 w 21"/>
              <a:gd name="T33" fmla="*/ 2147483646 h 33"/>
              <a:gd name="T34" fmla="*/ 2147483646 w 21"/>
              <a:gd name="T35" fmla="*/ 2147483646 h 33"/>
              <a:gd name="T36" fmla="*/ 2147483646 w 21"/>
              <a:gd name="T37" fmla="*/ 2147483646 h 33"/>
              <a:gd name="T38" fmla="*/ 2147483646 w 21"/>
              <a:gd name="T39" fmla="*/ 2147483646 h 33"/>
              <a:gd name="T40" fmla="*/ 2147483646 w 21"/>
              <a:gd name="T41" fmla="*/ 2147483646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3"/>
              <a:gd name="T65" fmla="*/ 21 w 2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3">
                <a:moveTo>
                  <a:pt x="21" y="23"/>
                </a:moveTo>
                <a:lnTo>
                  <a:pt x="21" y="23"/>
                </a:lnTo>
                <a:lnTo>
                  <a:pt x="20" y="22"/>
                </a:lnTo>
                <a:lnTo>
                  <a:pt x="17" y="19"/>
                </a:lnTo>
                <a:lnTo>
                  <a:pt x="15" y="17"/>
                </a:lnTo>
                <a:lnTo>
                  <a:pt x="13" y="13"/>
                </a:lnTo>
                <a:lnTo>
                  <a:pt x="12" y="10"/>
                </a:lnTo>
                <a:lnTo>
                  <a:pt x="11" y="9"/>
                </a:lnTo>
                <a:lnTo>
                  <a:pt x="4" y="0"/>
                </a:lnTo>
                <a:lnTo>
                  <a:pt x="0" y="5"/>
                </a:lnTo>
                <a:lnTo>
                  <a:pt x="0" y="10"/>
                </a:lnTo>
                <a:lnTo>
                  <a:pt x="1" y="15"/>
                </a:lnTo>
                <a:lnTo>
                  <a:pt x="4" y="19"/>
                </a:lnTo>
                <a:lnTo>
                  <a:pt x="6" y="23"/>
                </a:lnTo>
                <a:lnTo>
                  <a:pt x="9" y="26"/>
                </a:lnTo>
                <a:lnTo>
                  <a:pt x="12" y="30"/>
                </a:lnTo>
                <a:lnTo>
                  <a:pt x="15" y="33"/>
                </a:lnTo>
                <a:lnTo>
                  <a:pt x="21" y="23"/>
                </a:lnTo>
                <a:close/>
              </a:path>
            </a:pathLst>
          </a:custGeom>
          <a:solidFill>
            <a:srgbClr val="EF9C9F"/>
          </a:solidFill>
          <a:ln w="9525">
            <a:solidFill>
              <a:schemeClr val="tx1"/>
            </a:solidFill>
            <a:round/>
            <a:headEnd/>
            <a:tailEnd/>
          </a:ln>
        </p:spPr>
        <p:txBody>
          <a:bodyPr/>
          <a:lstStyle/>
          <a:p>
            <a:endParaRPr lang="ja-JP" altLang="en-US"/>
          </a:p>
        </p:txBody>
      </p:sp>
      <p:sp>
        <p:nvSpPr>
          <p:cNvPr id="98378" name="Freeform 74"/>
          <p:cNvSpPr>
            <a:spLocks/>
          </p:cNvSpPr>
          <p:nvPr/>
        </p:nvSpPr>
        <p:spPr bwMode="auto">
          <a:xfrm>
            <a:off x="6897688" y="3508375"/>
            <a:ext cx="61912" cy="19050"/>
          </a:xfrm>
          <a:custGeom>
            <a:avLst/>
            <a:gdLst>
              <a:gd name="T0" fmla="*/ 2147483646 w 58"/>
              <a:gd name="T1" fmla="*/ 2147483646 h 18"/>
              <a:gd name="T2" fmla="*/ 2147483646 w 58"/>
              <a:gd name="T3" fmla="*/ 2147483646 h 18"/>
              <a:gd name="T4" fmla="*/ 2147483646 w 58"/>
              <a:gd name="T5" fmla="*/ 2147483646 h 18"/>
              <a:gd name="T6" fmla="*/ 2147483646 w 58"/>
              <a:gd name="T7" fmla="*/ 2147483646 h 18"/>
              <a:gd name="T8" fmla="*/ 2147483646 w 58"/>
              <a:gd name="T9" fmla="*/ 2147483646 h 18"/>
              <a:gd name="T10" fmla="*/ 2147483646 w 58"/>
              <a:gd name="T11" fmla="*/ 2147483646 h 18"/>
              <a:gd name="T12" fmla="*/ 2147483646 w 58"/>
              <a:gd name="T13" fmla="*/ 2147483646 h 18"/>
              <a:gd name="T14" fmla="*/ 2147483646 w 58"/>
              <a:gd name="T15" fmla="*/ 2147483646 h 18"/>
              <a:gd name="T16" fmla="*/ 2147483646 w 58"/>
              <a:gd name="T17" fmla="*/ 0 h 18"/>
              <a:gd name="T18" fmla="*/ 0 w 58"/>
              <a:gd name="T19" fmla="*/ 2147483646 h 18"/>
              <a:gd name="T20" fmla="*/ 2147483646 w 58"/>
              <a:gd name="T21" fmla="*/ 2147483646 h 18"/>
              <a:gd name="T22" fmla="*/ 2147483646 w 58"/>
              <a:gd name="T23" fmla="*/ 2147483646 h 18"/>
              <a:gd name="T24" fmla="*/ 2147483646 w 58"/>
              <a:gd name="T25" fmla="*/ 2147483646 h 18"/>
              <a:gd name="T26" fmla="*/ 2147483646 w 58"/>
              <a:gd name="T27" fmla="*/ 2147483646 h 18"/>
              <a:gd name="T28" fmla="*/ 2147483646 w 58"/>
              <a:gd name="T29" fmla="*/ 2147483646 h 18"/>
              <a:gd name="T30" fmla="*/ 2147483646 w 58"/>
              <a:gd name="T31" fmla="*/ 2147483646 h 18"/>
              <a:gd name="T32" fmla="*/ 2147483646 w 58"/>
              <a:gd name="T33" fmla="*/ 2147483646 h 18"/>
              <a:gd name="T34" fmla="*/ 2147483646 w 58"/>
              <a:gd name="T35" fmla="*/ 2147483646 h 18"/>
              <a:gd name="T36" fmla="*/ 2147483646 w 58"/>
              <a:gd name="T37" fmla="*/ 214748364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8"/>
              <a:gd name="T59" fmla="*/ 58 w 5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8">
                <a:moveTo>
                  <a:pt x="57" y="3"/>
                </a:moveTo>
                <a:lnTo>
                  <a:pt x="38" y="4"/>
                </a:lnTo>
                <a:lnTo>
                  <a:pt x="26" y="6"/>
                </a:lnTo>
                <a:lnTo>
                  <a:pt x="17" y="6"/>
                </a:lnTo>
                <a:lnTo>
                  <a:pt x="13" y="6"/>
                </a:lnTo>
                <a:lnTo>
                  <a:pt x="11" y="4"/>
                </a:lnTo>
                <a:lnTo>
                  <a:pt x="6" y="0"/>
                </a:lnTo>
                <a:lnTo>
                  <a:pt x="0" y="10"/>
                </a:lnTo>
                <a:lnTo>
                  <a:pt x="2" y="13"/>
                </a:lnTo>
                <a:lnTo>
                  <a:pt x="5" y="14"/>
                </a:lnTo>
                <a:lnTo>
                  <a:pt x="8" y="17"/>
                </a:lnTo>
                <a:lnTo>
                  <a:pt x="13" y="18"/>
                </a:lnTo>
                <a:lnTo>
                  <a:pt x="19" y="18"/>
                </a:lnTo>
                <a:lnTo>
                  <a:pt x="27" y="17"/>
                </a:lnTo>
                <a:lnTo>
                  <a:pt x="39" y="15"/>
                </a:lnTo>
                <a:lnTo>
                  <a:pt x="58" y="14"/>
                </a:lnTo>
                <a:lnTo>
                  <a:pt x="57" y="3"/>
                </a:lnTo>
                <a:close/>
              </a:path>
            </a:pathLst>
          </a:custGeom>
          <a:solidFill>
            <a:srgbClr val="EF9C9F"/>
          </a:solidFill>
          <a:ln w="9525">
            <a:solidFill>
              <a:schemeClr val="tx1"/>
            </a:solidFill>
            <a:round/>
            <a:headEnd/>
            <a:tailEnd/>
          </a:ln>
        </p:spPr>
        <p:txBody>
          <a:bodyPr/>
          <a:lstStyle/>
          <a:p>
            <a:endParaRPr lang="ja-JP" altLang="en-US"/>
          </a:p>
        </p:txBody>
      </p:sp>
      <p:sp>
        <p:nvSpPr>
          <p:cNvPr id="98379" name="Freeform 75"/>
          <p:cNvSpPr>
            <a:spLocks/>
          </p:cNvSpPr>
          <p:nvPr/>
        </p:nvSpPr>
        <p:spPr bwMode="auto">
          <a:xfrm>
            <a:off x="8099425" y="4052889"/>
            <a:ext cx="76200" cy="22225"/>
          </a:xfrm>
          <a:custGeom>
            <a:avLst/>
            <a:gdLst>
              <a:gd name="T0" fmla="*/ 2147483646 w 73"/>
              <a:gd name="T1" fmla="*/ 2147483646 h 21"/>
              <a:gd name="T2" fmla="*/ 2147483646 w 73"/>
              <a:gd name="T3" fmla="*/ 0 h 21"/>
              <a:gd name="T4" fmla="*/ 0 w 73"/>
              <a:gd name="T5" fmla="*/ 2147483646 h 21"/>
              <a:gd name="T6" fmla="*/ 2147483646 w 73"/>
              <a:gd name="T7" fmla="*/ 2147483646 h 21"/>
              <a:gd name="T8" fmla="*/ 2147483646 w 73"/>
              <a:gd name="T9" fmla="*/ 2147483646 h 21"/>
              <a:gd name="T10" fmla="*/ 0 60000 65536"/>
              <a:gd name="T11" fmla="*/ 0 60000 65536"/>
              <a:gd name="T12" fmla="*/ 0 60000 65536"/>
              <a:gd name="T13" fmla="*/ 0 60000 65536"/>
              <a:gd name="T14" fmla="*/ 0 60000 65536"/>
              <a:gd name="T15" fmla="*/ 0 w 73"/>
              <a:gd name="T16" fmla="*/ 0 h 21"/>
              <a:gd name="T17" fmla="*/ 73 w 73"/>
              <a:gd name="T18" fmla="*/ 21 h 21"/>
            </a:gdLst>
            <a:ahLst/>
            <a:cxnLst>
              <a:cxn ang="T10">
                <a:pos x="T0" y="T1"/>
              </a:cxn>
              <a:cxn ang="T11">
                <a:pos x="T2" y="T3"/>
              </a:cxn>
              <a:cxn ang="T12">
                <a:pos x="T4" y="T5"/>
              </a:cxn>
              <a:cxn ang="T13">
                <a:pos x="T6" y="T7"/>
              </a:cxn>
              <a:cxn ang="T14">
                <a:pos x="T8" y="T9"/>
              </a:cxn>
            </a:cxnLst>
            <a:rect l="T15" t="T16" r="T17" b="T18"/>
            <a:pathLst>
              <a:path w="73" h="21">
                <a:moveTo>
                  <a:pt x="73" y="11"/>
                </a:moveTo>
                <a:lnTo>
                  <a:pt x="2" y="0"/>
                </a:lnTo>
                <a:lnTo>
                  <a:pt x="0" y="12"/>
                </a:lnTo>
                <a:lnTo>
                  <a:pt x="71" y="21"/>
                </a:lnTo>
                <a:lnTo>
                  <a:pt x="73" y="11"/>
                </a:lnTo>
                <a:close/>
              </a:path>
            </a:pathLst>
          </a:custGeom>
          <a:solidFill>
            <a:srgbClr val="EF9C9F"/>
          </a:solidFill>
          <a:ln w="9525">
            <a:solidFill>
              <a:schemeClr val="tx1"/>
            </a:solidFill>
            <a:round/>
            <a:headEnd/>
            <a:tailEnd/>
          </a:ln>
        </p:spPr>
        <p:txBody>
          <a:bodyPr/>
          <a:lstStyle/>
          <a:p>
            <a:endParaRPr lang="ja-JP" altLang="en-US"/>
          </a:p>
        </p:txBody>
      </p:sp>
      <p:sp>
        <p:nvSpPr>
          <p:cNvPr id="98380" name="Freeform 76"/>
          <p:cNvSpPr>
            <a:spLocks/>
          </p:cNvSpPr>
          <p:nvPr/>
        </p:nvSpPr>
        <p:spPr bwMode="auto">
          <a:xfrm>
            <a:off x="7956550" y="4356101"/>
            <a:ext cx="20638" cy="17463"/>
          </a:xfrm>
          <a:custGeom>
            <a:avLst/>
            <a:gdLst>
              <a:gd name="T0" fmla="*/ 2147483646 w 20"/>
              <a:gd name="T1" fmla="*/ 2147483646 h 16"/>
              <a:gd name="T2" fmla="*/ 2147483646 w 20"/>
              <a:gd name="T3" fmla="*/ 0 h 16"/>
              <a:gd name="T4" fmla="*/ 0 w 20"/>
              <a:gd name="T5" fmla="*/ 2147483646 h 16"/>
              <a:gd name="T6" fmla="*/ 2147483646 w 20"/>
              <a:gd name="T7" fmla="*/ 2147483646 h 16"/>
              <a:gd name="T8" fmla="*/ 2147483646 w 20"/>
              <a:gd name="T9" fmla="*/ 2147483646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20" y="7"/>
                </a:moveTo>
                <a:lnTo>
                  <a:pt x="4" y="0"/>
                </a:lnTo>
                <a:lnTo>
                  <a:pt x="0" y="11"/>
                </a:lnTo>
                <a:lnTo>
                  <a:pt x="16" y="16"/>
                </a:lnTo>
                <a:lnTo>
                  <a:pt x="20" y="7"/>
                </a:lnTo>
                <a:close/>
              </a:path>
            </a:pathLst>
          </a:custGeom>
          <a:solidFill>
            <a:srgbClr val="EF9C9F"/>
          </a:solidFill>
          <a:ln w="9525">
            <a:solidFill>
              <a:schemeClr val="tx1"/>
            </a:solidFill>
            <a:round/>
            <a:headEnd/>
            <a:tailEnd/>
          </a:ln>
        </p:spPr>
        <p:txBody>
          <a:bodyPr/>
          <a:lstStyle/>
          <a:p>
            <a:endParaRPr lang="ja-JP" altLang="en-US"/>
          </a:p>
        </p:txBody>
      </p:sp>
      <p:sp>
        <p:nvSpPr>
          <p:cNvPr id="98381" name="Freeform 77"/>
          <p:cNvSpPr>
            <a:spLocks/>
          </p:cNvSpPr>
          <p:nvPr/>
        </p:nvSpPr>
        <p:spPr bwMode="auto">
          <a:xfrm>
            <a:off x="8097839" y="4049714"/>
            <a:ext cx="53975" cy="33337"/>
          </a:xfrm>
          <a:custGeom>
            <a:avLst/>
            <a:gdLst>
              <a:gd name="T0" fmla="*/ 2147483646 w 50"/>
              <a:gd name="T1" fmla="*/ 2147483646 h 32"/>
              <a:gd name="T2" fmla="*/ 2147483646 w 50"/>
              <a:gd name="T3" fmla="*/ 2147483646 h 32"/>
              <a:gd name="T4" fmla="*/ 2147483646 w 50"/>
              <a:gd name="T5" fmla="*/ 2147483646 h 32"/>
              <a:gd name="T6" fmla="*/ 2147483646 w 50"/>
              <a:gd name="T7" fmla="*/ 2147483646 h 32"/>
              <a:gd name="T8" fmla="*/ 2147483646 w 50"/>
              <a:gd name="T9" fmla="*/ 2147483646 h 32"/>
              <a:gd name="T10" fmla="*/ 2147483646 w 50"/>
              <a:gd name="T11" fmla="*/ 2147483646 h 32"/>
              <a:gd name="T12" fmla="*/ 2147483646 w 50"/>
              <a:gd name="T13" fmla="*/ 2147483646 h 32"/>
              <a:gd name="T14" fmla="*/ 2147483646 w 50"/>
              <a:gd name="T15" fmla="*/ 0 h 32"/>
              <a:gd name="T16" fmla="*/ 2147483646 w 50"/>
              <a:gd name="T17" fmla="*/ 0 h 32"/>
              <a:gd name="T18" fmla="*/ 0 w 50"/>
              <a:gd name="T19" fmla="*/ 2147483646 h 32"/>
              <a:gd name="T20" fmla="*/ 2147483646 w 50"/>
              <a:gd name="T21" fmla="*/ 2147483646 h 32"/>
              <a:gd name="T22" fmla="*/ 2147483646 w 50"/>
              <a:gd name="T23" fmla="*/ 2147483646 h 32"/>
              <a:gd name="T24" fmla="*/ 2147483646 w 50"/>
              <a:gd name="T25" fmla="*/ 2147483646 h 32"/>
              <a:gd name="T26" fmla="*/ 2147483646 w 50"/>
              <a:gd name="T27" fmla="*/ 2147483646 h 32"/>
              <a:gd name="T28" fmla="*/ 2147483646 w 50"/>
              <a:gd name="T29" fmla="*/ 2147483646 h 32"/>
              <a:gd name="T30" fmla="*/ 2147483646 w 50"/>
              <a:gd name="T31" fmla="*/ 2147483646 h 32"/>
              <a:gd name="T32" fmla="*/ 2147483646 w 50"/>
              <a:gd name="T33" fmla="*/ 2147483646 h 32"/>
              <a:gd name="T34" fmla="*/ 2147483646 w 50"/>
              <a:gd name="T35" fmla="*/ 2147483646 h 32"/>
              <a:gd name="T36" fmla="*/ 2147483646 w 50"/>
              <a:gd name="T37" fmla="*/ 2147483646 h 32"/>
              <a:gd name="T38" fmla="*/ 2147483646 w 50"/>
              <a:gd name="T39" fmla="*/ 2147483646 h 32"/>
              <a:gd name="T40" fmla="*/ 2147483646 w 50"/>
              <a:gd name="T41" fmla="*/ 214748364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2"/>
              <a:gd name="T65" fmla="*/ 50 w 5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2">
                <a:moveTo>
                  <a:pt x="50" y="27"/>
                </a:moveTo>
                <a:lnTo>
                  <a:pt x="50" y="27"/>
                </a:lnTo>
                <a:lnTo>
                  <a:pt x="49" y="22"/>
                </a:lnTo>
                <a:lnTo>
                  <a:pt x="45" y="17"/>
                </a:lnTo>
                <a:lnTo>
                  <a:pt x="41" y="11"/>
                </a:lnTo>
                <a:lnTo>
                  <a:pt x="35" y="7"/>
                </a:lnTo>
                <a:lnTo>
                  <a:pt x="28" y="3"/>
                </a:lnTo>
                <a:lnTo>
                  <a:pt x="20" y="0"/>
                </a:lnTo>
                <a:lnTo>
                  <a:pt x="11" y="0"/>
                </a:lnTo>
                <a:lnTo>
                  <a:pt x="0" y="2"/>
                </a:lnTo>
                <a:lnTo>
                  <a:pt x="3" y="14"/>
                </a:lnTo>
                <a:lnTo>
                  <a:pt x="12" y="11"/>
                </a:lnTo>
                <a:lnTo>
                  <a:pt x="19" y="13"/>
                </a:lnTo>
                <a:lnTo>
                  <a:pt x="24" y="14"/>
                </a:lnTo>
                <a:lnTo>
                  <a:pt x="30" y="17"/>
                </a:lnTo>
                <a:lnTo>
                  <a:pt x="33" y="19"/>
                </a:lnTo>
                <a:lnTo>
                  <a:pt x="37" y="23"/>
                </a:lnTo>
                <a:lnTo>
                  <a:pt x="38" y="27"/>
                </a:lnTo>
                <a:lnTo>
                  <a:pt x="41" y="32"/>
                </a:lnTo>
                <a:lnTo>
                  <a:pt x="50" y="27"/>
                </a:lnTo>
                <a:close/>
              </a:path>
            </a:pathLst>
          </a:custGeom>
          <a:solidFill>
            <a:srgbClr val="EF9C9F"/>
          </a:solidFill>
          <a:ln w="9525">
            <a:solidFill>
              <a:schemeClr val="tx1"/>
            </a:solidFill>
            <a:round/>
            <a:headEnd/>
            <a:tailEnd/>
          </a:ln>
        </p:spPr>
        <p:txBody>
          <a:bodyPr/>
          <a:lstStyle/>
          <a:p>
            <a:endParaRPr lang="ja-JP" altLang="en-US"/>
          </a:p>
        </p:txBody>
      </p:sp>
      <p:sp>
        <p:nvSpPr>
          <p:cNvPr id="98382" name="Freeform 78"/>
          <p:cNvSpPr>
            <a:spLocks/>
          </p:cNvSpPr>
          <p:nvPr/>
        </p:nvSpPr>
        <p:spPr bwMode="auto">
          <a:xfrm>
            <a:off x="8134350" y="4078288"/>
            <a:ext cx="19050" cy="63500"/>
          </a:xfrm>
          <a:custGeom>
            <a:avLst/>
            <a:gdLst>
              <a:gd name="T0" fmla="*/ 2147483646 w 18"/>
              <a:gd name="T1" fmla="*/ 2147483646 h 60"/>
              <a:gd name="T2" fmla="*/ 2147483646 w 18"/>
              <a:gd name="T3" fmla="*/ 2147483646 h 60"/>
              <a:gd name="T4" fmla="*/ 2147483646 w 18"/>
              <a:gd name="T5" fmla="*/ 2147483646 h 60"/>
              <a:gd name="T6" fmla="*/ 2147483646 w 18"/>
              <a:gd name="T7" fmla="*/ 2147483646 h 60"/>
              <a:gd name="T8" fmla="*/ 2147483646 w 18"/>
              <a:gd name="T9" fmla="*/ 2147483646 h 60"/>
              <a:gd name="T10" fmla="*/ 2147483646 w 18"/>
              <a:gd name="T11" fmla="*/ 2147483646 h 60"/>
              <a:gd name="T12" fmla="*/ 2147483646 w 18"/>
              <a:gd name="T13" fmla="*/ 2147483646 h 60"/>
              <a:gd name="T14" fmla="*/ 2147483646 w 18"/>
              <a:gd name="T15" fmla="*/ 2147483646 h 60"/>
              <a:gd name="T16" fmla="*/ 2147483646 w 18"/>
              <a:gd name="T17" fmla="*/ 2147483646 h 60"/>
              <a:gd name="T18" fmla="*/ 2147483646 w 18"/>
              <a:gd name="T19" fmla="*/ 0 h 60"/>
              <a:gd name="T20" fmla="*/ 2147483646 w 18"/>
              <a:gd name="T21" fmla="*/ 2147483646 h 60"/>
              <a:gd name="T22" fmla="*/ 2147483646 w 18"/>
              <a:gd name="T23" fmla="*/ 2147483646 h 60"/>
              <a:gd name="T24" fmla="*/ 2147483646 w 18"/>
              <a:gd name="T25" fmla="*/ 2147483646 h 60"/>
              <a:gd name="T26" fmla="*/ 2147483646 w 18"/>
              <a:gd name="T27" fmla="*/ 2147483646 h 60"/>
              <a:gd name="T28" fmla="*/ 2147483646 w 18"/>
              <a:gd name="T29" fmla="*/ 2147483646 h 60"/>
              <a:gd name="T30" fmla="*/ 2147483646 w 18"/>
              <a:gd name="T31" fmla="*/ 2147483646 h 60"/>
              <a:gd name="T32" fmla="*/ 2147483646 w 18"/>
              <a:gd name="T33" fmla="*/ 2147483646 h 60"/>
              <a:gd name="T34" fmla="*/ 0 w 18"/>
              <a:gd name="T35" fmla="*/ 2147483646 h 60"/>
              <a:gd name="T36" fmla="*/ 0 w 18"/>
              <a:gd name="T37" fmla="*/ 2147483646 h 60"/>
              <a:gd name="T38" fmla="*/ 0 w 18"/>
              <a:gd name="T39" fmla="*/ 2147483646 h 60"/>
              <a:gd name="T40" fmla="*/ 2147483646 w 18"/>
              <a:gd name="T41" fmla="*/ 2147483646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0"/>
              <a:gd name="T65" fmla="*/ 18 w 18"/>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0">
                <a:moveTo>
                  <a:pt x="11" y="60"/>
                </a:moveTo>
                <a:lnTo>
                  <a:pt x="11" y="60"/>
                </a:lnTo>
                <a:lnTo>
                  <a:pt x="12" y="55"/>
                </a:lnTo>
                <a:lnTo>
                  <a:pt x="14" y="46"/>
                </a:lnTo>
                <a:lnTo>
                  <a:pt x="15" y="40"/>
                </a:lnTo>
                <a:lnTo>
                  <a:pt x="16" y="30"/>
                </a:lnTo>
                <a:lnTo>
                  <a:pt x="18" y="22"/>
                </a:lnTo>
                <a:lnTo>
                  <a:pt x="18" y="14"/>
                </a:lnTo>
                <a:lnTo>
                  <a:pt x="18" y="6"/>
                </a:lnTo>
                <a:lnTo>
                  <a:pt x="16" y="0"/>
                </a:lnTo>
                <a:lnTo>
                  <a:pt x="7" y="5"/>
                </a:lnTo>
                <a:lnTo>
                  <a:pt x="7" y="7"/>
                </a:lnTo>
                <a:lnTo>
                  <a:pt x="7" y="14"/>
                </a:lnTo>
                <a:lnTo>
                  <a:pt x="7" y="21"/>
                </a:lnTo>
                <a:lnTo>
                  <a:pt x="5" y="29"/>
                </a:lnTo>
                <a:lnTo>
                  <a:pt x="4" y="37"/>
                </a:lnTo>
                <a:lnTo>
                  <a:pt x="1" y="45"/>
                </a:lnTo>
                <a:lnTo>
                  <a:pt x="0" y="52"/>
                </a:lnTo>
                <a:lnTo>
                  <a:pt x="0" y="59"/>
                </a:lnTo>
                <a:lnTo>
                  <a:pt x="11" y="60"/>
                </a:lnTo>
                <a:close/>
              </a:path>
            </a:pathLst>
          </a:custGeom>
          <a:solidFill>
            <a:srgbClr val="EF9C9F"/>
          </a:solidFill>
          <a:ln w="9525">
            <a:solidFill>
              <a:schemeClr val="tx1"/>
            </a:solidFill>
            <a:round/>
            <a:headEnd/>
            <a:tailEnd/>
          </a:ln>
        </p:spPr>
        <p:txBody>
          <a:bodyPr/>
          <a:lstStyle/>
          <a:p>
            <a:endParaRPr lang="ja-JP" altLang="en-US"/>
          </a:p>
        </p:txBody>
      </p:sp>
      <p:sp>
        <p:nvSpPr>
          <p:cNvPr id="98383" name="Freeform 79"/>
          <p:cNvSpPr>
            <a:spLocks/>
          </p:cNvSpPr>
          <p:nvPr/>
        </p:nvSpPr>
        <p:spPr bwMode="auto">
          <a:xfrm>
            <a:off x="8116889" y="4140201"/>
            <a:ext cx="28575" cy="61913"/>
          </a:xfrm>
          <a:custGeom>
            <a:avLst/>
            <a:gdLst>
              <a:gd name="T0" fmla="*/ 2147483646 w 27"/>
              <a:gd name="T1" fmla="*/ 2147483646 h 58"/>
              <a:gd name="T2" fmla="*/ 2147483646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2147483646 h 58"/>
              <a:gd name="T16" fmla="*/ 2147483646 w 27"/>
              <a:gd name="T17" fmla="*/ 2147483646 h 58"/>
              <a:gd name="T18" fmla="*/ 2147483646 w 27"/>
              <a:gd name="T19" fmla="*/ 2147483646 h 58"/>
              <a:gd name="T20" fmla="*/ 2147483646 w 27"/>
              <a:gd name="T21" fmla="*/ 0 h 58"/>
              <a:gd name="T22" fmla="*/ 2147483646 w 27"/>
              <a:gd name="T23" fmla="*/ 2147483646 h 58"/>
              <a:gd name="T24" fmla="*/ 2147483646 w 27"/>
              <a:gd name="T25" fmla="*/ 2147483646 h 58"/>
              <a:gd name="T26" fmla="*/ 2147483646 w 27"/>
              <a:gd name="T27" fmla="*/ 2147483646 h 58"/>
              <a:gd name="T28" fmla="*/ 2147483646 w 27"/>
              <a:gd name="T29" fmla="*/ 2147483646 h 58"/>
              <a:gd name="T30" fmla="*/ 2147483646 w 27"/>
              <a:gd name="T31" fmla="*/ 2147483646 h 58"/>
              <a:gd name="T32" fmla="*/ 2147483646 w 27"/>
              <a:gd name="T33" fmla="*/ 2147483646 h 58"/>
              <a:gd name="T34" fmla="*/ 2147483646 w 27"/>
              <a:gd name="T35" fmla="*/ 2147483646 h 58"/>
              <a:gd name="T36" fmla="*/ 0 w 27"/>
              <a:gd name="T37" fmla="*/ 2147483646 h 58"/>
              <a:gd name="T38" fmla="*/ 0 w 27"/>
              <a:gd name="T39" fmla="*/ 2147483646 h 58"/>
              <a:gd name="T40" fmla="*/ 2147483646 w 27"/>
              <a:gd name="T41" fmla="*/ 214748364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58"/>
              <a:gd name="T65" fmla="*/ 27 w 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58">
                <a:moveTo>
                  <a:pt x="10" y="58"/>
                </a:moveTo>
                <a:lnTo>
                  <a:pt x="10" y="58"/>
                </a:lnTo>
                <a:lnTo>
                  <a:pt x="12" y="54"/>
                </a:lnTo>
                <a:lnTo>
                  <a:pt x="15" y="48"/>
                </a:lnTo>
                <a:lnTo>
                  <a:pt x="16" y="43"/>
                </a:lnTo>
                <a:lnTo>
                  <a:pt x="19" y="35"/>
                </a:lnTo>
                <a:lnTo>
                  <a:pt x="21" y="28"/>
                </a:lnTo>
                <a:lnTo>
                  <a:pt x="24" y="19"/>
                </a:lnTo>
                <a:lnTo>
                  <a:pt x="25" y="10"/>
                </a:lnTo>
                <a:lnTo>
                  <a:pt x="27" y="1"/>
                </a:lnTo>
                <a:lnTo>
                  <a:pt x="16" y="0"/>
                </a:lnTo>
                <a:lnTo>
                  <a:pt x="15" y="8"/>
                </a:lnTo>
                <a:lnTo>
                  <a:pt x="13" y="16"/>
                </a:lnTo>
                <a:lnTo>
                  <a:pt x="10" y="24"/>
                </a:lnTo>
                <a:lnTo>
                  <a:pt x="8" y="32"/>
                </a:lnTo>
                <a:lnTo>
                  <a:pt x="5" y="39"/>
                </a:lnTo>
                <a:lnTo>
                  <a:pt x="4" y="46"/>
                </a:lnTo>
                <a:lnTo>
                  <a:pt x="1" y="51"/>
                </a:lnTo>
                <a:lnTo>
                  <a:pt x="0" y="55"/>
                </a:lnTo>
                <a:lnTo>
                  <a:pt x="10" y="58"/>
                </a:lnTo>
                <a:close/>
              </a:path>
            </a:pathLst>
          </a:custGeom>
          <a:solidFill>
            <a:srgbClr val="EF9C9F"/>
          </a:solidFill>
          <a:ln w="9525">
            <a:solidFill>
              <a:schemeClr val="tx1"/>
            </a:solidFill>
            <a:round/>
            <a:headEnd/>
            <a:tailEnd/>
          </a:ln>
        </p:spPr>
        <p:txBody>
          <a:bodyPr/>
          <a:lstStyle/>
          <a:p>
            <a:endParaRPr lang="ja-JP" altLang="en-US"/>
          </a:p>
        </p:txBody>
      </p:sp>
      <p:sp>
        <p:nvSpPr>
          <p:cNvPr id="98384" name="Freeform 80"/>
          <p:cNvSpPr>
            <a:spLocks/>
          </p:cNvSpPr>
          <p:nvPr/>
        </p:nvSpPr>
        <p:spPr bwMode="auto">
          <a:xfrm>
            <a:off x="8070850" y="4198939"/>
            <a:ext cx="57150" cy="96837"/>
          </a:xfrm>
          <a:custGeom>
            <a:avLst/>
            <a:gdLst>
              <a:gd name="T0" fmla="*/ 2147483646 w 54"/>
              <a:gd name="T1" fmla="*/ 2147483646 h 93"/>
              <a:gd name="T2" fmla="*/ 2147483646 w 54"/>
              <a:gd name="T3" fmla="*/ 2147483646 h 93"/>
              <a:gd name="T4" fmla="*/ 2147483646 w 54"/>
              <a:gd name="T5" fmla="*/ 2147483646 h 93"/>
              <a:gd name="T6" fmla="*/ 2147483646 w 54"/>
              <a:gd name="T7" fmla="*/ 2147483646 h 93"/>
              <a:gd name="T8" fmla="*/ 2147483646 w 54"/>
              <a:gd name="T9" fmla="*/ 2147483646 h 93"/>
              <a:gd name="T10" fmla="*/ 2147483646 w 54"/>
              <a:gd name="T11" fmla="*/ 2147483646 h 93"/>
              <a:gd name="T12" fmla="*/ 2147483646 w 54"/>
              <a:gd name="T13" fmla="*/ 2147483646 h 93"/>
              <a:gd name="T14" fmla="*/ 2147483646 w 54"/>
              <a:gd name="T15" fmla="*/ 2147483646 h 93"/>
              <a:gd name="T16" fmla="*/ 2147483646 w 54"/>
              <a:gd name="T17" fmla="*/ 2147483646 h 93"/>
              <a:gd name="T18" fmla="*/ 2147483646 w 54"/>
              <a:gd name="T19" fmla="*/ 2147483646 h 93"/>
              <a:gd name="T20" fmla="*/ 2147483646 w 54"/>
              <a:gd name="T21" fmla="*/ 0 h 93"/>
              <a:gd name="T22" fmla="*/ 2147483646 w 54"/>
              <a:gd name="T23" fmla="*/ 2147483646 h 93"/>
              <a:gd name="T24" fmla="*/ 2147483646 w 54"/>
              <a:gd name="T25" fmla="*/ 2147483646 h 93"/>
              <a:gd name="T26" fmla="*/ 2147483646 w 54"/>
              <a:gd name="T27" fmla="*/ 2147483646 h 93"/>
              <a:gd name="T28" fmla="*/ 2147483646 w 54"/>
              <a:gd name="T29" fmla="*/ 2147483646 h 93"/>
              <a:gd name="T30" fmla="*/ 2147483646 w 54"/>
              <a:gd name="T31" fmla="*/ 2147483646 h 93"/>
              <a:gd name="T32" fmla="*/ 2147483646 w 54"/>
              <a:gd name="T33" fmla="*/ 2147483646 h 93"/>
              <a:gd name="T34" fmla="*/ 2147483646 w 54"/>
              <a:gd name="T35" fmla="*/ 2147483646 h 93"/>
              <a:gd name="T36" fmla="*/ 0 w 54"/>
              <a:gd name="T37" fmla="*/ 2147483646 h 93"/>
              <a:gd name="T38" fmla="*/ 0 w 54"/>
              <a:gd name="T39" fmla="*/ 2147483646 h 93"/>
              <a:gd name="T40" fmla="*/ 2147483646 w 54"/>
              <a:gd name="T41" fmla="*/ 2147483646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93"/>
              <a:gd name="T65" fmla="*/ 54 w 54"/>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93">
                <a:moveTo>
                  <a:pt x="8" y="93"/>
                </a:moveTo>
                <a:lnTo>
                  <a:pt x="8" y="93"/>
                </a:lnTo>
                <a:lnTo>
                  <a:pt x="13" y="88"/>
                </a:lnTo>
                <a:lnTo>
                  <a:pt x="19" y="81"/>
                </a:lnTo>
                <a:lnTo>
                  <a:pt x="24" y="74"/>
                </a:lnTo>
                <a:lnTo>
                  <a:pt x="30" y="66"/>
                </a:lnTo>
                <a:lnTo>
                  <a:pt x="35" y="55"/>
                </a:lnTo>
                <a:lnTo>
                  <a:pt x="42" y="41"/>
                </a:lnTo>
                <a:lnTo>
                  <a:pt x="48" y="24"/>
                </a:lnTo>
                <a:lnTo>
                  <a:pt x="54" y="3"/>
                </a:lnTo>
                <a:lnTo>
                  <a:pt x="44" y="0"/>
                </a:lnTo>
                <a:lnTo>
                  <a:pt x="37" y="20"/>
                </a:lnTo>
                <a:lnTo>
                  <a:pt x="31" y="36"/>
                </a:lnTo>
                <a:lnTo>
                  <a:pt x="26" y="50"/>
                </a:lnTo>
                <a:lnTo>
                  <a:pt x="20" y="59"/>
                </a:lnTo>
                <a:lnTo>
                  <a:pt x="15" y="68"/>
                </a:lnTo>
                <a:lnTo>
                  <a:pt x="9" y="74"/>
                </a:lnTo>
                <a:lnTo>
                  <a:pt x="5" y="80"/>
                </a:lnTo>
                <a:lnTo>
                  <a:pt x="0" y="86"/>
                </a:lnTo>
                <a:lnTo>
                  <a:pt x="8" y="93"/>
                </a:lnTo>
                <a:close/>
              </a:path>
            </a:pathLst>
          </a:custGeom>
          <a:solidFill>
            <a:srgbClr val="EF9C9F"/>
          </a:solidFill>
          <a:ln w="9525">
            <a:solidFill>
              <a:schemeClr val="tx1"/>
            </a:solidFill>
            <a:round/>
            <a:headEnd/>
            <a:tailEnd/>
          </a:ln>
        </p:spPr>
        <p:txBody>
          <a:bodyPr/>
          <a:lstStyle/>
          <a:p>
            <a:endParaRPr lang="ja-JP" altLang="en-US"/>
          </a:p>
        </p:txBody>
      </p:sp>
      <p:sp>
        <p:nvSpPr>
          <p:cNvPr id="98385" name="Freeform 81"/>
          <p:cNvSpPr>
            <a:spLocks/>
          </p:cNvSpPr>
          <p:nvPr/>
        </p:nvSpPr>
        <p:spPr bwMode="auto">
          <a:xfrm>
            <a:off x="8015289" y="4289425"/>
            <a:ext cx="65087" cy="63500"/>
          </a:xfrm>
          <a:custGeom>
            <a:avLst/>
            <a:gdLst>
              <a:gd name="T0" fmla="*/ 2147483646 w 61"/>
              <a:gd name="T1" fmla="*/ 2147483646 h 61"/>
              <a:gd name="T2" fmla="*/ 2147483646 w 61"/>
              <a:gd name="T3" fmla="*/ 2147483646 h 61"/>
              <a:gd name="T4" fmla="*/ 2147483646 w 61"/>
              <a:gd name="T5" fmla="*/ 2147483646 h 61"/>
              <a:gd name="T6" fmla="*/ 2147483646 w 61"/>
              <a:gd name="T7" fmla="*/ 2147483646 h 61"/>
              <a:gd name="T8" fmla="*/ 2147483646 w 61"/>
              <a:gd name="T9" fmla="*/ 2147483646 h 61"/>
              <a:gd name="T10" fmla="*/ 2147483646 w 61"/>
              <a:gd name="T11" fmla="*/ 2147483646 h 61"/>
              <a:gd name="T12" fmla="*/ 2147483646 w 61"/>
              <a:gd name="T13" fmla="*/ 2147483646 h 61"/>
              <a:gd name="T14" fmla="*/ 2147483646 w 61"/>
              <a:gd name="T15" fmla="*/ 2147483646 h 61"/>
              <a:gd name="T16" fmla="*/ 2147483646 w 61"/>
              <a:gd name="T17" fmla="*/ 2147483646 h 61"/>
              <a:gd name="T18" fmla="*/ 2147483646 w 61"/>
              <a:gd name="T19" fmla="*/ 2147483646 h 61"/>
              <a:gd name="T20" fmla="*/ 2147483646 w 61"/>
              <a:gd name="T21" fmla="*/ 0 h 61"/>
              <a:gd name="T22" fmla="*/ 2147483646 w 61"/>
              <a:gd name="T23" fmla="*/ 2147483646 h 61"/>
              <a:gd name="T24" fmla="*/ 2147483646 w 61"/>
              <a:gd name="T25" fmla="*/ 2147483646 h 61"/>
              <a:gd name="T26" fmla="*/ 2147483646 w 61"/>
              <a:gd name="T27" fmla="*/ 2147483646 h 61"/>
              <a:gd name="T28" fmla="*/ 2147483646 w 61"/>
              <a:gd name="T29" fmla="*/ 2147483646 h 61"/>
              <a:gd name="T30" fmla="*/ 2147483646 w 61"/>
              <a:gd name="T31" fmla="*/ 2147483646 h 61"/>
              <a:gd name="T32" fmla="*/ 2147483646 w 61"/>
              <a:gd name="T33" fmla="*/ 2147483646 h 61"/>
              <a:gd name="T34" fmla="*/ 2147483646 w 61"/>
              <a:gd name="T35" fmla="*/ 2147483646 h 61"/>
              <a:gd name="T36" fmla="*/ 0 w 61"/>
              <a:gd name="T37" fmla="*/ 2147483646 h 61"/>
              <a:gd name="T38" fmla="*/ 0 w 61"/>
              <a:gd name="T39" fmla="*/ 2147483646 h 61"/>
              <a:gd name="T40" fmla="*/ 2147483646 w 61"/>
              <a:gd name="T41" fmla="*/ 2147483646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61"/>
              <a:gd name="T65" fmla="*/ 61 w 6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61">
                <a:moveTo>
                  <a:pt x="5" y="61"/>
                </a:moveTo>
                <a:lnTo>
                  <a:pt x="5" y="61"/>
                </a:lnTo>
                <a:lnTo>
                  <a:pt x="13" y="56"/>
                </a:lnTo>
                <a:lnTo>
                  <a:pt x="20" y="52"/>
                </a:lnTo>
                <a:lnTo>
                  <a:pt x="26" y="49"/>
                </a:lnTo>
                <a:lnTo>
                  <a:pt x="30" y="44"/>
                </a:lnTo>
                <a:lnTo>
                  <a:pt x="34" y="40"/>
                </a:lnTo>
                <a:lnTo>
                  <a:pt x="39" y="32"/>
                </a:lnTo>
                <a:lnTo>
                  <a:pt x="49" y="22"/>
                </a:lnTo>
                <a:lnTo>
                  <a:pt x="61" y="7"/>
                </a:lnTo>
                <a:lnTo>
                  <a:pt x="53" y="0"/>
                </a:lnTo>
                <a:lnTo>
                  <a:pt x="39" y="14"/>
                </a:lnTo>
                <a:lnTo>
                  <a:pt x="31" y="25"/>
                </a:lnTo>
                <a:lnTo>
                  <a:pt x="26" y="32"/>
                </a:lnTo>
                <a:lnTo>
                  <a:pt x="21" y="37"/>
                </a:lnTo>
                <a:lnTo>
                  <a:pt x="17" y="40"/>
                </a:lnTo>
                <a:lnTo>
                  <a:pt x="13" y="42"/>
                </a:lnTo>
                <a:lnTo>
                  <a:pt x="8" y="46"/>
                </a:lnTo>
                <a:lnTo>
                  <a:pt x="0" y="50"/>
                </a:lnTo>
                <a:lnTo>
                  <a:pt x="5" y="61"/>
                </a:lnTo>
                <a:close/>
              </a:path>
            </a:pathLst>
          </a:custGeom>
          <a:solidFill>
            <a:srgbClr val="EF9C9F"/>
          </a:solidFill>
          <a:ln w="9525">
            <a:solidFill>
              <a:schemeClr val="tx1"/>
            </a:solidFill>
            <a:round/>
            <a:headEnd/>
            <a:tailEnd/>
          </a:ln>
        </p:spPr>
        <p:txBody>
          <a:bodyPr/>
          <a:lstStyle/>
          <a:p>
            <a:endParaRPr lang="ja-JP" altLang="en-US"/>
          </a:p>
        </p:txBody>
      </p:sp>
      <p:sp>
        <p:nvSpPr>
          <p:cNvPr id="98386" name="Freeform 82"/>
          <p:cNvSpPr>
            <a:spLocks/>
          </p:cNvSpPr>
          <p:nvPr/>
        </p:nvSpPr>
        <p:spPr bwMode="auto">
          <a:xfrm>
            <a:off x="7958138" y="4341813"/>
            <a:ext cx="61912" cy="25400"/>
          </a:xfrm>
          <a:custGeom>
            <a:avLst/>
            <a:gdLst>
              <a:gd name="T0" fmla="*/ 2147483646 w 60"/>
              <a:gd name="T1" fmla="*/ 2147483646 h 25"/>
              <a:gd name="T2" fmla="*/ 2147483646 w 60"/>
              <a:gd name="T3" fmla="*/ 2147483646 h 25"/>
              <a:gd name="T4" fmla="*/ 2147483646 w 60"/>
              <a:gd name="T5" fmla="*/ 2147483646 h 25"/>
              <a:gd name="T6" fmla="*/ 2147483646 w 60"/>
              <a:gd name="T7" fmla="*/ 2147483646 h 25"/>
              <a:gd name="T8" fmla="*/ 2147483646 w 60"/>
              <a:gd name="T9" fmla="*/ 2147483646 h 25"/>
              <a:gd name="T10" fmla="*/ 2147483646 w 60"/>
              <a:gd name="T11" fmla="*/ 2147483646 h 25"/>
              <a:gd name="T12" fmla="*/ 2147483646 w 60"/>
              <a:gd name="T13" fmla="*/ 2147483646 h 25"/>
              <a:gd name="T14" fmla="*/ 2147483646 w 60"/>
              <a:gd name="T15" fmla="*/ 2147483646 h 25"/>
              <a:gd name="T16" fmla="*/ 2147483646 w 60"/>
              <a:gd name="T17" fmla="*/ 2147483646 h 25"/>
              <a:gd name="T18" fmla="*/ 2147483646 w 60"/>
              <a:gd name="T19" fmla="*/ 2147483646 h 25"/>
              <a:gd name="T20" fmla="*/ 2147483646 w 60"/>
              <a:gd name="T21" fmla="*/ 0 h 25"/>
              <a:gd name="T22" fmla="*/ 2147483646 w 60"/>
              <a:gd name="T23" fmla="*/ 2147483646 h 25"/>
              <a:gd name="T24" fmla="*/ 2147483646 w 60"/>
              <a:gd name="T25" fmla="*/ 2147483646 h 25"/>
              <a:gd name="T26" fmla="*/ 2147483646 w 60"/>
              <a:gd name="T27" fmla="*/ 2147483646 h 25"/>
              <a:gd name="T28" fmla="*/ 2147483646 w 60"/>
              <a:gd name="T29" fmla="*/ 2147483646 h 25"/>
              <a:gd name="T30" fmla="*/ 2147483646 w 60"/>
              <a:gd name="T31" fmla="*/ 2147483646 h 25"/>
              <a:gd name="T32" fmla="*/ 2147483646 w 60"/>
              <a:gd name="T33" fmla="*/ 2147483646 h 25"/>
              <a:gd name="T34" fmla="*/ 2147483646 w 60"/>
              <a:gd name="T35" fmla="*/ 2147483646 h 25"/>
              <a:gd name="T36" fmla="*/ 0 w 60"/>
              <a:gd name="T37" fmla="*/ 2147483646 h 25"/>
              <a:gd name="T38" fmla="*/ 0 w 60"/>
              <a:gd name="T39" fmla="*/ 2147483646 h 25"/>
              <a:gd name="T40" fmla="*/ 2147483646 w 60"/>
              <a:gd name="T41" fmla="*/ 2147483646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5"/>
              <a:gd name="T65" fmla="*/ 60 w 60"/>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5">
                <a:moveTo>
                  <a:pt x="3" y="25"/>
                </a:moveTo>
                <a:lnTo>
                  <a:pt x="3" y="25"/>
                </a:lnTo>
                <a:lnTo>
                  <a:pt x="9" y="23"/>
                </a:lnTo>
                <a:lnTo>
                  <a:pt x="16" y="22"/>
                </a:lnTo>
                <a:lnTo>
                  <a:pt x="23" y="21"/>
                </a:lnTo>
                <a:lnTo>
                  <a:pt x="30" y="19"/>
                </a:lnTo>
                <a:lnTo>
                  <a:pt x="38" y="18"/>
                </a:lnTo>
                <a:lnTo>
                  <a:pt x="45" y="17"/>
                </a:lnTo>
                <a:lnTo>
                  <a:pt x="52" y="14"/>
                </a:lnTo>
                <a:lnTo>
                  <a:pt x="60" y="11"/>
                </a:lnTo>
                <a:lnTo>
                  <a:pt x="55" y="0"/>
                </a:lnTo>
                <a:lnTo>
                  <a:pt x="48" y="3"/>
                </a:lnTo>
                <a:lnTo>
                  <a:pt x="42" y="6"/>
                </a:lnTo>
                <a:lnTo>
                  <a:pt x="35" y="7"/>
                </a:lnTo>
                <a:lnTo>
                  <a:pt x="29" y="9"/>
                </a:lnTo>
                <a:lnTo>
                  <a:pt x="22" y="10"/>
                </a:lnTo>
                <a:lnTo>
                  <a:pt x="14" y="11"/>
                </a:lnTo>
                <a:lnTo>
                  <a:pt x="7" y="13"/>
                </a:lnTo>
                <a:lnTo>
                  <a:pt x="0" y="14"/>
                </a:lnTo>
                <a:lnTo>
                  <a:pt x="3" y="25"/>
                </a:lnTo>
                <a:close/>
              </a:path>
            </a:pathLst>
          </a:custGeom>
          <a:solidFill>
            <a:srgbClr val="EF9C9F"/>
          </a:solidFill>
          <a:ln w="9525">
            <a:solidFill>
              <a:schemeClr val="tx1"/>
            </a:solidFill>
            <a:round/>
            <a:headEnd/>
            <a:tailEnd/>
          </a:ln>
        </p:spPr>
        <p:txBody>
          <a:bodyPr/>
          <a:lstStyle/>
          <a:p>
            <a:endParaRPr lang="ja-JP" altLang="en-US"/>
          </a:p>
        </p:txBody>
      </p:sp>
      <p:sp>
        <p:nvSpPr>
          <p:cNvPr id="98387" name="Freeform 83"/>
          <p:cNvSpPr>
            <a:spLocks/>
          </p:cNvSpPr>
          <p:nvPr/>
        </p:nvSpPr>
        <p:spPr bwMode="auto">
          <a:xfrm>
            <a:off x="7942263" y="4351339"/>
            <a:ext cx="19050" cy="15875"/>
          </a:xfrm>
          <a:custGeom>
            <a:avLst/>
            <a:gdLst>
              <a:gd name="T0" fmla="*/ 0 w 18"/>
              <a:gd name="T1" fmla="*/ 2147483646 h 15"/>
              <a:gd name="T2" fmla="*/ 0 w 18"/>
              <a:gd name="T3" fmla="*/ 2147483646 h 15"/>
              <a:gd name="T4" fmla="*/ 2147483646 w 18"/>
              <a:gd name="T5" fmla="*/ 2147483646 h 15"/>
              <a:gd name="T6" fmla="*/ 2147483646 w 18"/>
              <a:gd name="T7" fmla="*/ 2147483646 h 15"/>
              <a:gd name="T8" fmla="*/ 2147483646 w 18"/>
              <a:gd name="T9" fmla="*/ 2147483646 h 15"/>
              <a:gd name="T10" fmla="*/ 2147483646 w 18"/>
              <a:gd name="T11" fmla="*/ 2147483646 h 15"/>
              <a:gd name="T12" fmla="*/ 2147483646 w 18"/>
              <a:gd name="T13" fmla="*/ 2147483646 h 15"/>
              <a:gd name="T14" fmla="*/ 2147483646 w 18"/>
              <a:gd name="T15" fmla="*/ 2147483646 h 15"/>
              <a:gd name="T16" fmla="*/ 2147483646 w 18"/>
              <a:gd name="T17" fmla="*/ 2147483646 h 15"/>
              <a:gd name="T18" fmla="*/ 2147483646 w 18"/>
              <a:gd name="T19" fmla="*/ 2147483646 h 15"/>
              <a:gd name="T20" fmla="*/ 2147483646 w 18"/>
              <a:gd name="T21" fmla="*/ 2147483646 h 15"/>
              <a:gd name="T22" fmla="*/ 2147483646 w 18"/>
              <a:gd name="T23" fmla="*/ 2147483646 h 15"/>
              <a:gd name="T24" fmla="*/ 2147483646 w 18"/>
              <a:gd name="T25" fmla="*/ 2147483646 h 15"/>
              <a:gd name="T26" fmla="*/ 2147483646 w 18"/>
              <a:gd name="T27" fmla="*/ 2147483646 h 15"/>
              <a:gd name="T28" fmla="*/ 2147483646 w 18"/>
              <a:gd name="T29" fmla="*/ 2147483646 h 15"/>
              <a:gd name="T30" fmla="*/ 2147483646 w 18"/>
              <a:gd name="T31" fmla="*/ 2147483646 h 15"/>
              <a:gd name="T32" fmla="*/ 2147483646 w 18"/>
              <a:gd name="T33" fmla="*/ 2147483646 h 15"/>
              <a:gd name="T34" fmla="*/ 2147483646 w 18"/>
              <a:gd name="T35" fmla="*/ 2147483646 h 15"/>
              <a:gd name="T36" fmla="*/ 2147483646 w 18"/>
              <a:gd name="T37" fmla="*/ 0 h 15"/>
              <a:gd name="T38" fmla="*/ 2147483646 w 18"/>
              <a:gd name="T39" fmla="*/ 0 h 15"/>
              <a:gd name="T40" fmla="*/ 0 w 18"/>
              <a:gd name="T41" fmla="*/ 214748364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5"/>
              <a:gd name="T65" fmla="*/ 18 w 18"/>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5">
                <a:moveTo>
                  <a:pt x="0" y="8"/>
                </a:moveTo>
                <a:lnTo>
                  <a:pt x="0" y="8"/>
                </a:lnTo>
                <a:lnTo>
                  <a:pt x="1" y="9"/>
                </a:lnTo>
                <a:lnTo>
                  <a:pt x="3" y="11"/>
                </a:lnTo>
                <a:lnTo>
                  <a:pt x="4" y="12"/>
                </a:lnTo>
                <a:lnTo>
                  <a:pt x="5" y="13"/>
                </a:lnTo>
                <a:lnTo>
                  <a:pt x="8" y="13"/>
                </a:lnTo>
                <a:lnTo>
                  <a:pt x="11" y="15"/>
                </a:lnTo>
                <a:lnTo>
                  <a:pt x="14" y="15"/>
                </a:lnTo>
                <a:lnTo>
                  <a:pt x="18" y="15"/>
                </a:lnTo>
                <a:lnTo>
                  <a:pt x="15" y="4"/>
                </a:lnTo>
                <a:lnTo>
                  <a:pt x="14" y="4"/>
                </a:lnTo>
                <a:lnTo>
                  <a:pt x="12" y="4"/>
                </a:lnTo>
                <a:lnTo>
                  <a:pt x="11" y="3"/>
                </a:lnTo>
                <a:lnTo>
                  <a:pt x="9" y="1"/>
                </a:lnTo>
                <a:lnTo>
                  <a:pt x="8" y="1"/>
                </a:lnTo>
                <a:lnTo>
                  <a:pt x="7" y="0"/>
                </a:lnTo>
                <a:lnTo>
                  <a:pt x="0" y="8"/>
                </a:lnTo>
                <a:close/>
              </a:path>
            </a:pathLst>
          </a:custGeom>
          <a:solidFill>
            <a:srgbClr val="EF9C9F"/>
          </a:solidFill>
          <a:ln w="9525">
            <a:solidFill>
              <a:schemeClr val="tx1"/>
            </a:solidFill>
            <a:round/>
            <a:headEnd/>
            <a:tailEnd/>
          </a:ln>
        </p:spPr>
        <p:txBody>
          <a:bodyPr/>
          <a:lstStyle/>
          <a:p>
            <a:endParaRPr lang="ja-JP" altLang="en-US"/>
          </a:p>
        </p:txBody>
      </p:sp>
      <p:sp>
        <p:nvSpPr>
          <p:cNvPr id="98388" name="Freeform 84"/>
          <p:cNvSpPr>
            <a:spLocks/>
          </p:cNvSpPr>
          <p:nvPr/>
        </p:nvSpPr>
        <p:spPr bwMode="auto">
          <a:xfrm>
            <a:off x="7927975" y="4344989"/>
            <a:ext cx="20638" cy="15875"/>
          </a:xfrm>
          <a:custGeom>
            <a:avLst/>
            <a:gdLst>
              <a:gd name="T0" fmla="*/ 0 w 21"/>
              <a:gd name="T1" fmla="*/ 2147483646 h 15"/>
              <a:gd name="T2" fmla="*/ 0 w 21"/>
              <a:gd name="T3" fmla="*/ 2147483646 h 15"/>
              <a:gd name="T4" fmla="*/ 2147483646 w 21"/>
              <a:gd name="T5" fmla="*/ 2147483646 h 15"/>
              <a:gd name="T6" fmla="*/ 2147483646 w 21"/>
              <a:gd name="T7" fmla="*/ 2147483646 h 15"/>
              <a:gd name="T8" fmla="*/ 2147483646 w 21"/>
              <a:gd name="T9" fmla="*/ 2147483646 h 15"/>
              <a:gd name="T10" fmla="*/ 2147483646 w 21"/>
              <a:gd name="T11" fmla="*/ 2147483646 h 15"/>
              <a:gd name="T12" fmla="*/ 2147483646 w 21"/>
              <a:gd name="T13" fmla="*/ 2147483646 h 15"/>
              <a:gd name="T14" fmla="*/ 2147483646 w 21"/>
              <a:gd name="T15" fmla="*/ 2147483646 h 15"/>
              <a:gd name="T16" fmla="*/ 2147483646 w 21"/>
              <a:gd name="T17" fmla="*/ 2147483646 h 15"/>
              <a:gd name="T18" fmla="*/ 2147483646 w 21"/>
              <a:gd name="T19" fmla="*/ 2147483646 h 15"/>
              <a:gd name="T20" fmla="*/ 2147483646 w 21"/>
              <a:gd name="T21" fmla="*/ 2147483646 h 15"/>
              <a:gd name="T22" fmla="*/ 2147483646 w 21"/>
              <a:gd name="T23" fmla="*/ 2147483646 h 15"/>
              <a:gd name="T24" fmla="*/ 2147483646 w 21"/>
              <a:gd name="T25" fmla="*/ 2147483646 h 15"/>
              <a:gd name="T26" fmla="*/ 2147483646 w 21"/>
              <a:gd name="T27" fmla="*/ 2147483646 h 15"/>
              <a:gd name="T28" fmla="*/ 2147483646 w 21"/>
              <a:gd name="T29" fmla="*/ 2147483646 h 15"/>
              <a:gd name="T30" fmla="*/ 2147483646 w 21"/>
              <a:gd name="T31" fmla="*/ 2147483646 h 15"/>
              <a:gd name="T32" fmla="*/ 2147483646 w 21"/>
              <a:gd name="T33" fmla="*/ 0 h 15"/>
              <a:gd name="T34" fmla="*/ 2147483646 w 21"/>
              <a:gd name="T35" fmla="*/ 0 h 15"/>
              <a:gd name="T36" fmla="*/ 2147483646 w 21"/>
              <a:gd name="T37" fmla="*/ 0 h 15"/>
              <a:gd name="T38" fmla="*/ 2147483646 w 21"/>
              <a:gd name="T39" fmla="*/ 0 h 15"/>
              <a:gd name="T40" fmla="*/ 0 w 21"/>
              <a:gd name="T41" fmla="*/ 2147483646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5"/>
              <a:gd name="T65" fmla="*/ 21 w 2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5">
                <a:moveTo>
                  <a:pt x="0" y="3"/>
                </a:moveTo>
                <a:lnTo>
                  <a:pt x="0" y="3"/>
                </a:lnTo>
                <a:lnTo>
                  <a:pt x="2" y="6"/>
                </a:lnTo>
                <a:lnTo>
                  <a:pt x="3" y="8"/>
                </a:lnTo>
                <a:lnTo>
                  <a:pt x="6" y="10"/>
                </a:lnTo>
                <a:lnTo>
                  <a:pt x="7" y="11"/>
                </a:lnTo>
                <a:lnTo>
                  <a:pt x="10" y="12"/>
                </a:lnTo>
                <a:lnTo>
                  <a:pt x="11" y="14"/>
                </a:lnTo>
                <a:lnTo>
                  <a:pt x="13" y="15"/>
                </a:lnTo>
                <a:lnTo>
                  <a:pt x="14" y="15"/>
                </a:lnTo>
                <a:lnTo>
                  <a:pt x="21" y="7"/>
                </a:lnTo>
                <a:lnTo>
                  <a:pt x="19" y="6"/>
                </a:lnTo>
                <a:lnTo>
                  <a:pt x="17" y="4"/>
                </a:lnTo>
                <a:lnTo>
                  <a:pt x="15" y="3"/>
                </a:lnTo>
                <a:lnTo>
                  <a:pt x="14" y="1"/>
                </a:lnTo>
                <a:lnTo>
                  <a:pt x="13" y="1"/>
                </a:lnTo>
                <a:lnTo>
                  <a:pt x="11" y="0"/>
                </a:lnTo>
                <a:lnTo>
                  <a:pt x="0" y="3"/>
                </a:lnTo>
                <a:close/>
              </a:path>
            </a:pathLst>
          </a:custGeom>
          <a:solidFill>
            <a:srgbClr val="EF9C9F"/>
          </a:solidFill>
          <a:ln w="9525">
            <a:solidFill>
              <a:schemeClr val="tx1"/>
            </a:solidFill>
            <a:round/>
            <a:headEnd/>
            <a:tailEnd/>
          </a:ln>
        </p:spPr>
        <p:txBody>
          <a:bodyPr/>
          <a:lstStyle/>
          <a:p>
            <a:endParaRPr lang="ja-JP" altLang="en-US"/>
          </a:p>
        </p:txBody>
      </p:sp>
      <p:sp>
        <p:nvSpPr>
          <p:cNvPr id="98389" name="Freeform 85"/>
          <p:cNvSpPr>
            <a:spLocks/>
          </p:cNvSpPr>
          <p:nvPr/>
        </p:nvSpPr>
        <p:spPr bwMode="auto">
          <a:xfrm>
            <a:off x="7921626" y="4322763"/>
            <a:ext cx="17463" cy="25400"/>
          </a:xfrm>
          <a:custGeom>
            <a:avLst/>
            <a:gdLst>
              <a:gd name="T0" fmla="*/ 0 w 16"/>
              <a:gd name="T1" fmla="*/ 2147483646 h 23"/>
              <a:gd name="T2" fmla="*/ 0 w 16"/>
              <a:gd name="T3" fmla="*/ 2147483646 h 23"/>
              <a:gd name="T4" fmla="*/ 0 w 16"/>
              <a:gd name="T5" fmla="*/ 2147483646 h 23"/>
              <a:gd name="T6" fmla="*/ 2147483646 w 16"/>
              <a:gd name="T7" fmla="*/ 2147483646 h 23"/>
              <a:gd name="T8" fmla="*/ 2147483646 w 16"/>
              <a:gd name="T9" fmla="*/ 2147483646 h 23"/>
              <a:gd name="T10" fmla="*/ 2147483646 w 16"/>
              <a:gd name="T11" fmla="*/ 2147483646 h 23"/>
              <a:gd name="T12" fmla="*/ 2147483646 w 16"/>
              <a:gd name="T13" fmla="*/ 2147483646 h 23"/>
              <a:gd name="T14" fmla="*/ 2147483646 w 16"/>
              <a:gd name="T15" fmla="*/ 2147483646 h 23"/>
              <a:gd name="T16" fmla="*/ 2147483646 w 16"/>
              <a:gd name="T17" fmla="*/ 2147483646 h 23"/>
              <a:gd name="T18" fmla="*/ 2147483646 w 16"/>
              <a:gd name="T19" fmla="*/ 2147483646 h 23"/>
              <a:gd name="T20" fmla="*/ 2147483646 w 16"/>
              <a:gd name="T21" fmla="*/ 2147483646 h 23"/>
              <a:gd name="T22" fmla="*/ 2147483646 w 16"/>
              <a:gd name="T23" fmla="*/ 2147483646 h 23"/>
              <a:gd name="T24" fmla="*/ 2147483646 w 16"/>
              <a:gd name="T25" fmla="*/ 2147483646 h 23"/>
              <a:gd name="T26" fmla="*/ 2147483646 w 16"/>
              <a:gd name="T27" fmla="*/ 2147483646 h 23"/>
              <a:gd name="T28" fmla="*/ 2147483646 w 16"/>
              <a:gd name="T29" fmla="*/ 2147483646 h 23"/>
              <a:gd name="T30" fmla="*/ 2147483646 w 16"/>
              <a:gd name="T31" fmla="*/ 2147483646 h 23"/>
              <a:gd name="T32" fmla="*/ 2147483646 w 16"/>
              <a:gd name="T33" fmla="*/ 2147483646 h 23"/>
              <a:gd name="T34" fmla="*/ 2147483646 w 16"/>
              <a:gd name="T35" fmla="*/ 2147483646 h 23"/>
              <a:gd name="T36" fmla="*/ 2147483646 w 16"/>
              <a:gd name="T37" fmla="*/ 0 h 23"/>
              <a:gd name="T38" fmla="*/ 2147483646 w 16"/>
              <a:gd name="T39" fmla="*/ 0 h 23"/>
              <a:gd name="T40" fmla="*/ 0 w 16"/>
              <a:gd name="T41" fmla="*/ 214748364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23"/>
              <a:gd name="T65" fmla="*/ 16 w 1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23">
                <a:moveTo>
                  <a:pt x="0" y="3"/>
                </a:moveTo>
                <a:lnTo>
                  <a:pt x="0" y="3"/>
                </a:lnTo>
                <a:lnTo>
                  <a:pt x="0" y="5"/>
                </a:lnTo>
                <a:lnTo>
                  <a:pt x="1" y="8"/>
                </a:lnTo>
                <a:lnTo>
                  <a:pt x="1" y="11"/>
                </a:lnTo>
                <a:lnTo>
                  <a:pt x="2" y="13"/>
                </a:lnTo>
                <a:lnTo>
                  <a:pt x="2" y="15"/>
                </a:lnTo>
                <a:lnTo>
                  <a:pt x="4" y="17"/>
                </a:lnTo>
                <a:lnTo>
                  <a:pt x="4" y="20"/>
                </a:lnTo>
                <a:lnTo>
                  <a:pt x="5" y="23"/>
                </a:lnTo>
                <a:lnTo>
                  <a:pt x="16" y="20"/>
                </a:lnTo>
                <a:lnTo>
                  <a:pt x="15" y="17"/>
                </a:lnTo>
                <a:lnTo>
                  <a:pt x="15" y="15"/>
                </a:lnTo>
                <a:lnTo>
                  <a:pt x="13" y="12"/>
                </a:lnTo>
                <a:lnTo>
                  <a:pt x="13" y="9"/>
                </a:lnTo>
                <a:lnTo>
                  <a:pt x="12" y="8"/>
                </a:lnTo>
                <a:lnTo>
                  <a:pt x="12" y="5"/>
                </a:lnTo>
                <a:lnTo>
                  <a:pt x="11" y="3"/>
                </a:lnTo>
                <a:lnTo>
                  <a:pt x="11" y="0"/>
                </a:lnTo>
                <a:lnTo>
                  <a:pt x="0" y="3"/>
                </a:lnTo>
                <a:close/>
              </a:path>
            </a:pathLst>
          </a:custGeom>
          <a:solidFill>
            <a:srgbClr val="EF9C9F"/>
          </a:solidFill>
          <a:ln w="9525">
            <a:solidFill>
              <a:schemeClr val="tx1"/>
            </a:solidFill>
            <a:round/>
            <a:headEnd/>
            <a:tailEnd/>
          </a:ln>
        </p:spPr>
        <p:txBody>
          <a:bodyPr/>
          <a:lstStyle/>
          <a:p>
            <a:endParaRPr lang="ja-JP" altLang="en-US"/>
          </a:p>
        </p:txBody>
      </p:sp>
      <p:sp>
        <p:nvSpPr>
          <p:cNvPr id="98390" name="Freeform 86"/>
          <p:cNvSpPr>
            <a:spLocks/>
          </p:cNvSpPr>
          <p:nvPr/>
        </p:nvSpPr>
        <p:spPr bwMode="auto">
          <a:xfrm>
            <a:off x="7915275" y="4249738"/>
            <a:ext cx="26988" cy="76200"/>
          </a:xfrm>
          <a:custGeom>
            <a:avLst/>
            <a:gdLst>
              <a:gd name="T0" fmla="*/ 2147483646 w 25"/>
              <a:gd name="T1" fmla="*/ 0 h 73"/>
              <a:gd name="T2" fmla="*/ 2147483646 w 25"/>
              <a:gd name="T3" fmla="*/ 0 h 73"/>
              <a:gd name="T4" fmla="*/ 2147483646 w 25"/>
              <a:gd name="T5" fmla="*/ 2147483646 h 73"/>
              <a:gd name="T6" fmla="*/ 2147483646 w 25"/>
              <a:gd name="T7" fmla="*/ 2147483646 h 73"/>
              <a:gd name="T8" fmla="*/ 2147483646 w 25"/>
              <a:gd name="T9" fmla="*/ 2147483646 h 73"/>
              <a:gd name="T10" fmla="*/ 0 w 25"/>
              <a:gd name="T11" fmla="*/ 2147483646 h 73"/>
              <a:gd name="T12" fmla="*/ 0 w 25"/>
              <a:gd name="T13" fmla="*/ 2147483646 h 73"/>
              <a:gd name="T14" fmla="*/ 2147483646 w 25"/>
              <a:gd name="T15" fmla="*/ 2147483646 h 73"/>
              <a:gd name="T16" fmla="*/ 2147483646 w 25"/>
              <a:gd name="T17" fmla="*/ 2147483646 h 73"/>
              <a:gd name="T18" fmla="*/ 2147483646 w 25"/>
              <a:gd name="T19" fmla="*/ 2147483646 h 73"/>
              <a:gd name="T20" fmla="*/ 2147483646 w 25"/>
              <a:gd name="T21" fmla="*/ 2147483646 h 73"/>
              <a:gd name="T22" fmla="*/ 2147483646 w 25"/>
              <a:gd name="T23" fmla="*/ 2147483646 h 73"/>
              <a:gd name="T24" fmla="*/ 2147483646 w 25"/>
              <a:gd name="T25" fmla="*/ 2147483646 h 73"/>
              <a:gd name="T26" fmla="*/ 2147483646 w 25"/>
              <a:gd name="T27" fmla="*/ 2147483646 h 73"/>
              <a:gd name="T28" fmla="*/ 2147483646 w 25"/>
              <a:gd name="T29" fmla="*/ 2147483646 h 73"/>
              <a:gd name="T30" fmla="*/ 2147483646 w 25"/>
              <a:gd name="T31" fmla="*/ 2147483646 h 73"/>
              <a:gd name="T32" fmla="*/ 2147483646 w 25"/>
              <a:gd name="T33" fmla="*/ 2147483646 h 73"/>
              <a:gd name="T34" fmla="*/ 2147483646 w 25"/>
              <a:gd name="T35" fmla="*/ 2147483646 h 73"/>
              <a:gd name="T36" fmla="*/ 2147483646 w 25"/>
              <a:gd name="T37" fmla="*/ 2147483646 h 73"/>
              <a:gd name="T38" fmla="*/ 2147483646 w 25"/>
              <a:gd name="T39" fmla="*/ 2147483646 h 73"/>
              <a:gd name="T40" fmla="*/ 2147483646 w 25"/>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73"/>
              <a:gd name="T65" fmla="*/ 25 w 25"/>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73">
                <a:moveTo>
                  <a:pt x="14" y="0"/>
                </a:moveTo>
                <a:lnTo>
                  <a:pt x="14" y="0"/>
                </a:lnTo>
                <a:lnTo>
                  <a:pt x="8" y="14"/>
                </a:lnTo>
                <a:lnTo>
                  <a:pt x="4" y="25"/>
                </a:lnTo>
                <a:lnTo>
                  <a:pt x="2" y="33"/>
                </a:lnTo>
                <a:lnTo>
                  <a:pt x="0" y="41"/>
                </a:lnTo>
                <a:lnTo>
                  <a:pt x="0" y="48"/>
                </a:lnTo>
                <a:lnTo>
                  <a:pt x="2" y="55"/>
                </a:lnTo>
                <a:lnTo>
                  <a:pt x="3" y="63"/>
                </a:lnTo>
                <a:lnTo>
                  <a:pt x="6" y="73"/>
                </a:lnTo>
                <a:lnTo>
                  <a:pt x="17" y="70"/>
                </a:lnTo>
                <a:lnTo>
                  <a:pt x="14" y="60"/>
                </a:lnTo>
                <a:lnTo>
                  <a:pt x="13" y="54"/>
                </a:lnTo>
                <a:lnTo>
                  <a:pt x="11" y="48"/>
                </a:lnTo>
                <a:lnTo>
                  <a:pt x="11" y="43"/>
                </a:lnTo>
                <a:lnTo>
                  <a:pt x="13" y="37"/>
                </a:lnTo>
                <a:lnTo>
                  <a:pt x="15" y="28"/>
                </a:lnTo>
                <a:lnTo>
                  <a:pt x="19" y="17"/>
                </a:lnTo>
                <a:lnTo>
                  <a:pt x="25" y="4"/>
                </a:lnTo>
                <a:lnTo>
                  <a:pt x="14" y="0"/>
                </a:lnTo>
                <a:close/>
              </a:path>
            </a:pathLst>
          </a:custGeom>
          <a:solidFill>
            <a:srgbClr val="EF9C9F"/>
          </a:solidFill>
          <a:ln w="9525">
            <a:solidFill>
              <a:schemeClr val="tx1"/>
            </a:solidFill>
            <a:round/>
            <a:headEnd/>
            <a:tailEnd/>
          </a:ln>
        </p:spPr>
        <p:txBody>
          <a:bodyPr/>
          <a:lstStyle/>
          <a:p>
            <a:endParaRPr lang="ja-JP" altLang="en-US"/>
          </a:p>
        </p:txBody>
      </p:sp>
      <p:sp>
        <p:nvSpPr>
          <p:cNvPr id="98391" name="Freeform 87"/>
          <p:cNvSpPr>
            <a:spLocks/>
          </p:cNvSpPr>
          <p:nvPr/>
        </p:nvSpPr>
        <p:spPr bwMode="auto">
          <a:xfrm>
            <a:off x="7931151" y="4108450"/>
            <a:ext cx="74613" cy="146050"/>
          </a:xfrm>
          <a:custGeom>
            <a:avLst/>
            <a:gdLst>
              <a:gd name="T0" fmla="*/ 2147483646 w 71"/>
              <a:gd name="T1" fmla="*/ 0 h 138"/>
              <a:gd name="T2" fmla="*/ 2147483646 w 71"/>
              <a:gd name="T3" fmla="*/ 0 h 138"/>
              <a:gd name="T4" fmla="*/ 2147483646 w 71"/>
              <a:gd name="T5" fmla="*/ 2147483646 h 138"/>
              <a:gd name="T6" fmla="*/ 2147483646 w 71"/>
              <a:gd name="T7" fmla="*/ 2147483646 h 138"/>
              <a:gd name="T8" fmla="*/ 2147483646 w 71"/>
              <a:gd name="T9" fmla="*/ 2147483646 h 138"/>
              <a:gd name="T10" fmla="*/ 2147483646 w 71"/>
              <a:gd name="T11" fmla="*/ 2147483646 h 138"/>
              <a:gd name="T12" fmla="*/ 2147483646 w 71"/>
              <a:gd name="T13" fmla="*/ 2147483646 h 138"/>
              <a:gd name="T14" fmla="*/ 2147483646 w 71"/>
              <a:gd name="T15" fmla="*/ 2147483646 h 138"/>
              <a:gd name="T16" fmla="*/ 2147483646 w 71"/>
              <a:gd name="T17" fmla="*/ 2147483646 h 138"/>
              <a:gd name="T18" fmla="*/ 0 w 71"/>
              <a:gd name="T19" fmla="*/ 2147483646 h 138"/>
              <a:gd name="T20" fmla="*/ 2147483646 w 71"/>
              <a:gd name="T21" fmla="*/ 2147483646 h 138"/>
              <a:gd name="T22" fmla="*/ 2147483646 w 71"/>
              <a:gd name="T23" fmla="*/ 2147483646 h 138"/>
              <a:gd name="T24" fmla="*/ 2147483646 w 71"/>
              <a:gd name="T25" fmla="*/ 2147483646 h 138"/>
              <a:gd name="T26" fmla="*/ 2147483646 w 71"/>
              <a:gd name="T27" fmla="*/ 2147483646 h 138"/>
              <a:gd name="T28" fmla="*/ 2147483646 w 71"/>
              <a:gd name="T29" fmla="*/ 2147483646 h 138"/>
              <a:gd name="T30" fmla="*/ 2147483646 w 71"/>
              <a:gd name="T31" fmla="*/ 2147483646 h 138"/>
              <a:gd name="T32" fmla="*/ 2147483646 w 71"/>
              <a:gd name="T33" fmla="*/ 2147483646 h 138"/>
              <a:gd name="T34" fmla="*/ 2147483646 w 71"/>
              <a:gd name="T35" fmla="*/ 2147483646 h 138"/>
              <a:gd name="T36" fmla="*/ 2147483646 w 71"/>
              <a:gd name="T37" fmla="*/ 2147483646 h 138"/>
              <a:gd name="T38" fmla="*/ 2147483646 w 71"/>
              <a:gd name="T39" fmla="*/ 2147483646 h 138"/>
              <a:gd name="T40" fmla="*/ 2147483646 w 71"/>
              <a:gd name="T41" fmla="*/ 0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
              <a:gd name="T64" fmla="*/ 0 h 138"/>
              <a:gd name="T65" fmla="*/ 71 w 71"/>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 h="138">
                <a:moveTo>
                  <a:pt x="61" y="0"/>
                </a:moveTo>
                <a:lnTo>
                  <a:pt x="61" y="0"/>
                </a:lnTo>
                <a:lnTo>
                  <a:pt x="48" y="20"/>
                </a:lnTo>
                <a:lnTo>
                  <a:pt x="38" y="32"/>
                </a:lnTo>
                <a:lnTo>
                  <a:pt x="31" y="42"/>
                </a:lnTo>
                <a:lnTo>
                  <a:pt x="27" y="50"/>
                </a:lnTo>
                <a:lnTo>
                  <a:pt x="23" y="61"/>
                </a:lnTo>
                <a:lnTo>
                  <a:pt x="18" y="76"/>
                </a:lnTo>
                <a:lnTo>
                  <a:pt x="11" y="98"/>
                </a:lnTo>
                <a:lnTo>
                  <a:pt x="0" y="134"/>
                </a:lnTo>
                <a:lnTo>
                  <a:pt x="11" y="138"/>
                </a:lnTo>
                <a:lnTo>
                  <a:pt x="22" y="103"/>
                </a:lnTo>
                <a:lnTo>
                  <a:pt x="29" y="80"/>
                </a:lnTo>
                <a:lnTo>
                  <a:pt x="34" y="65"/>
                </a:lnTo>
                <a:lnTo>
                  <a:pt x="37" y="55"/>
                </a:lnTo>
                <a:lnTo>
                  <a:pt x="41" y="47"/>
                </a:lnTo>
                <a:lnTo>
                  <a:pt x="46" y="39"/>
                </a:lnTo>
                <a:lnTo>
                  <a:pt x="56" y="26"/>
                </a:lnTo>
                <a:lnTo>
                  <a:pt x="71" y="5"/>
                </a:lnTo>
                <a:lnTo>
                  <a:pt x="61" y="0"/>
                </a:lnTo>
                <a:close/>
              </a:path>
            </a:pathLst>
          </a:custGeom>
          <a:solidFill>
            <a:srgbClr val="EF9C9F"/>
          </a:solidFill>
          <a:ln w="9525">
            <a:solidFill>
              <a:schemeClr val="tx1"/>
            </a:solidFill>
            <a:round/>
            <a:headEnd/>
            <a:tailEnd/>
          </a:ln>
        </p:spPr>
        <p:txBody>
          <a:bodyPr/>
          <a:lstStyle/>
          <a:p>
            <a:endParaRPr lang="ja-JP" altLang="en-US"/>
          </a:p>
        </p:txBody>
      </p:sp>
      <p:sp>
        <p:nvSpPr>
          <p:cNvPr id="98392" name="Freeform 88"/>
          <p:cNvSpPr>
            <a:spLocks/>
          </p:cNvSpPr>
          <p:nvPr/>
        </p:nvSpPr>
        <p:spPr bwMode="auto">
          <a:xfrm>
            <a:off x="7994651" y="4052888"/>
            <a:ext cx="106363" cy="61912"/>
          </a:xfrm>
          <a:custGeom>
            <a:avLst/>
            <a:gdLst>
              <a:gd name="T0" fmla="*/ 2147483646 w 102"/>
              <a:gd name="T1" fmla="*/ 0 h 59"/>
              <a:gd name="T2" fmla="*/ 2147483646 w 102"/>
              <a:gd name="T3" fmla="*/ 0 h 59"/>
              <a:gd name="T4" fmla="*/ 2147483646 w 102"/>
              <a:gd name="T5" fmla="*/ 2147483646 h 59"/>
              <a:gd name="T6" fmla="*/ 2147483646 w 102"/>
              <a:gd name="T7" fmla="*/ 2147483646 h 59"/>
              <a:gd name="T8" fmla="*/ 2147483646 w 102"/>
              <a:gd name="T9" fmla="*/ 2147483646 h 59"/>
              <a:gd name="T10" fmla="*/ 2147483646 w 102"/>
              <a:gd name="T11" fmla="*/ 2147483646 h 59"/>
              <a:gd name="T12" fmla="*/ 2147483646 w 102"/>
              <a:gd name="T13" fmla="*/ 2147483646 h 59"/>
              <a:gd name="T14" fmla="*/ 2147483646 w 102"/>
              <a:gd name="T15" fmla="*/ 2147483646 h 59"/>
              <a:gd name="T16" fmla="*/ 2147483646 w 102"/>
              <a:gd name="T17" fmla="*/ 2147483646 h 59"/>
              <a:gd name="T18" fmla="*/ 2147483646 w 102"/>
              <a:gd name="T19" fmla="*/ 2147483646 h 59"/>
              <a:gd name="T20" fmla="*/ 2147483646 w 102"/>
              <a:gd name="T21" fmla="*/ 2147483646 h 59"/>
              <a:gd name="T22" fmla="*/ 0 w 102"/>
              <a:gd name="T23" fmla="*/ 2147483646 h 59"/>
              <a:gd name="T24" fmla="*/ 2147483646 w 102"/>
              <a:gd name="T25" fmla="*/ 2147483646 h 59"/>
              <a:gd name="T26" fmla="*/ 2147483646 w 102"/>
              <a:gd name="T27" fmla="*/ 2147483646 h 59"/>
              <a:gd name="T28" fmla="*/ 2147483646 w 102"/>
              <a:gd name="T29" fmla="*/ 2147483646 h 59"/>
              <a:gd name="T30" fmla="*/ 2147483646 w 102"/>
              <a:gd name="T31" fmla="*/ 2147483646 h 59"/>
              <a:gd name="T32" fmla="*/ 2147483646 w 102"/>
              <a:gd name="T33" fmla="*/ 2147483646 h 59"/>
              <a:gd name="T34" fmla="*/ 2147483646 w 102"/>
              <a:gd name="T35" fmla="*/ 2147483646 h 59"/>
              <a:gd name="T36" fmla="*/ 2147483646 w 102"/>
              <a:gd name="T37" fmla="*/ 2147483646 h 59"/>
              <a:gd name="T38" fmla="*/ 2147483646 w 102"/>
              <a:gd name="T39" fmla="*/ 2147483646 h 59"/>
              <a:gd name="T40" fmla="*/ 2147483646 w 102"/>
              <a:gd name="T41" fmla="*/ 2147483646 h 59"/>
              <a:gd name="T42" fmla="*/ 2147483646 w 102"/>
              <a:gd name="T43" fmla="*/ 2147483646 h 59"/>
              <a:gd name="T44" fmla="*/ 2147483646 w 102"/>
              <a:gd name="T45" fmla="*/ 2147483646 h 59"/>
              <a:gd name="T46" fmla="*/ 2147483646 w 102"/>
              <a:gd name="T47" fmla="*/ 2147483646 h 59"/>
              <a:gd name="T48" fmla="*/ 2147483646 w 102"/>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59"/>
              <a:gd name="T77" fmla="*/ 102 w 102"/>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59">
                <a:moveTo>
                  <a:pt x="99" y="0"/>
                </a:moveTo>
                <a:lnTo>
                  <a:pt x="99" y="0"/>
                </a:lnTo>
                <a:lnTo>
                  <a:pt x="78" y="5"/>
                </a:lnTo>
                <a:lnTo>
                  <a:pt x="63" y="7"/>
                </a:lnTo>
                <a:lnTo>
                  <a:pt x="52" y="7"/>
                </a:lnTo>
                <a:lnTo>
                  <a:pt x="43" y="8"/>
                </a:lnTo>
                <a:lnTo>
                  <a:pt x="39" y="11"/>
                </a:lnTo>
                <a:lnTo>
                  <a:pt x="35" y="13"/>
                </a:lnTo>
                <a:lnTo>
                  <a:pt x="29" y="16"/>
                </a:lnTo>
                <a:lnTo>
                  <a:pt x="25" y="21"/>
                </a:lnTo>
                <a:lnTo>
                  <a:pt x="14" y="34"/>
                </a:lnTo>
                <a:lnTo>
                  <a:pt x="0" y="54"/>
                </a:lnTo>
                <a:lnTo>
                  <a:pt x="10" y="59"/>
                </a:lnTo>
                <a:lnTo>
                  <a:pt x="24" y="40"/>
                </a:lnTo>
                <a:lnTo>
                  <a:pt x="33" y="28"/>
                </a:lnTo>
                <a:lnTo>
                  <a:pt x="37" y="24"/>
                </a:lnTo>
                <a:lnTo>
                  <a:pt x="40" y="21"/>
                </a:lnTo>
                <a:lnTo>
                  <a:pt x="43" y="20"/>
                </a:lnTo>
                <a:lnTo>
                  <a:pt x="46" y="20"/>
                </a:lnTo>
                <a:lnTo>
                  <a:pt x="54" y="19"/>
                </a:lnTo>
                <a:lnTo>
                  <a:pt x="65" y="17"/>
                </a:lnTo>
                <a:lnTo>
                  <a:pt x="80" y="16"/>
                </a:lnTo>
                <a:lnTo>
                  <a:pt x="102" y="12"/>
                </a:lnTo>
                <a:lnTo>
                  <a:pt x="99" y="0"/>
                </a:lnTo>
                <a:close/>
              </a:path>
            </a:pathLst>
          </a:custGeom>
          <a:solidFill>
            <a:srgbClr val="EF9C9F"/>
          </a:solidFill>
          <a:ln w="9525">
            <a:solidFill>
              <a:schemeClr val="tx1"/>
            </a:solidFill>
            <a:round/>
            <a:headEnd/>
            <a:tailEnd/>
          </a:ln>
        </p:spPr>
        <p:txBody>
          <a:bodyPr/>
          <a:lstStyle/>
          <a:p>
            <a:endParaRPr lang="ja-JP" altLang="en-US"/>
          </a:p>
        </p:txBody>
      </p:sp>
      <p:sp>
        <p:nvSpPr>
          <p:cNvPr id="98393" name="Freeform 89"/>
          <p:cNvSpPr>
            <a:spLocks/>
          </p:cNvSpPr>
          <p:nvPr/>
        </p:nvSpPr>
        <p:spPr bwMode="auto">
          <a:xfrm>
            <a:off x="8853488" y="4679951"/>
            <a:ext cx="49212" cy="61913"/>
          </a:xfrm>
          <a:custGeom>
            <a:avLst/>
            <a:gdLst>
              <a:gd name="T0" fmla="*/ 2147483646 w 47"/>
              <a:gd name="T1" fmla="*/ 2147483646 h 58"/>
              <a:gd name="T2" fmla="*/ 2147483646 w 47"/>
              <a:gd name="T3" fmla="*/ 2147483646 h 58"/>
              <a:gd name="T4" fmla="*/ 2147483646 w 47"/>
              <a:gd name="T5" fmla="*/ 2147483646 h 58"/>
              <a:gd name="T6" fmla="*/ 2147483646 w 47"/>
              <a:gd name="T7" fmla="*/ 2147483646 h 58"/>
              <a:gd name="T8" fmla="*/ 2147483646 w 47"/>
              <a:gd name="T9" fmla="*/ 2147483646 h 58"/>
              <a:gd name="T10" fmla="*/ 2147483646 w 47"/>
              <a:gd name="T11" fmla="*/ 2147483646 h 58"/>
              <a:gd name="T12" fmla="*/ 2147483646 w 47"/>
              <a:gd name="T13" fmla="*/ 2147483646 h 58"/>
              <a:gd name="T14" fmla="*/ 2147483646 w 47"/>
              <a:gd name="T15" fmla="*/ 2147483646 h 58"/>
              <a:gd name="T16" fmla="*/ 2147483646 w 47"/>
              <a:gd name="T17" fmla="*/ 2147483646 h 58"/>
              <a:gd name="T18" fmla="*/ 2147483646 w 47"/>
              <a:gd name="T19" fmla="*/ 0 h 58"/>
              <a:gd name="T20" fmla="*/ 2147483646 w 47"/>
              <a:gd name="T21" fmla="*/ 2147483646 h 58"/>
              <a:gd name="T22" fmla="*/ 2147483646 w 47"/>
              <a:gd name="T23" fmla="*/ 2147483646 h 58"/>
              <a:gd name="T24" fmla="*/ 2147483646 w 47"/>
              <a:gd name="T25" fmla="*/ 2147483646 h 58"/>
              <a:gd name="T26" fmla="*/ 2147483646 w 47"/>
              <a:gd name="T27" fmla="*/ 2147483646 h 58"/>
              <a:gd name="T28" fmla="*/ 2147483646 w 47"/>
              <a:gd name="T29" fmla="*/ 2147483646 h 58"/>
              <a:gd name="T30" fmla="*/ 2147483646 w 47"/>
              <a:gd name="T31" fmla="*/ 2147483646 h 58"/>
              <a:gd name="T32" fmla="*/ 2147483646 w 47"/>
              <a:gd name="T33" fmla="*/ 2147483646 h 58"/>
              <a:gd name="T34" fmla="*/ 2147483646 w 47"/>
              <a:gd name="T35" fmla="*/ 2147483646 h 58"/>
              <a:gd name="T36" fmla="*/ 0 w 47"/>
              <a:gd name="T37" fmla="*/ 2147483646 h 58"/>
              <a:gd name="T38" fmla="*/ 0 w 47"/>
              <a:gd name="T39" fmla="*/ 2147483646 h 58"/>
              <a:gd name="T40" fmla="*/ 2147483646 w 47"/>
              <a:gd name="T41" fmla="*/ 214748364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58"/>
              <a:gd name="T65" fmla="*/ 47 w 4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58">
                <a:moveTo>
                  <a:pt x="6" y="58"/>
                </a:moveTo>
                <a:lnTo>
                  <a:pt x="6" y="58"/>
                </a:lnTo>
                <a:lnTo>
                  <a:pt x="11" y="56"/>
                </a:lnTo>
                <a:lnTo>
                  <a:pt x="18" y="52"/>
                </a:lnTo>
                <a:lnTo>
                  <a:pt x="26" y="48"/>
                </a:lnTo>
                <a:lnTo>
                  <a:pt x="33" y="42"/>
                </a:lnTo>
                <a:lnTo>
                  <a:pt x="39" y="34"/>
                </a:lnTo>
                <a:lnTo>
                  <a:pt x="44" y="25"/>
                </a:lnTo>
                <a:lnTo>
                  <a:pt x="47" y="14"/>
                </a:lnTo>
                <a:lnTo>
                  <a:pt x="47" y="0"/>
                </a:lnTo>
                <a:lnTo>
                  <a:pt x="36" y="2"/>
                </a:lnTo>
                <a:lnTo>
                  <a:pt x="36" y="12"/>
                </a:lnTo>
                <a:lnTo>
                  <a:pt x="33" y="22"/>
                </a:lnTo>
                <a:lnTo>
                  <a:pt x="29" y="29"/>
                </a:lnTo>
                <a:lnTo>
                  <a:pt x="25" y="34"/>
                </a:lnTo>
                <a:lnTo>
                  <a:pt x="20" y="38"/>
                </a:lnTo>
                <a:lnTo>
                  <a:pt x="13" y="42"/>
                </a:lnTo>
                <a:lnTo>
                  <a:pt x="7" y="45"/>
                </a:lnTo>
                <a:lnTo>
                  <a:pt x="0" y="49"/>
                </a:lnTo>
                <a:lnTo>
                  <a:pt x="6" y="58"/>
                </a:lnTo>
                <a:close/>
              </a:path>
            </a:pathLst>
          </a:custGeom>
          <a:solidFill>
            <a:srgbClr val="EF9C9F"/>
          </a:solidFill>
          <a:ln w="9525">
            <a:solidFill>
              <a:schemeClr val="tx1"/>
            </a:solidFill>
            <a:round/>
            <a:headEnd/>
            <a:tailEnd/>
          </a:ln>
        </p:spPr>
        <p:txBody>
          <a:bodyPr/>
          <a:lstStyle/>
          <a:p>
            <a:endParaRPr lang="ja-JP" altLang="en-US"/>
          </a:p>
        </p:txBody>
      </p:sp>
      <p:sp>
        <p:nvSpPr>
          <p:cNvPr id="98394" name="Freeform 90"/>
          <p:cNvSpPr>
            <a:spLocks/>
          </p:cNvSpPr>
          <p:nvPr/>
        </p:nvSpPr>
        <p:spPr bwMode="auto">
          <a:xfrm>
            <a:off x="8667750" y="4732339"/>
            <a:ext cx="192088" cy="52387"/>
          </a:xfrm>
          <a:custGeom>
            <a:avLst/>
            <a:gdLst>
              <a:gd name="T0" fmla="*/ 0 w 183"/>
              <a:gd name="T1" fmla="*/ 2147483646 h 50"/>
              <a:gd name="T2" fmla="*/ 0 w 183"/>
              <a:gd name="T3" fmla="*/ 2147483646 h 50"/>
              <a:gd name="T4" fmla="*/ 2147483646 w 183"/>
              <a:gd name="T5" fmla="*/ 2147483646 h 50"/>
              <a:gd name="T6" fmla="*/ 2147483646 w 183"/>
              <a:gd name="T7" fmla="*/ 2147483646 h 50"/>
              <a:gd name="T8" fmla="*/ 2147483646 w 183"/>
              <a:gd name="T9" fmla="*/ 2147483646 h 50"/>
              <a:gd name="T10" fmla="*/ 2147483646 w 183"/>
              <a:gd name="T11" fmla="*/ 2147483646 h 50"/>
              <a:gd name="T12" fmla="*/ 2147483646 w 183"/>
              <a:gd name="T13" fmla="*/ 2147483646 h 50"/>
              <a:gd name="T14" fmla="*/ 2147483646 w 183"/>
              <a:gd name="T15" fmla="*/ 2147483646 h 50"/>
              <a:gd name="T16" fmla="*/ 2147483646 w 183"/>
              <a:gd name="T17" fmla="*/ 2147483646 h 50"/>
              <a:gd name="T18" fmla="*/ 2147483646 w 183"/>
              <a:gd name="T19" fmla="*/ 2147483646 h 50"/>
              <a:gd name="T20" fmla="*/ 2147483646 w 183"/>
              <a:gd name="T21" fmla="*/ 0 h 50"/>
              <a:gd name="T22" fmla="*/ 2147483646 w 183"/>
              <a:gd name="T23" fmla="*/ 2147483646 h 50"/>
              <a:gd name="T24" fmla="*/ 2147483646 w 183"/>
              <a:gd name="T25" fmla="*/ 2147483646 h 50"/>
              <a:gd name="T26" fmla="*/ 2147483646 w 183"/>
              <a:gd name="T27" fmla="*/ 2147483646 h 50"/>
              <a:gd name="T28" fmla="*/ 2147483646 w 183"/>
              <a:gd name="T29" fmla="*/ 2147483646 h 50"/>
              <a:gd name="T30" fmla="*/ 2147483646 w 183"/>
              <a:gd name="T31" fmla="*/ 2147483646 h 50"/>
              <a:gd name="T32" fmla="*/ 2147483646 w 183"/>
              <a:gd name="T33" fmla="*/ 2147483646 h 50"/>
              <a:gd name="T34" fmla="*/ 2147483646 w 183"/>
              <a:gd name="T35" fmla="*/ 2147483646 h 50"/>
              <a:gd name="T36" fmla="*/ 0 w 183"/>
              <a:gd name="T37" fmla="*/ 2147483646 h 50"/>
              <a:gd name="T38" fmla="*/ 0 w 183"/>
              <a:gd name="T39" fmla="*/ 2147483646 h 50"/>
              <a:gd name="T40" fmla="*/ 0 w 183"/>
              <a:gd name="T41" fmla="*/ 2147483646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3"/>
              <a:gd name="T64" fmla="*/ 0 h 50"/>
              <a:gd name="T65" fmla="*/ 183 w 183"/>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3" h="50">
                <a:moveTo>
                  <a:pt x="0" y="49"/>
                </a:moveTo>
                <a:lnTo>
                  <a:pt x="0" y="49"/>
                </a:lnTo>
                <a:lnTo>
                  <a:pt x="18" y="50"/>
                </a:lnTo>
                <a:lnTo>
                  <a:pt x="37" y="50"/>
                </a:lnTo>
                <a:lnTo>
                  <a:pt x="56" y="49"/>
                </a:lnTo>
                <a:lnTo>
                  <a:pt x="78" y="46"/>
                </a:lnTo>
                <a:lnTo>
                  <a:pt x="100" y="42"/>
                </a:lnTo>
                <a:lnTo>
                  <a:pt x="125" y="35"/>
                </a:lnTo>
                <a:lnTo>
                  <a:pt x="153" y="24"/>
                </a:lnTo>
                <a:lnTo>
                  <a:pt x="183" y="9"/>
                </a:lnTo>
                <a:lnTo>
                  <a:pt x="177" y="0"/>
                </a:lnTo>
                <a:lnTo>
                  <a:pt x="147" y="13"/>
                </a:lnTo>
                <a:lnTo>
                  <a:pt x="121" y="24"/>
                </a:lnTo>
                <a:lnTo>
                  <a:pt x="97" y="31"/>
                </a:lnTo>
                <a:lnTo>
                  <a:pt x="75" y="35"/>
                </a:lnTo>
                <a:lnTo>
                  <a:pt x="56" y="38"/>
                </a:lnTo>
                <a:lnTo>
                  <a:pt x="37" y="38"/>
                </a:lnTo>
                <a:lnTo>
                  <a:pt x="18" y="38"/>
                </a:lnTo>
                <a:lnTo>
                  <a:pt x="0" y="38"/>
                </a:lnTo>
                <a:lnTo>
                  <a:pt x="0" y="49"/>
                </a:lnTo>
                <a:close/>
              </a:path>
            </a:pathLst>
          </a:custGeom>
          <a:solidFill>
            <a:srgbClr val="EF9C9F"/>
          </a:solidFill>
          <a:ln w="9525">
            <a:solidFill>
              <a:schemeClr val="tx1"/>
            </a:solidFill>
            <a:round/>
            <a:headEnd/>
            <a:tailEnd/>
          </a:ln>
        </p:spPr>
        <p:txBody>
          <a:bodyPr/>
          <a:lstStyle/>
          <a:p>
            <a:endParaRPr lang="ja-JP" altLang="en-US"/>
          </a:p>
        </p:txBody>
      </p:sp>
      <p:sp>
        <p:nvSpPr>
          <p:cNvPr id="98395" name="Freeform 91"/>
          <p:cNvSpPr>
            <a:spLocks/>
          </p:cNvSpPr>
          <p:nvPr/>
        </p:nvSpPr>
        <p:spPr bwMode="auto">
          <a:xfrm>
            <a:off x="8547100" y="4752976"/>
            <a:ext cx="120650" cy="30163"/>
          </a:xfrm>
          <a:custGeom>
            <a:avLst/>
            <a:gdLst>
              <a:gd name="T0" fmla="*/ 0 w 114"/>
              <a:gd name="T1" fmla="*/ 2147483646 h 30"/>
              <a:gd name="T2" fmla="*/ 0 w 114"/>
              <a:gd name="T3" fmla="*/ 2147483646 h 30"/>
              <a:gd name="T4" fmla="*/ 2147483646 w 114"/>
              <a:gd name="T5" fmla="*/ 2147483646 h 30"/>
              <a:gd name="T6" fmla="*/ 2147483646 w 114"/>
              <a:gd name="T7" fmla="*/ 2147483646 h 30"/>
              <a:gd name="T8" fmla="*/ 2147483646 w 114"/>
              <a:gd name="T9" fmla="*/ 2147483646 h 30"/>
              <a:gd name="T10" fmla="*/ 2147483646 w 114"/>
              <a:gd name="T11" fmla="*/ 2147483646 h 30"/>
              <a:gd name="T12" fmla="*/ 2147483646 w 114"/>
              <a:gd name="T13" fmla="*/ 2147483646 h 30"/>
              <a:gd name="T14" fmla="*/ 2147483646 w 114"/>
              <a:gd name="T15" fmla="*/ 2147483646 h 30"/>
              <a:gd name="T16" fmla="*/ 2147483646 w 114"/>
              <a:gd name="T17" fmla="*/ 2147483646 h 30"/>
              <a:gd name="T18" fmla="*/ 2147483646 w 114"/>
              <a:gd name="T19" fmla="*/ 2147483646 h 30"/>
              <a:gd name="T20" fmla="*/ 2147483646 w 114"/>
              <a:gd name="T21" fmla="*/ 2147483646 h 30"/>
              <a:gd name="T22" fmla="*/ 2147483646 w 114"/>
              <a:gd name="T23" fmla="*/ 2147483646 h 30"/>
              <a:gd name="T24" fmla="*/ 2147483646 w 114"/>
              <a:gd name="T25" fmla="*/ 2147483646 h 30"/>
              <a:gd name="T26" fmla="*/ 2147483646 w 114"/>
              <a:gd name="T27" fmla="*/ 2147483646 h 30"/>
              <a:gd name="T28" fmla="*/ 2147483646 w 114"/>
              <a:gd name="T29" fmla="*/ 2147483646 h 30"/>
              <a:gd name="T30" fmla="*/ 2147483646 w 114"/>
              <a:gd name="T31" fmla="*/ 2147483646 h 30"/>
              <a:gd name="T32" fmla="*/ 2147483646 w 114"/>
              <a:gd name="T33" fmla="*/ 2147483646 h 30"/>
              <a:gd name="T34" fmla="*/ 2147483646 w 114"/>
              <a:gd name="T35" fmla="*/ 2147483646 h 30"/>
              <a:gd name="T36" fmla="*/ 2147483646 w 114"/>
              <a:gd name="T37" fmla="*/ 0 h 30"/>
              <a:gd name="T38" fmla="*/ 2147483646 w 114"/>
              <a:gd name="T39" fmla="*/ 0 h 30"/>
              <a:gd name="T40" fmla="*/ 0 w 114"/>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30"/>
              <a:gd name="T65" fmla="*/ 114 w 11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30">
                <a:moveTo>
                  <a:pt x="0" y="9"/>
                </a:moveTo>
                <a:lnTo>
                  <a:pt x="0" y="9"/>
                </a:lnTo>
                <a:lnTo>
                  <a:pt x="10" y="15"/>
                </a:lnTo>
                <a:lnTo>
                  <a:pt x="25" y="19"/>
                </a:lnTo>
                <a:lnTo>
                  <a:pt x="41" y="21"/>
                </a:lnTo>
                <a:lnTo>
                  <a:pt x="59" y="24"/>
                </a:lnTo>
                <a:lnTo>
                  <a:pt x="77" y="27"/>
                </a:lnTo>
                <a:lnTo>
                  <a:pt x="92" y="28"/>
                </a:lnTo>
                <a:lnTo>
                  <a:pt x="106" y="30"/>
                </a:lnTo>
                <a:lnTo>
                  <a:pt x="114" y="30"/>
                </a:lnTo>
                <a:lnTo>
                  <a:pt x="114" y="19"/>
                </a:lnTo>
                <a:lnTo>
                  <a:pt x="106" y="19"/>
                </a:lnTo>
                <a:lnTo>
                  <a:pt x="93" y="17"/>
                </a:lnTo>
                <a:lnTo>
                  <a:pt x="77" y="16"/>
                </a:lnTo>
                <a:lnTo>
                  <a:pt x="61" y="13"/>
                </a:lnTo>
                <a:lnTo>
                  <a:pt x="43" y="11"/>
                </a:lnTo>
                <a:lnTo>
                  <a:pt x="26" y="8"/>
                </a:lnTo>
                <a:lnTo>
                  <a:pt x="14" y="4"/>
                </a:lnTo>
                <a:lnTo>
                  <a:pt x="6" y="0"/>
                </a:lnTo>
                <a:lnTo>
                  <a:pt x="0" y="9"/>
                </a:lnTo>
                <a:close/>
              </a:path>
            </a:pathLst>
          </a:custGeom>
          <a:solidFill>
            <a:srgbClr val="EF9C9F"/>
          </a:solidFill>
          <a:ln w="9525">
            <a:solidFill>
              <a:schemeClr val="tx1"/>
            </a:solidFill>
            <a:round/>
            <a:headEnd/>
            <a:tailEnd/>
          </a:ln>
        </p:spPr>
        <p:txBody>
          <a:bodyPr/>
          <a:lstStyle/>
          <a:p>
            <a:endParaRPr lang="ja-JP" altLang="en-US"/>
          </a:p>
        </p:txBody>
      </p:sp>
      <p:sp>
        <p:nvSpPr>
          <p:cNvPr id="98396" name="Freeform 92"/>
          <p:cNvSpPr>
            <a:spLocks/>
          </p:cNvSpPr>
          <p:nvPr/>
        </p:nvSpPr>
        <p:spPr bwMode="auto">
          <a:xfrm>
            <a:off x="8528050" y="4713289"/>
            <a:ext cx="25400" cy="47625"/>
          </a:xfrm>
          <a:custGeom>
            <a:avLst/>
            <a:gdLst>
              <a:gd name="T0" fmla="*/ 2147483646 w 25"/>
              <a:gd name="T1" fmla="*/ 0 h 46"/>
              <a:gd name="T2" fmla="*/ 2147483646 w 25"/>
              <a:gd name="T3" fmla="*/ 0 h 46"/>
              <a:gd name="T4" fmla="*/ 2147483646 w 25"/>
              <a:gd name="T5" fmla="*/ 2147483646 h 46"/>
              <a:gd name="T6" fmla="*/ 0 w 25"/>
              <a:gd name="T7" fmla="*/ 2147483646 h 46"/>
              <a:gd name="T8" fmla="*/ 0 w 25"/>
              <a:gd name="T9" fmla="*/ 2147483646 h 46"/>
              <a:gd name="T10" fmla="*/ 2147483646 w 25"/>
              <a:gd name="T11" fmla="*/ 2147483646 h 46"/>
              <a:gd name="T12" fmla="*/ 2147483646 w 25"/>
              <a:gd name="T13" fmla="*/ 2147483646 h 46"/>
              <a:gd name="T14" fmla="*/ 2147483646 w 25"/>
              <a:gd name="T15" fmla="*/ 2147483646 h 46"/>
              <a:gd name="T16" fmla="*/ 2147483646 w 25"/>
              <a:gd name="T17" fmla="*/ 2147483646 h 46"/>
              <a:gd name="T18" fmla="*/ 2147483646 w 25"/>
              <a:gd name="T19" fmla="*/ 2147483646 h 46"/>
              <a:gd name="T20" fmla="*/ 2147483646 w 25"/>
              <a:gd name="T21" fmla="*/ 2147483646 h 46"/>
              <a:gd name="T22" fmla="*/ 2147483646 w 25"/>
              <a:gd name="T23" fmla="*/ 2147483646 h 46"/>
              <a:gd name="T24" fmla="*/ 2147483646 w 25"/>
              <a:gd name="T25" fmla="*/ 2147483646 h 46"/>
              <a:gd name="T26" fmla="*/ 2147483646 w 25"/>
              <a:gd name="T27" fmla="*/ 2147483646 h 46"/>
              <a:gd name="T28" fmla="*/ 2147483646 w 25"/>
              <a:gd name="T29" fmla="*/ 2147483646 h 46"/>
              <a:gd name="T30" fmla="*/ 2147483646 w 25"/>
              <a:gd name="T31" fmla="*/ 2147483646 h 46"/>
              <a:gd name="T32" fmla="*/ 2147483646 w 25"/>
              <a:gd name="T33" fmla="*/ 2147483646 h 46"/>
              <a:gd name="T34" fmla="*/ 2147483646 w 25"/>
              <a:gd name="T35" fmla="*/ 2147483646 h 46"/>
              <a:gd name="T36" fmla="*/ 2147483646 w 25"/>
              <a:gd name="T37" fmla="*/ 2147483646 h 46"/>
              <a:gd name="T38" fmla="*/ 2147483646 w 25"/>
              <a:gd name="T39" fmla="*/ 2147483646 h 46"/>
              <a:gd name="T40" fmla="*/ 2147483646 w 25"/>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46"/>
              <a:gd name="T65" fmla="*/ 25 w 2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46">
                <a:moveTo>
                  <a:pt x="3" y="0"/>
                </a:moveTo>
                <a:lnTo>
                  <a:pt x="3" y="0"/>
                </a:lnTo>
                <a:lnTo>
                  <a:pt x="2" y="8"/>
                </a:lnTo>
                <a:lnTo>
                  <a:pt x="0" y="15"/>
                </a:lnTo>
                <a:lnTo>
                  <a:pt x="0" y="22"/>
                </a:lnTo>
                <a:lnTo>
                  <a:pt x="2" y="27"/>
                </a:lnTo>
                <a:lnTo>
                  <a:pt x="4" y="33"/>
                </a:lnTo>
                <a:lnTo>
                  <a:pt x="8" y="38"/>
                </a:lnTo>
                <a:lnTo>
                  <a:pt x="14" y="42"/>
                </a:lnTo>
                <a:lnTo>
                  <a:pt x="19" y="46"/>
                </a:lnTo>
                <a:lnTo>
                  <a:pt x="25" y="37"/>
                </a:lnTo>
                <a:lnTo>
                  <a:pt x="21" y="34"/>
                </a:lnTo>
                <a:lnTo>
                  <a:pt x="17" y="30"/>
                </a:lnTo>
                <a:lnTo>
                  <a:pt x="14" y="27"/>
                </a:lnTo>
                <a:lnTo>
                  <a:pt x="13" y="23"/>
                </a:lnTo>
                <a:lnTo>
                  <a:pt x="13" y="21"/>
                </a:lnTo>
                <a:lnTo>
                  <a:pt x="11" y="15"/>
                </a:lnTo>
                <a:lnTo>
                  <a:pt x="13" y="10"/>
                </a:lnTo>
                <a:lnTo>
                  <a:pt x="14" y="3"/>
                </a:lnTo>
                <a:lnTo>
                  <a:pt x="3" y="0"/>
                </a:lnTo>
                <a:close/>
              </a:path>
            </a:pathLst>
          </a:custGeom>
          <a:solidFill>
            <a:srgbClr val="EF9C9F"/>
          </a:solidFill>
          <a:ln w="9525">
            <a:solidFill>
              <a:schemeClr val="tx1"/>
            </a:solidFill>
            <a:round/>
            <a:headEnd/>
            <a:tailEnd/>
          </a:ln>
        </p:spPr>
        <p:txBody>
          <a:bodyPr/>
          <a:lstStyle/>
          <a:p>
            <a:endParaRPr lang="ja-JP" altLang="en-US"/>
          </a:p>
        </p:txBody>
      </p:sp>
      <p:sp>
        <p:nvSpPr>
          <p:cNvPr id="98397" name="Freeform 93"/>
          <p:cNvSpPr>
            <a:spLocks/>
          </p:cNvSpPr>
          <p:nvPr/>
        </p:nvSpPr>
        <p:spPr bwMode="auto">
          <a:xfrm>
            <a:off x="8531225" y="4659313"/>
            <a:ext cx="120650" cy="57150"/>
          </a:xfrm>
          <a:custGeom>
            <a:avLst/>
            <a:gdLst>
              <a:gd name="T0" fmla="*/ 2147483646 w 116"/>
              <a:gd name="T1" fmla="*/ 0 h 54"/>
              <a:gd name="T2" fmla="*/ 2147483646 w 116"/>
              <a:gd name="T3" fmla="*/ 0 h 54"/>
              <a:gd name="T4" fmla="*/ 2147483646 w 116"/>
              <a:gd name="T5" fmla="*/ 2147483646 h 54"/>
              <a:gd name="T6" fmla="*/ 2147483646 w 116"/>
              <a:gd name="T7" fmla="*/ 2147483646 h 54"/>
              <a:gd name="T8" fmla="*/ 2147483646 w 116"/>
              <a:gd name="T9" fmla="*/ 2147483646 h 54"/>
              <a:gd name="T10" fmla="*/ 2147483646 w 116"/>
              <a:gd name="T11" fmla="*/ 2147483646 h 54"/>
              <a:gd name="T12" fmla="*/ 2147483646 w 116"/>
              <a:gd name="T13" fmla="*/ 2147483646 h 54"/>
              <a:gd name="T14" fmla="*/ 2147483646 w 116"/>
              <a:gd name="T15" fmla="*/ 2147483646 h 54"/>
              <a:gd name="T16" fmla="*/ 2147483646 w 116"/>
              <a:gd name="T17" fmla="*/ 2147483646 h 54"/>
              <a:gd name="T18" fmla="*/ 2147483646 w 116"/>
              <a:gd name="T19" fmla="*/ 2147483646 h 54"/>
              <a:gd name="T20" fmla="*/ 2147483646 w 116"/>
              <a:gd name="T21" fmla="*/ 2147483646 h 54"/>
              <a:gd name="T22" fmla="*/ 0 w 116"/>
              <a:gd name="T23" fmla="*/ 2147483646 h 54"/>
              <a:gd name="T24" fmla="*/ 2147483646 w 116"/>
              <a:gd name="T25" fmla="*/ 2147483646 h 54"/>
              <a:gd name="T26" fmla="*/ 2147483646 w 116"/>
              <a:gd name="T27" fmla="*/ 2147483646 h 54"/>
              <a:gd name="T28" fmla="*/ 2147483646 w 116"/>
              <a:gd name="T29" fmla="*/ 2147483646 h 54"/>
              <a:gd name="T30" fmla="*/ 2147483646 w 116"/>
              <a:gd name="T31" fmla="*/ 2147483646 h 54"/>
              <a:gd name="T32" fmla="*/ 2147483646 w 116"/>
              <a:gd name="T33" fmla="*/ 2147483646 h 54"/>
              <a:gd name="T34" fmla="*/ 2147483646 w 116"/>
              <a:gd name="T35" fmla="*/ 2147483646 h 54"/>
              <a:gd name="T36" fmla="*/ 2147483646 w 116"/>
              <a:gd name="T37" fmla="*/ 2147483646 h 54"/>
              <a:gd name="T38" fmla="*/ 2147483646 w 116"/>
              <a:gd name="T39" fmla="*/ 2147483646 h 54"/>
              <a:gd name="T40" fmla="*/ 2147483646 w 116"/>
              <a:gd name="T41" fmla="*/ 2147483646 h 54"/>
              <a:gd name="T42" fmla="*/ 2147483646 w 116"/>
              <a:gd name="T43" fmla="*/ 2147483646 h 54"/>
              <a:gd name="T44" fmla="*/ 2147483646 w 116"/>
              <a:gd name="T45" fmla="*/ 2147483646 h 54"/>
              <a:gd name="T46" fmla="*/ 2147483646 w 116"/>
              <a:gd name="T47" fmla="*/ 2147483646 h 54"/>
              <a:gd name="T48" fmla="*/ 2147483646 w 116"/>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6"/>
              <a:gd name="T76" fmla="*/ 0 h 54"/>
              <a:gd name="T77" fmla="*/ 116 w 116"/>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6" h="54">
                <a:moveTo>
                  <a:pt x="113" y="0"/>
                </a:moveTo>
                <a:lnTo>
                  <a:pt x="113" y="0"/>
                </a:lnTo>
                <a:lnTo>
                  <a:pt x="104" y="3"/>
                </a:lnTo>
                <a:lnTo>
                  <a:pt x="90" y="5"/>
                </a:lnTo>
                <a:lnTo>
                  <a:pt x="72" y="11"/>
                </a:lnTo>
                <a:lnTo>
                  <a:pt x="53" y="18"/>
                </a:lnTo>
                <a:lnTo>
                  <a:pt x="36" y="24"/>
                </a:lnTo>
                <a:lnTo>
                  <a:pt x="20" y="32"/>
                </a:lnTo>
                <a:lnTo>
                  <a:pt x="14" y="37"/>
                </a:lnTo>
                <a:lnTo>
                  <a:pt x="7" y="41"/>
                </a:lnTo>
                <a:lnTo>
                  <a:pt x="3" y="46"/>
                </a:lnTo>
                <a:lnTo>
                  <a:pt x="0" y="51"/>
                </a:lnTo>
                <a:lnTo>
                  <a:pt x="11" y="54"/>
                </a:lnTo>
                <a:lnTo>
                  <a:pt x="12" y="53"/>
                </a:lnTo>
                <a:lnTo>
                  <a:pt x="15" y="49"/>
                </a:lnTo>
                <a:lnTo>
                  <a:pt x="19" y="46"/>
                </a:lnTo>
                <a:lnTo>
                  <a:pt x="26" y="42"/>
                </a:lnTo>
                <a:lnTo>
                  <a:pt x="41" y="35"/>
                </a:lnTo>
                <a:lnTo>
                  <a:pt x="57" y="28"/>
                </a:lnTo>
                <a:lnTo>
                  <a:pt x="75" y="22"/>
                </a:lnTo>
                <a:lnTo>
                  <a:pt x="93" y="16"/>
                </a:lnTo>
                <a:lnTo>
                  <a:pt x="107" y="14"/>
                </a:lnTo>
                <a:lnTo>
                  <a:pt x="116" y="11"/>
                </a:lnTo>
                <a:lnTo>
                  <a:pt x="113" y="0"/>
                </a:lnTo>
                <a:close/>
              </a:path>
            </a:pathLst>
          </a:custGeom>
          <a:solidFill>
            <a:srgbClr val="EF9C9F"/>
          </a:solidFill>
          <a:ln w="9525">
            <a:solidFill>
              <a:schemeClr val="tx1"/>
            </a:solidFill>
            <a:round/>
            <a:headEnd/>
            <a:tailEnd/>
          </a:ln>
        </p:spPr>
        <p:txBody>
          <a:bodyPr/>
          <a:lstStyle/>
          <a:p>
            <a:endParaRPr lang="ja-JP" altLang="en-US"/>
          </a:p>
        </p:txBody>
      </p:sp>
      <p:sp>
        <p:nvSpPr>
          <p:cNvPr id="98398" name="Freeform 94"/>
          <p:cNvSpPr>
            <a:spLocks/>
          </p:cNvSpPr>
          <p:nvPr/>
        </p:nvSpPr>
        <p:spPr bwMode="auto">
          <a:xfrm>
            <a:off x="8648700" y="4646613"/>
            <a:ext cx="77788" cy="25400"/>
          </a:xfrm>
          <a:custGeom>
            <a:avLst/>
            <a:gdLst>
              <a:gd name="T0" fmla="*/ 2147483646 w 73"/>
              <a:gd name="T1" fmla="*/ 0 h 23"/>
              <a:gd name="T2" fmla="*/ 2147483646 w 73"/>
              <a:gd name="T3" fmla="*/ 0 h 23"/>
              <a:gd name="T4" fmla="*/ 2147483646 w 73"/>
              <a:gd name="T5" fmla="*/ 2147483646 h 23"/>
              <a:gd name="T6" fmla="*/ 2147483646 w 73"/>
              <a:gd name="T7" fmla="*/ 2147483646 h 23"/>
              <a:gd name="T8" fmla="*/ 2147483646 w 73"/>
              <a:gd name="T9" fmla="*/ 2147483646 h 23"/>
              <a:gd name="T10" fmla="*/ 2147483646 w 73"/>
              <a:gd name="T11" fmla="*/ 2147483646 h 23"/>
              <a:gd name="T12" fmla="*/ 2147483646 w 73"/>
              <a:gd name="T13" fmla="*/ 2147483646 h 23"/>
              <a:gd name="T14" fmla="*/ 2147483646 w 73"/>
              <a:gd name="T15" fmla="*/ 2147483646 h 23"/>
              <a:gd name="T16" fmla="*/ 2147483646 w 73"/>
              <a:gd name="T17" fmla="*/ 2147483646 h 23"/>
              <a:gd name="T18" fmla="*/ 0 w 73"/>
              <a:gd name="T19" fmla="*/ 2147483646 h 23"/>
              <a:gd name="T20" fmla="*/ 2147483646 w 73"/>
              <a:gd name="T21" fmla="*/ 2147483646 h 23"/>
              <a:gd name="T22" fmla="*/ 2147483646 w 73"/>
              <a:gd name="T23" fmla="*/ 2147483646 h 23"/>
              <a:gd name="T24" fmla="*/ 2147483646 w 73"/>
              <a:gd name="T25" fmla="*/ 2147483646 h 23"/>
              <a:gd name="T26" fmla="*/ 2147483646 w 73"/>
              <a:gd name="T27" fmla="*/ 2147483646 h 23"/>
              <a:gd name="T28" fmla="*/ 2147483646 w 73"/>
              <a:gd name="T29" fmla="*/ 2147483646 h 23"/>
              <a:gd name="T30" fmla="*/ 2147483646 w 73"/>
              <a:gd name="T31" fmla="*/ 2147483646 h 23"/>
              <a:gd name="T32" fmla="*/ 2147483646 w 73"/>
              <a:gd name="T33" fmla="*/ 2147483646 h 23"/>
              <a:gd name="T34" fmla="*/ 2147483646 w 73"/>
              <a:gd name="T35" fmla="*/ 2147483646 h 23"/>
              <a:gd name="T36" fmla="*/ 2147483646 w 73"/>
              <a:gd name="T37" fmla="*/ 2147483646 h 23"/>
              <a:gd name="T38" fmla="*/ 2147483646 w 73"/>
              <a:gd name="T39" fmla="*/ 2147483646 h 23"/>
              <a:gd name="T40" fmla="*/ 2147483646 w 73"/>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3"/>
              <a:gd name="T65" fmla="*/ 73 w 73"/>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3">
                <a:moveTo>
                  <a:pt x="71" y="0"/>
                </a:moveTo>
                <a:lnTo>
                  <a:pt x="71" y="0"/>
                </a:lnTo>
                <a:lnTo>
                  <a:pt x="56" y="1"/>
                </a:lnTo>
                <a:lnTo>
                  <a:pt x="44" y="4"/>
                </a:lnTo>
                <a:lnTo>
                  <a:pt x="35" y="5"/>
                </a:lnTo>
                <a:lnTo>
                  <a:pt x="26" y="7"/>
                </a:lnTo>
                <a:lnTo>
                  <a:pt x="20" y="8"/>
                </a:lnTo>
                <a:lnTo>
                  <a:pt x="14" y="9"/>
                </a:lnTo>
                <a:lnTo>
                  <a:pt x="7" y="11"/>
                </a:lnTo>
                <a:lnTo>
                  <a:pt x="0" y="12"/>
                </a:lnTo>
                <a:lnTo>
                  <a:pt x="3" y="23"/>
                </a:lnTo>
                <a:lnTo>
                  <a:pt x="10" y="21"/>
                </a:lnTo>
                <a:lnTo>
                  <a:pt x="17" y="20"/>
                </a:lnTo>
                <a:lnTo>
                  <a:pt x="22" y="19"/>
                </a:lnTo>
                <a:lnTo>
                  <a:pt x="29" y="17"/>
                </a:lnTo>
                <a:lnTo>
                  <a:pt x="36" y="16"/>
                </a:lnTo>
                <a:lnTo>
                  <a:pt x="45" y="15"/>
                </a:lnTo>
                <a:lnTo>
                  <a:pt x="58" y="13"/>
                </a:lnTo>
                <a:lnTo>
                  <a:pt x="73" y="11"/>
                </a:lnTo>
                <a:lnTo>
                  <a:pt x="71" y="0"/>
                </a:lnTo>
                <a:close/>
              </a:path>
            </a:pathLst>
          </a:custGeom>
          <a:solidFill>
            <a:srgbClr val="EF9C9F"/>
          </a:solidFill>
          <a:ln w="9525">
            <a:solidFill>
              <a:schemeClr val="tx1"/>
            </a:solidFill>
            <a:round/>
            <a:headEnd/>
            <a:tailEnd/>
          </a:ln>
        </p:spPr>
        <p:txBody>
          <a:bodyPr/>
          <a:lstStyle/>
          <a:p>
            <a:endParaRPr lang="ja-JP" altLang="en-US"/>
          </a:p>
        </p:txBody>
      </p:sp>
      <p:sp>
        <p:nvSpPr>
          <p:cNvPr id="98399" name="Freeform 95"/>
          <p:cNvSpPr>
            <a:spLocks/>
          </p:cNvSpPr>
          <p:nvPr/>
        </p:nvSpPr>
        <p:spPr bwMode="auto">
          <a:xfrm>
            <a:off x="8723314" y="4646613"/>
            <a:ext cx="104775" cy="12700"/>
          </a:xfrm>
          <a:custGeom>
            <a:avLst/>
            <a:gdLst>
              <a:gd name="T0" fmla="*/ 2147483646 w 99"/>
              <a:gd name="T1" fmla="*/ 0 h 12"/>
              <a:gd name="T2" fmla="*/ 2147483646 w 99"/>
              <a:gd name="T3" fmla="*/ 0 h 12"/>
              <a:gd name="T4" fmla="*/ 2147483646 w 99"/>
              <a:gd name="T5" fmla="*/ 0 h 12"/>
              <a:gd name="T6" fmla="*/ 2147483646 w 99"/>
              <a:gd name="T7" fmla="*/ 0 h 12"/>
              <a:gd name="T8" fmla="*/ 2147483646 w 99"/>
              <a:gd name="T9" fmla="*/ 0 h 12"/>
              <a:gd name="T10" fmla="*/ 2147483646 w 99"/>
              <a:gd name="T11" fmla="*/ 0 h 12"/>
              <a:gd name="T12" fmla="*/ 2147483646 w 99"/>
              <a:gd name="T13" fmla="*/ 0 h 12"/>
              <a:gd name="T14" fmla="*/ 2147483646 w 99"/>
              <a:gd name="T15" fmla="*/ 0 h 12"/>
              <a:gd name="T16" fmla="*/ 2147483646 w 99"/>
              <a:gd name="T17" fmla="*/ 0 h 12"/>
              <a:gd name="T18" fmla="*/ 0 w 99"/>
              <a:gd name="T19" fmla="*/ 2147483646 h 12"/>
              <a:gd name="T20" fmla="*/ 2147483646 w 99"/>
              <a:gd name="T21" fmla="*/ 2147483646 h 12"/>
              <a:gd name="T22" fmla="*/ 2147483646 w 99"/>
              <a:gd name="T23" fmla="*/ 2147483646 h 12"/>
              <a:gd name="T24" fmla="*/ 2147483646 w 99"/>
              <a:gd name="T25" fmla="*/ 2147483646 h 12"/>
              <a:gd name="T26" fmla="*/ 2147483646 w 99"/>
              <a:gd name="T27" fmla="*/ 2147483646 h 12"/>
              <a:gd name="T28" fmla="*/ 2147483646 w 99"/>
              <a:gd name="T29" fmla="*/ 2147483646 h 12"/>
              <a:gd name="T30" fmla="*/ 2147483646 w 99"/>
              <a:gd name="T31" fmla="*/ 2147483646 h 12"/>
              <a:gd name="T32" fmla="*/ 2147483646 w 99"/>
              <a:gd name="T33" fmla="*/ 2147483646 h 12"/>
              <a:gd name="T34" fmla="*/ 2147483646 w 99"/>
              <a:gd name="T35" fmla="*/ 2147483646 h 12"/>
              <a:gd name="T36" fmla="*/ 2147483646 w 99"/>
              <a:gd name="T37" fmla="*/ 2147483646 h 12"/>
              <a:gd name="T38" fmla="*/ 2147483646 w 99"/>
              <a:gd name="T39" fmla="*/ 2147483646 h 12"/>
              <a:gd name="T40" fmla="*/ 2147483646 w 99"/>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12"/>
              <a:gd name="T65" fmla="*/ 99 w 9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12">
                <a:moveTo>
                  <a:pt x="99" y="0"/>
                </a:moveTo>
                <a:lnTo>
                  <a:pt x="99" y="0"/>
                </a:lnTo>
                <a:lnTo>
                  <a:pt x="84" y="0"/>
                </a:lnTo>
                <a:lnTo>
                  <a:pt x="69" y="0"/>
                </a:lnTo>
                <a:lnTo>
                  <a:pt x="55" y="0"/>
                </a:lnTo>
                <a:lnTo>
                  <a:pt x="41" y="0"/>
                </a:lnTo>
                <a:lnTo>
                  <a:pt x="29" y="0"/>
                </a:lnTo>
                <a:lnTo>
                  <a:pt x="18" y="0"/>
                </a:lnTo>
                <a:lnTo>
                  <a:pt x="9" y="0"/>
                </a:lnTo>
                <a:lnTo>
                  <a:pt x="0" y="1"/>
                </a:lnTo>
                <a:lnTo>
                  <a:pt x="2" y="12"/>
                </a:lnTo>
                <a:lnTo>
                  <a:pt x="10" y="10"/>
                </a:lnTo>
                <a:lnTo>
                  <a:pt x="20" y="10"/>
                </a:lnTo>
                <a:lnTo>
                  <a:pt x="30" y="10"/>
                </a:lnTo>
                <a:lnTo>
                  <a:pt x="41" y="10"/>
                </a:lnTo>
                <a:lnTo>
                  <a:pt x="55" y="10"/>
                </a:lnTo>
                <a:lnTo>
                  <a:pt x="69" y="10"/>
                </a:lnTo>
                <a:lnTo>
                  <a:pt x="82" y="10"/>
                </a:lnTo>
                <a:lnTo>
                  <a:pt x="99" y="12"/>
                </a:lnTo>
                <a:lnTo>
                  <a:pt x="99" y="0"/>
                </a:lnTo>
                <a:close/>
              </a:path>
            </a:pathLst>
          </a:custGeom>
          <a:solidFill>
            <a:srgbClr val="EF9C9F"/>
          </a:solidFill>
          <a:ln w="9525">
            <a:solidFill>
              <a:schemeClr val="tx1"/>
            </a:solidFill>
            <a:round/>
            <a:headEnd/>
            <a:tailEnd/>
          </a:ln>
        </p:spPr>
        <p:txBody>
          <a:bodyPr/>
          <a:lstStyle/>
          <a:p>
            <a:endParaRPr lang="ja-JP" altLang="en-US"/>
          </a:p>
        </p:txBody>
      </p:sp>
      <p:sp>
        <p:nvSpPr>
          <p:cNvPr id="98400" name="Freeform 96"/>
          <p:cNvSpPr>
            <a:spLocks/>
          </p:cNvSpPr>
          <p:nvPr/>
        </p:nvSpPr>
        <p:spPr bwMode="auto">
          <a:xfrm>
            <a:off x="8828088" y="4646613"/>
            <a:ext cx="74612" cy="36512"/>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0 h 35"/>
              <a:gd name="T22" fmla="*/ 0 w 71"/>
              <a:gd name="T23" fmla="*/ 0 h 35"/>
              <a:gd name="T24" fmla="*/ 0 w 71"/>
              <a:gd name="T25" fmla="*/ 2147483646 h 35"/>
              <a:gd name="T26" fmla="*/ 2147483646 w 71"/>
              <a:gd name="T27" fmla="*/ 2147483646 h 35"/>
              <a:gd name="T28" fmla="*/ 2147483646 w 71"/>
              <a:gd name="T29" fmla="*/ 2147483646 h 35"/>
              <a:gd name="T30" fmla="*/ 2147483646 w 71"/>
              <a:gd name="T31" fmla="*/ 2147483646 h 35"/>
              <a:gd name="T32" fmla="*/ 2147483646 w 71"/>
              <a:gd name="T33" fmla="*/ 2147483646 h 35"/>
              <a:gd name="T34" fmla="*/ 2147483646 w 71"/>
              <a:gd name="T35" fmla="*/ 2147483646 h 35"/>
              <a:gd name="T36" fmla="*/ 2147483646 w 71"/>
              <a:gd name="T37" fmla="*/ 2147483646 h 35"/>
              <a:gd name="T38" fmla="*/ 2147483646 w 71"/>
              <a:gd name="T39" fmla="*/ 2147483646 h 35"/>
              <a:gd name="T40" fmla="*/ 2147483646 w 71"/>
              <a:gd name="T41" fmla="*/ 2147483646 h 35"/>
              <a:gd name="T42" fmla="*/ 2147483646 w 71"/>
              <a:gd name="T43" fmla="*/ 2147483646 h 35"/>
              <a:gd name="T44" fmla="*/ 2147483646 w 71"/>
              <a:gd name="T45" fmla="*/ 2147483646 h 35"/>
              <a:gd name="T46" fmla="*/ 2147483646 w 71"/>
              <a:gd name="T47" fmla="*/ 2147483646 h 35"/>
              <a:gd name="T48" fmla="*/ 2147483646 w 71"/>
              <a:gd name="T49" fmla="*/ 214748364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35"/>
              <a:gd name="T77" fmla="*/ 71 w 71"/>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35">
                <a:moveTo>
                  <a:pt x="71" y="33"/>
                </a:moveTo>
                <a:lnTo>
                  <a:pt x="71" y="33"/>
                </a:lnTo>
                <a:lnTo>
                  <a:pt x="69" y="28"/>
                </a:lnTo>
                <a:lnTo>
                  <a:pt x="68" y="22"/>
                </a:lnTo>
                <a:lnTo>
                  <a:pt x="64" y="17"/>
                </a:lnTo>
                <a:lnTo>
                  <a:pt x="60" y="13"/>
                </a:lnTo>
                <a:lnTo>
                  <a:pt x="50" y="8"/>
                </a:lnTo>
                <a:lnTo>
                  <a:pt x="39" y="4"/>
                </a:lnTo>
                <a:lnTo>
                  <a:pt x="28" y="2"/>
                </a:lnTo>
                <a:lnTo>
                  <a:pt x="18" y="1"/>
                </a:lnTo>
                <a:lnTo>
                  <a:pt x="7" y="0"/>
                </a:lnTo>
                <a:lnTo>
                  <a:pt x="0" y="0"/>
                </a:lnTo>
                <a:lnTo>
                  <a:pt x="0" y="12"/>
                </a:lnTo>
                <a:lnTo>
                  <a:pt x="7" y="12"/>
                </a:lnTo>
                <a:lnTo>
                  <a:pt x="16" y="12"/>
                </a:lnTo>
                <a:lnTo>
                  <a:pt x="26" y="13"/>
                </a:lnTo>
                <a:lnTo>
                  <a:pt x="37" y="14"/>
                </a:lnTo>
                <a:lnTo>
                  <a:pt x="46" y="18"/>
                </a:lnTo>
                <a:lnTo>
                  <a:pt x="53" y="22"/>
                </a:lnTo>
                <a:lnTo>
                  <a:pt x="56" y="25"/>
                </a:lnTo>
                <a:lnTo>
                  <a:pt x="57" y="28"/>
                </a:lnTo>
                <a:lnTo>
                  <a:pt x="59" y="31"/>
                </a:lnTo>
                <a:lnTo>
                  <a:pt x="60" y="35"/>
                </a:lnTo>
                <a:lnTo>
                  <a:pt x="71" y="33"/>
                </a:lnTo>
                <a:close/>
              </a:path>
            </a:pathLst>
          </a:custGeom>
          <a:solidFill>
            <a:srgbClr val="EF9C9F"/>
          </a:solidFill>
          <a:ln w="9525">
            <a:solidFill>
              <a:schemeClr val="tx1"/>
            </a:solidFill>
            <a:round/>
            <a:headEnd/>
            <a:tailEnd/>
          </a:ln>
        </p:spPr>
        <p:txBody>
          <a:bodyPr/>
          <a:lstStyle/>
          <a:p>
            <a:endParaRPr lang="ja-JP" altLang="en-US"/>
          </a:p>
        </p:txBody>
      </p:sp>
      <p:sp>
        <p:nvSpPr>
          <p:cNvPr id="98401" name="Freeform 97"/>
          <p:cNvSpPr>
            <a:spLocks/>
          </p:cNvSpPr>
          <p:nvPr/>
        </p:nvSpPr>
        <p:spPr bwMode="auto">
          <a:xfrm>
            <a:off x="8888414" y="4630739"/>
            <a:ext cx="14287" cy="52387"/>
          </a:xfrm>
          <a:custGeom>
            <a:avLst/>
            <a:gdLst>
              <a:gd name="T0" fmla="*/ 2147483646 w 14"/>
              <a:gd name="T1" fmla="*/ 2147483646 h 50"/>
              <a:gd name="T2" fmla="*/ 2147483646 w 14"/>
              <a:gd name="T3" fmla="*/ 0 h 50"/>
              <a:gd name="T4" fmla="*/ 0 w 14"/>
              <a:gd name="T5" fmla="*/ 0 h 50"/>
              <a:gd name="T6" fmla="*/ 2147483646 w 14"/>
              <a:gd name="T7" fmla="*/ 2147483646 h 50"/>
              <a:gd name="T8" fmla="*/ 2147483646 w 14"/>
              <a:gd name="T9" fmla="*/ 2147483646 h 50"/>
              <a:gd name="T10" fmla="*/ 0 60000 65536"/>
              <a:gd name="T11" fmla="*/ 0 60000 65536"/>
              <a:gd name="T12" fmla="*/ 0 60000 65536"/>
              <a:gd name="T13" fmla="*/ 0 60000 65536"/>
              <a:gd name="T14" fmla="*/ 0 60000 65536"/>
              <a:gd name="T15" fmla="*/ 0 w 14"/>
              <a:gd name="T16" fmla="*/ 0 h 50"/>
              <a:gd name="T17" fmla="*/ 14 w 14"/>
              <a:gd name="T18" fmla="*/ 50 h 50"/>
            </a:gdLst>
            <a:ahLst/>
            <a:cxnLst>
              <a:cxn ang="T10">
                <a:pos x="T0" y="T1"/>
              </a:cxn>
              <a:cxn ang="T11">
                <a:pos x="T2" y="T3"/>
              </a:cxn>
              <a:cxn ang="T12">
                <a:pos x="T4" y="T5"/>
              </a:cxn>
              <a:cxn ang="T13">
                <a:pos x="T6" y="T7"/>
              </a:cxn>
              <a:cxn ang="T14">
                <a:pos x="T8" y="T9"/>
              </a:cxn>
            </a:cxnLst>
            <a:rect l="T15" t="T16" r="T17" b="T18"/>
            <a:pathLst>
              <a:path w="14" h="50">
                <a:moveTo>
                  <a:pt x="14" y="48"/>
                </a:moveTo>
                <a:lnTo>
                  <a:pt x="11" y="0"/>
                </a:lnTo>
                <a:lnTo>
                  <a:pt x="0" y="0"/>
                </a:lnTo>
                <a:lnTo>
                  <a:pt x="3" y="50"/>
                </a:lnTo>
                <a:lnTo>
                  <a:pt x="14" y="48"/>
                </a:lnTo>
                <a:close/>
              </a:path>
            </a:pathLst>
          </a:custGeom>
          <a:solidFill>
            <a:srgbClr val="EF9C9F"/>
          </a:solidFill>
          <a:ln w="9525">
            <a:solidFill>
              <a:schemeClr val="tx1"/>
            </a:solidFill>
            <a:round/>
            <a:headEnd/>
            <a:tailEnd/>
          </a:ln>
        </p:spPr>
        <p:txBody>
          <a:bodyPr/>
          <a:lstStyle/>
          <a:p>
            <a:endParaRPr lang="ja-JP" altLang="en-US"/>
          </a:p>
        </p:txBody>
      </p:sp>
      <p:sp>
        <p:nvSpPr>
          <p:cNvPr id="98402" name="Freeform 98"/>
          <p:cNvSpPr>
            <a:spLocks/>
          </p:cNvSpPr>
          <p:nvPr/>
        </p:nvSpPr>
        <p:spPr bwMode="auto">
          <a:xfrm>
            <a:off x="8174038" y="4064000"/>
            <a:ext cx="411162" cy="88900"/>
          </a:xfrm>
          <a:custGeom>
            <a:avLst/>
            <a:gdLst>
              <a:gd name="T0" fmla="*/ 2147483646 w 391"/>
              <a:gd name="T1" fmla="*/ 2147483646 h 85"/>
              <a:gd name="T2" fmla="*/ 2147483646 w 391"/>
              <a:gd name="T3" fmla="*/ 2147483646 h 85"/>
              <a:gd name="T4" fmla="*/ 2147483646 w 391"/>
              <a:gd name="T5" fmla="*/ 0 h 85"/>
              <a:gd name="T6" fmla="*/ 0 w 391"/>
              <a:gd name="T7" fmla="*/ 2147483646 h 85"/>
              <a:gd name="T8" fmla="*/ 2147483646 w 391"/>
              <a:gd name="T9" fmla="*/ 2147483646 h 85"/>
              <a:gd name="T10" fmla="*/ 2147483646 w 391"/>
              <a:gd name="T11" fmla="*/ 2147483646 h 85"/>
              <a:gd name="T12" fmla="*/ 0 60000 65536"/>
              <a:gd name="T13" fmla="*/ 0 60000 65536"/>
              <a:gd name="T14" fmla="*/ 0 60000 65536"/>
              <a:gd name="T15" fmla="*/ 0 60000 65536"/>
              <a:gd name="T16" fmla="*/ 0 60000 65536"/>
              <a:gd name="T17" fmla="*/ 0 60000 65536"/>
              <a:gd name="T18" fmla="*/ 0 w 391"/>
              <a:gd name="T19" fmla="*/ 0 h 85"/>
              <a:gd name="T20" fmla="*/ 391 w 391"/>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391" h="85">
                <a:moveTo>
                  <a:pt x="391" y="74"/>
                </a:moveTo>
                <a:lnTo>
                  <a:pt x="391" y="74"/>
                </a:lnTo>
                <a:lnTo>
                  <a:pt x="2" y="0"/>
                </a:lnTo>
                <a:lnTo>
                  <a:pt x="0" y="10"/>
                </a:lnTo>
                <a:lnTo>
                  <a:pt x="388" y="85"/>
                </a:lnTo>
                <a:lnTo>
                  <a:pt x="391" y="74"/>
                </a:lnTo>
                <a:close/>
              </a:path>
            </a:pathLst>
          </a:custGeom>
          <a:solidFill>
            <a:srgbClr val="EF9C9F"/>
          </a:solidFill>
          <a:ln w="9525">
            <a:solidFill>
              <a:schemeClr val="tx1"/>
            </a:solidFill>
            <a:round/>
            <a:headEnd/>
            <a:tailEnd/>
          </a:ln>
        </p:spPr>
        <p:txBody>
          <a:bodyPr/>
          <a:lstStyle/>
          <a:p>
            <a:endParaRPr lang="ja-JP" altLang="en-US"/>
          </a:p>
        </p:txBody>
      </p:sp>
      <p:sp>
        <p:nvSpPr>
          <p:cNvPr id="98403" name="Freeform 99"/>
          <p:cNvSpPr>
            <a:spLocks/>
          </p:cNvSpPr>
          <p:nvPr/>
        </p:nvSpPr>
        <p:spPr bwMode="auto">
          <a:xfrm>
            <a:off x="8582025" y="4141789"/>
            <a:ext cx="242888" cy="206375"/>
          </a:xfrm>
          <a:custGeom>
            <a:avLst/>
            <a:gdLst>
              <a:gd name="T0" fmla="*/ 2147483646 w 231"/>
              <a:gd name="T1" fmla="*/ 2147483646 h 196"/>
              <a:gd name="T2" fmla="*/ 2147483646 w 231"/>
              <a:gd name="T3" fmla="*/ 2147483646 h 196"/>
              <a:gd name="T4" fmla="*/ 2147483646 w 231"/>
              <a:gd name="T5" fmla="*/ 2147483646 h 196"/>
              <a:gd name="T6" fmla="*/ 2147483646 w 231"/>
              <a:gd name="T7" fmla="*/ 2147483646 h 196"/>
              <a:gd name="T8" fmla="*/ 2147483646 w 231"/>
              <a:gd name="T9" fmla="*/ 2147483646 h 196"/>
              <a:gd name="T10" fmla="*/ 2147483646 w 231"/>
              <a:gd name="T11" fmla="*/ 2147483646 h 196"/>
              <a:gd name="T12" fmla="*/ 2147483646 w 231"/>
              <a:gd name="T13" fmla="*/ 2147483646 h 196"/>
              <a:gd name="T14" fmla="*/ 2147483646 w 231"/>
              <a:gd name="T15" fmla="*/ 2147483646 h 196"/>
              <a:gd name="T16" fmla="*/ 2147483646 w 231"/>
              <a:gd name="T17" fmla="*/ 2147483646 h 196"/>
              <a:gd name="T18" fmla="*/ 2147483646 w 231"/>
              <a:gd name="T19" fmla="*/ 2147483646 h 196"/>
              <a:gd name="T20" fmla="*/ 2147483646 w 231"/>
              <a:gd name="T21" fmla="*/ 2147483646 h 196"/>
              <a:gd name="T22" fmla="*/ 2147483646 w 231"/>
              <a:gd name="T23" fmla="*/ 2147483646 h 196"/>
              <a:gd name="T24" fmla="*/ 2147483646 w 231"/>
              <a:gd name="T25" fmla="*/ 2147483646 h 196"/>
              <a:gd name="T26" fmla="*/ 2147483646 w 231"/>
              <a:gd name="T27" fmla="*/ 2147483646 h 196"/>
              <a:gd name="T28" fmla="*/ 2147483646 w 231"/>
              <a:gd name="T29" fmla="*/ 2147483646 h 196"/>
              <a:gd name="T30" fmla="*/ 2147483646 w 231"/>
              <a:gd name="T31" fmla="*/ 0 h 196"/>
              <a:gd name="T32" fmla="*/ 0 w 231"/>
              <a:gd name="T33" fmla="*/ 2147483646 h 196"/>
              <a:gd name="T34" fmla="*/ 2147483646 w 231"/>
              <a:gd name="T35" fmla="*/ 2147483646 h 196"/>
              <a:gd name="T36" fmla="*/ 2147483646 w 231"/>
              <a:gd name="T37" fmla="*/ 2147483646 h 196"/>
              <a:gd name="T38" fmla="*/ 2147483646 w 231"/>
              <a:gd name="T39" fmla="*/ 2147483646 h 196"/>
              <a:gd name="T40" fmla="*/ 2147483646 w 231"/>
              <a:gd name="T41" fmla="*/ 2147483646 h 196"/>
              <a:gd name="T42" fmla="*/ 2147483646 w 231"/>
              <a:gd name="T43" fmla="*/ 2147483646 h 196"/>
              <a:gd name="T44" fmla="*/ 2147483646 w 231"/>
              <a:gd name="T45" fmla="*/ 2147483646 h 196"/>
              <a:gd name="T46" fmla="*/ 2147483646 w 231"/>
              <a:gd name="T47" fmla="*/ 2147483646 h 196"/>
              <a:gd name="T48" fmla="*/ 2147483646 w 231"/>
              <a:gd name="T49" fmla="*/ 2147483646 h 196"/>
              <a:gd name="T50" fmla="*/ 2147483646 w 231"/>
              <a:gd name="T51" fmla="*/ 2147483646 h 196"/>
              <a:gd name="T52" fmla="*/ 2147483646 w 231"/>
              <a:gd name="T53" fmla="*/ 2147483646 h 196"/>
              <a:gd name="T54" fmla="*/ 2147483646 w 231"/>
              <a:gd name="T55" fmla="*/ 2147483646 h 196"/>
              <a:gd name="T56" fmla="*/ 2147483646 w 231"/>
              <a:gd name="T57" fmla="*/ 2147483646 h 196"/>
              <a:gd name="T58" fmla="*/ 2147483646 w 231"/>
              <a:gd name="T59" fmla="*/ 2147483646 h 196"/>
              <a:gd name="T60" fmla="*/ 2147483646 w 231"/>
              <a:gd name="T61" fmla="*/ 2147483646 h 196"/>
              <a:gd name="T62" fmla="*/ 2147483646 w 231"/>
              <a:gd name="T63" fmla="*/ 2147483646 h 196"/>
              <a:gd name="T64" fmla="*/ 2147483646 w 231"/>
              <a:gd name="T65" fmla="*/ 2147483646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196"/>
              <a:gd name="T101" fmla="*/ 231 w 231"/>
              <a:gd name="T102" fmla="*/ 196 h 1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196">
                <a:moveTo>
                  <a:pt x="231" y="190"/>
                </a:moveTo>
                <a:lnTo>
                  <a:pt x="230" y="189"/>
                </a:lnTo>
                <a:lnTo>
                  <a:pt x="211" y="161"/>
                </a:lnTo>
                <a:lnTo>
                  <a:pt x="187" y="132"/>
                </a:lnTo>
                <a:lnTo>
                  <a:pt x="175" y="117"/>
                </a:lnTo>
                <a:lnTo>
                  <a:pt x="163" y="104"/>
                </a:lnTo>
                <a:lnTo>
                  <a:pt x="149" y="90"/>
                </a:lnTo>
                <a:lnTo>
                  <a:pt x="135" y="78"/>
                </a:lnTo>
                <a:lnTo>
                  <a:pt x="120" y="66"/>
                </a:lnTo>
                <a:lnTo>
                  <a:pt x="105" y="54"/>
                </a:lnTo>
                <a:lnTo>
                  <a:pt x="89" y="43"/>
                </a:lnTo>
                <a:lnTo>
                  <a:pt x="73" y="34"/>
                </a:lnTo>
                <a:lnTo>
                  <a:pt x="56" y="24"/>
                </a:lnTo>
                <a:lnTo>
                  <a:pt x="40" y="15"/>
                </a:lnTo>
                <a:lnTo>
                  <a:pt x="22" y="7"/>
                </a:lnTo>
                <a:lnTo>
                  <a:pt x="3" y="0"/>
                </a:lnTo>
                <a:lnTo>
                  <a:pt x="0" y="11"/>
                </a:lnTo>
                <a:lnTo>
                  <a:pt x="17" y="18"/>
                </a:lnTo>
                <a:lnTo>
                  <a:pt x="34" y="26"/>
                </a:lnTo>
                <a:lnTo>
                  <a:pt x="51" y="34"/>
                </a:lnTo>
                <a:lnTo>
                  <a:pt x="67" y="43"/>
                </a:lnTo>
                <a:lnTo>
                  <a:pt x="84" y="53"/>
                </a:lnTo>
                <a:lnTo>
                  <a:pt x="99" y="63"/>
                </a:lnTo>
                <a:lnTo>
                  <a:pt x="114" y="74"/>
                </a:lnTo>
                <a:lnTo>
                  <a:pt x="127" y="86"/>
                </a:lnTo>
                <a:lnTo>
                  <a:pt x="141" y="99"/>
                </a:lnTo>
                <a:lnTo>
                  <a:pt x="155" y="112"/>
                </a:lnTo>
                <a:lnTo>
                  <a:pt x="167" y="126"/>
                </a:lnTo>
                <a:lnTo>
                  <a:pt x="179" y="139"/>
                </a:lnTo>
                <a:lnTo>
                  <a:pt x="201" y="167"/>
                </a:lnTo>
                <a:lnTo>
                  <a:pt x="220" y="196"/>
                </a:lnTo>
                <a:lnTo>
                  <a:pt x="220" y="194"/>
                </a:lnTo>
                <a:lnTo>
                  <a:pt x="231" y="190"/>
                </a:lnTo>
                <a:close/>
              </a:path>
            </a:pathLst>
          </a:custGeom>
          <a:solidFill>
            <a:srgbClr val="EF9C9F"/>
          </a:solidFill>
          <a:ln w="9525">
            <a:solidFill>
              <a:schemeClr val="tx1"/>
            </a:solidFill>
            <a:round/>
            <a:headEnd/>
            <a:tailEnd/>
          </a:ln>
        </p:spPr>
        <p:txBody>
          <a:bodyPr/>
          <a:lstStyle/>
          <a:p>
            <a:endParaRPr lang="ja-JP" altLang="en-US"/>
          </a:p>
        </p:txBody>
      </p:sp>
      <p:sp>
        <p:nvSpPr>
          <p:cNvPr id="98404" name="Freeform 100"/>
          <p:cNvSpPr>
            <a:spLocks/>
          </p:cNvSpPr>
          <p:nvPr/>
        </p:nvSpPr>
        <p:spPr bwMode="auto">
          <a:xfrm>
            <a:off x="8813801" y="4341814"/>
            <a:ext cx="85725" cy="288925"/>
          </a:xfrm>
          <a:custGeom>
            <a:avLst/>
            <a:gdLst>
              <a:gd name="T0" fmla="*/ 2147483646 w 82"/>
              <a:gd name="T1" fmla="*/ 2147483646 h 276"/>
              <a:gd name="T2" fmla="*/ 2147483646 w 82"/>
              <a:gd name="T3" fmla="*/ 2147483646 h 276"/>
              <a:gd name="T4" fmla="*/ 2147483646 w 82"/>
              <a:gd name="T5" fmla="*/ 2147483646 h 276"/>
              <a:gd name="T6" fmla="*/ 2147483646 w 82"/>
              <a:gd name="T7" fmla="*/ 2147483646 h 276"/>
              <a:gd name="T8" fmla="*/ 2147483646 w 82"/>
              <a:gd name="T9" fmla="*/ 2147483646 h 276"/>
              <a:gd name="T10" fmla="*/ 2147483646 w 82"/>
              <a:gd name="T11" fmla="*/ 2147483646 h 276"/>
              <a:gd name="T12" fmla="*/ 2147483646 w 82"/>
              <a:gd name="T13" fmla="*/ 2147483646 h 276"/>
              <a:gd name="T14" fmla="*/ 2147483646 w 82"/>
              <a:gd name="T15" fmla="*/ 2147483646 h 276"/>
              <a:gd name="T16" fmla="*/ 2147483646 w 82"/>
              <a:gd name="T17" fmla="*/ 0 h 276"/>
              <a:gd name="T18" fmla="*/ 0 w 82"/>
              <a:gd name="T19" fmla="*/ 2147483646 h 276"/>
              <a:gd name="T20" fmla="*/ 2147483646 w 82"/>
              <a:gd name="T21" fmla="*/ 2147483646 h 276"/>
              <a:gd name="T22" fmla="*/ 2147483646 w 82"/>
              <a:gd name="T23" fmla="*/ 2147483646 h 276"/>
              <a:gd name="T24" fmla="*/ 2147483646 w 82"/>
              <a:gd name="T25" fmla="*/ 2147483646 h 276"/>
              <a:gd name="T26" fmla="*/ 2147483646 w 82"/>
              <a:gd name="T27" fmla="*/ 2147483646 h 276"/>
              <a:gd name="T28" fmla="*/ 2147483646 w 82"/>
              <a:gd name="T29" fmla="*/ 2147483646 h 276"/>
              <a:gd name="T30" fmla="*/ 2147483646 w 82"/>
              <a:gd name="T31" fmla="*/ 2147483646 h 276"/>
              <a:gd name="T32" fmla="*/ 2147483646 w 82"/>
              <a:gd name="T33" fmla="*/ 2147483646 h 276"/>
              <a:gd name="T34" fmla="*/ 2147483646 w 82"/>
              <a:gd name="T35" fmla="*/ 2147483646 h 276"/>
              <a:gd name="T36" fmla="*/ 2147483646 w 82"/>
              <a:gd name="T37" fmla="*/ 2147483646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276"/>
              <a:gd name="T59" fmla="*/ 82 w 82"/>
              <a:gd name="T60" fmla="*/ 276 h 2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276">
                <a:moveTo>
                  <a:pt x="82" y="275"/>
                </a:moveTo>
                <a:lnTo>
                  <a:pt x="79" y="248"/>
                </a:lnTo>
                <a:lnTo>
                  <a:pt x="73" y="214"/>
                </a:lnTo>
                <a:lnTo>
                  <a:pt x="64" y="176"/>
                </a:lnTo>
                <a:lnTo>
                  <a:pt x="55" y="136"/>
                </a:lnTo>
                <a:lnTo>
                  <a:pt x="44" y="95"/>
                </a:lnTo>
                <a:lnTo>
                  <a:pt x="33" y="57"/>
                </a:lnTo>
                <a:lnTo>
                  <a:pt x="22" y="25"/>
                </a:lnTo>
                <a:lnTo>
                  <a:pt x="11" y="0"/>
                </a:lnTo>
                <a:lnTo>
                  <a:pt x="0" y="4"/>
                </a:lnTo>
                <a:lnTo>
                  <a:pt x="11" y="29"/>
                </a:lnTo>
                <a:lnTo>
                  <a:pt x="22" y="61"/>
                </a:lnTo>
                <a:lnTo>
                  <a:pt x="33" y="98"/>
                </a:lnTo>
                <a:lnTo>
                  <a:pt x="44" y="138"/>
                </a:lnTo>
                <a:lnTo>
                  <a:pt x="53" y="179"/>
                </a:lnTo>
                <a:lnTo>
                  <a:pt x="62" y="217"/>
                </a:lnTo>
                <a:lnTo>
                  <a:pt x="67" y="250"/>
                </a:lnTo>
                <a:lnTo>
                  <a:pt x="71" y="276"/>
                </a:lnTo>
                <a:lnTo>
                  <a:pt x="82" y="275"/>
                </a:lnTo>
                <a:close/>
              </a:path>
            </a:pathLst>
          </a:custGeom>
          <a:solidFill>
            <a:srgbClr val="EF9C9F"/>
          </a:solidFill>
          <a:ln w="9525">
            <a:solidFill>
              <a:schemeClr val="tx1"/>
            </a:solidFill>
            <a:round/>
            <a:headEnd/>
            <a:tailEnd/>
          </a:ln>
        </p:spPr>
        <p:txBody>
          <a:bodyPr/>
          <a:lstStyle/>
          <a:p>
            <a:endParaRPr lang="ja-JP" altLang="en-US"/>
          </a:p>
        </p:txBody>
      </p:sp>
      <p:sp>
        <p:nvSpPr>
          <p:cNvPr id="98405" name="Freeform 101"/>
          <p:cNvSpPr>
            <a:spLocks/>
          </p:cNvSpPr>
          <p:nvPr/>
        </p:nvSpPr>
        <p:spPr bwMode="auto">
          <a:xfrm>
            <a:off x="8531225" y="4660901"/>
            <a:ext cx="14288" cy="53975"/>
          </a:xfrm>
          <a:custGeom>
            <a:avLst/>
            <a:gdLst>
              <a:gd name="T0" fmla="*/ 2147483646 w 14"/>
              <a:gd name="T1" fmla="*/ 2147483646 h 52"/>
              <a:gd name="T2" fmla="*/ 2147483646 w 14"/>
              <a:gd name="T3" fmla="*/ 2147483646 h 52"/>
              <a:gd name="T4" fmla="*/ 2147483646 w 14"/>
              <a:gd name="T5" fmla="*/ 0 h 52"/>
              <a:gd name="T6" fmla="*/ 0 w 14"/>
              <a:gd name="T7" fmla="*/ 2147483646 h 52"/>
              <a:gd name="T8" fmla="*/ 2147483646 w 14"/>
              <a:gd name="T9" fmla="*/ 2147483646 h 52"/>
              <a:gd name="T10" fmla="*/ 0 60000 65536"/>
              <a:gd name="T11" fmla="*/ 0 60000 65536"/>
              <a:gd name="T12" fmla="*/ 0 60000 65536"/>
              <a:gd name="T13" fmla="*/ 0 60000 65536"/>
              <a:gd name="T14" fmla="*/ 0 60000 65536"/>
              <a:gd name="T15" fmla="*/ 0 w 14"/>
              <a:gd name="T16" fmla="*/ 0 h 52"/>
              <a:gd name="T17" fmla="*/ 14 w 14"/>
              <a:gd name="T18" fmla="*/ 52 h 52"/>
            </a:gdLst>
            <a:ahLst/>
            <a:cxnLst>
              <a:cxn ang="T10">
                <a:pos x="T0" y="T1"/>
              </a:cxn>
              <a:cxn ang="T11">
                <a:pos x="T2" y="T3"/>
              </a:cxn>
              <a:cxn ang="T12">
                <a:pos x="T4" y="T5"/>
              </a:cxn>
              <a:cxn ang="T13">
                <a:pos x="T6" y="T7"/>
              </a:cxn>
              <a:cxn ang="T14">
                <a:pos x="T8" y="T9"/>
              </a:cxn>
            </a:cxnLst>
            <a:rect l="T15" t="T16" r="T17" b="T18"/>
            <a:pathLst>
              <a:path w="14" h="52">
                <a:moveTo>
                  <a:pt x="11" y="52"/>
                </a:moveTo>
                <a:lnTo>
                  <a:pt x="14" y="2"/>
                </a:lnTo>
                <a:lnTo>
                  <a:pt x="3" y="0"/>
                </a:lnTo>
                <a:lnTo>
                  <a:pt x="0" y="52"/>
                </a:lnTo>
                <a:lnTo>
                  <a:pt x="11" y="52"/>
                </a:lnTo>
                <a:close/>
              </a:path>
            </a:pathLst>
          </a:custGeom>
          <a:solidFill>
            <a:srgbClr val="EF9C9F"/>
          </a:solidFill>
          <a:ln w="9525">
            <a:solidFill>
              <a:schemeClr val="tx1"/>
            </a:solidFill>
            <a:round/>
            <a:headEnd/>
            <a:tailEnd/>
          </a:ln>
        </p:spPr>
        <p:txBody>
          <a:bodyPr/>
          <a:lstStyle/>
          <a:p>
            <a:endParaRPr lang="ja-JP" altLang="en-US"/>
          </a:p>
        </p:txBody>
      </p:sp>
      <p:sp>
        <p:nvSpPr>
          <p:cNvPr id="98406" name="Freeform 102"/>
          <p:cNvSpPr>
            <a:spLocks/>
          </p:cNvSpPr>
          <p:nvPr/>
        </p:nvSpPr>
        <p:spPr bwMode="auto">
          <a:xfrm>
            <a:off x="7974013" y="4360863"/>
            <a:ext cx="360362" cy="80962"/>
          </a:xfrm>
          <a:custGeom>
            <a:avLst/>
            <a:gdLst>
              <a:gd name="T0" fmla="*/ 2147483646 w 343"/>
              <a:gd name="T1" fmla="*/ 2147483646 h 77"/>
              <a:gd name="T2" fmla="*/ 2147483646 w 343"/>
              <a:gd name="T3" fmla="*/ 2147483646 h 77"/>
              <a:gd name="T4" fmla="*/ 2147483646 w 343"/>
              <a:gd name="T5" fmla="*/ 2147483646 h 77"/>
              <a:gd name="T6" fmla="*/ 2147483646 w 343"/>
              <a:gd name="T7" fmla="*/ 2147483646 h 77"/>
              <a:gd name="T8" fmla="*/ 2147483646 w 343"/>
              <a:gd name="T9" fmla="*/ 2147483646 h 77"/>
              <a:gd name="T10" fmla="*/ 2147483646 w 343"/>
              <a:gd name="T11" fmla="*/ 2147483646 h 77"/>
              <a:gd name="T12" fmla="*/ 2147483646 w 343"/>
              <a:gd name="T13" fmla="*/ 2147483646 h 77"/>
              <a:gd name="T14" fmla="*/ 2147483646 w 343"/>
              <a:gd name="T15" fmla="*/ 2147483646 h 77"/>
              <a:gd name="T16" fmla="*/ 2147483646 w 343"/>
              <a:gd name="T17" fmla="*/ 2147483646 h 77"/>
              <a:gd name="T18" fmla="*/ 2147483646 w 343"/>
              <a:gd name="T19" fmla="*/ 0 h 77"/>
              <a:gd name="T20" fmla="*/ 0 w 343"/>
              <a:gd name="T21" fmla="*/ 2147483646 h 77"/>
              <a:gd name="T22" fmla="*/ 2147483646 w 343"/>
              <a:gd name="T23" fmla="*/ 2147483646 h 77"/>
              <a:gd name="T24" fmla="*/ 2147483646 w 343"/>
              <a:gd name="T25" fmla="*/ 2147483646 h 77"/>
              <a:gd name="T26" fmla="*/ 2147483646 w 343"/>
              <a:gd name="T27" fmla="*/ 2147483646 h 77"/>
              <a:gd name="T28" fmla="*/ 2147483646 w 343"/>
              <a:gd name="T29" fmla="*/ 2147483646 h 77"/>
              <a:gd name="T30" fmla="*/ 2147483646 w 343"/>
              <a:gd name="T31" fmla="*/ 2147483646 h 77"/>
              <a:gd name="T32" fmla="*/ 2147483646 w 343"/>
              <a:gd name="T33" fmla="*/ 2147483646 h 77"/>
              <a:gd name="T34" fmla="*/ 2147483646 w 343"/>
              <a:gd name="T35" fmla="*/ 2147483646 h 77"/>
              <a:gd name="T36" fmla="*/ 2147483646 w 343"/>
              <a:gd name="T37" fmla="*/ 2147483646 h 77"/>
              <a:gd name="T38" fmla="*/ 2147483646 w 343"/>
              <a:gd name="T39" fmla="*/ 2147483646 h 77"/>
              <a:gd name="T40" fmla="*/ 2147483646 w 343"/>
              <a:gd name="T41" fmla="*/ 2147483646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3"/>
              <a:gd name="T64" fmla="*/ 0 h 77"/>
              <a:gd name="T65" fmla="*/ 343 w 343"/>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3" h="77">
                <a:moveTo>
                  <a:pt x="343" y="67"/>
                </a:moveTo>
                <a:lnTo>
                  <a:pt x="342" y="67"/>
                </a:lnTo>
                <a:lnTo>
                  <a:pt x="289" y="54"/>
                </a:lnTo>
                <a:lnTo>
                  <a:pt x="241" y="44"/>
                </a:lnTo>
                <a:lnTo>
                  <a:pt x="198" y="34"/>
                </a:lnTo>
                <a:lnTo>
                  <a:pt x="159" y="25"/>
                </a:lnTo>
                <a:lnTo>
                  <a:pt x="121" y="18"/>
                </a:lnTo>
                <a:lnTo>
                  <a:pt x="82" y="11"/>
                </a:lnTo>
                <a:lnTo>
                  <a:pt x="44" y="6"/>
                </a:lnTo>
                <a:lnTo>
                  <a:pt x="2" y="0"/>
                </a:lnTo>
                <a:lnTo>
                  <a:pt x="0" y="12"/>
                </a:lnTo>
                <a:lnTo>
                  <a:pt x="43" y="17"/>
                </a:lnTo>
                <a:lnTo>
                  <a:pt x="81" y="22"/>
                </a:lnTo>
                <a:lnTo>
                  <a:pt x="119" y="29"/>
                </a:lnTo>
                <a:lnTo>
                  <a:pt x="156" y="37"/>
                </a:lnTo>
                <a:lnTo>
                  <a:pt x="196" y="45"/>
                </a:lnTo>
                <a:lnTo>
                  <a:pt x="238" y="54"/>
                </a:lnTo>
                <a:lnTo>
                  <a:pt x="286" y="65"/>
                </a:lnTo>
                <a:lnTo>
                  <a:pt x="339" y="77"/>
                </a:lnTo>
                <a:lnTo>
                  <a:pt x="343" y="67"/>
                </a:lnTo>
                <a:close/>
              </a:path>
            </a:pathLst>
          </a:custGeom>
          <a:solidFill>
            <a:srgbClr val="EF9C9F"/>
          </a:solidFill>
          <a:ln w="9525">
            <a:solidFill>
              <a:schemeClr val="tx1"/>
            </a:solidFill>
            <a:round/>
            <a:headEnd/>
            <a:tailEnd/>
          </a:ln>
        </p:spPr>
        <p:txBody>
          <a:bodyPr/>
          <a:lstStyle/>
          <a:p>
            <a:endParaRPr lang="ja-JP" altLang="en-US"/>
          </a:p>
        </p:txBody>
      </p:sp>
      <p:sp>
        <p:nvSpPr>
          <p:cNvPr id="98407" name="Freeform 103"/>
          <p:cNvSpPr>
            <a:spLocks/>
          </p:cNvSpPr>
          <p:nvPr/>
        </p:nvSpPr>
        <p:spPr bwMode="auto">
          <a:xfrm>
            <a:off x="8331200" y="4432301"/>
            <a:ext cx="160338" cy="104775"/>
          </a:xfrm>
          <a:custGeom>
            <a:avLst/>
            <a:gdLst>
              <a:gd name="T0" fmla="*/ 2147483646 w 153"/>
              <a:gd name="T1" fmla="*/ 2147483646 h 101"/>
              <a:gd name="T2" fmla="*/ 2147483646 w 153"/>
              <a:gd name="T3" fmla="*/ 2147483646 h 101"/>
              <a:gd name="T4" fmla="*/ 2147483646 w 153"/>
              <a:gd name="T5" fmla="*/ 2147483646 h 101"/>
              <a:gd name="T6" fmla="*/ 2147483646 w 153"/>
              <a:gd name="T7" fmla="*/ 2147483646 h 101"/>
              <a:gd name="T8" fmla="*/ 2147483646 w 153"/>
              <a:gd name="T9" fmla="*/ 2147483646 h 101"/>
              <a:gd name="T10" fmla="*/ 2147483646 w 153"/>
              <a:gd name="T11" fmla="*/ 2147483646 h 101"/>
              <a:gd name="T12" fmla="*/ 2147483646 w 153"/>
              <a:gd name="T13" fmla="*/ 2147483646 h 101"/>
              <a:gd name="T14" fmla="*/ 2147483646 w 153"/>
              <a:gd name="T15" fmla="*/ 2147483646 h 101"/>
              <a:gd name="T16" fmla="*/ 2147483646 w 153"/>
              <a:gd name="T17" fmla="*/ 2147483646 h 101"/>
              <a:gd name="T18" fmla="*/ 2147483646 w 153"/>
              <a:gd name="T19" fmla="*/ 0 h 101"/>
              <a:gd name="T20" fmla="*/ 0 w 153"/>
              <a:gd name="T21" fmla="*/ 2147483646 h 101"/>
              <a:gd name="T22" fmla="*/ 2147483646 w 153"/>
              <a:gd name="T23" fmla="*/ 2147483646 h 101"/>
              <a:gd name="T24" fmla="*/ 2147483646 w 153"/>
              <a:gd name="T25" fmla="*/ 2147483646 h 101"/>
              <a:gd name="T26" fmla="*/ 2147483646 w 153"/>
              <a:gd name="T27" fmla="*/ 2147483646 h 101"/>
              <a:gd name="T28" fmla="*/ 2147483646 w 153"/>
              <a:gd name="T29" fmla="*/ 2147483646 h 101"/>
              <a:gd name="T30" fmla="*/ 2147483646 w 153"/>
              <a:gd name="T31" fmla="*/ 2147483646 h 101"/>
              <a:gd name="T32" fmla="*/ 2147483646 w 153"/>
              <a:gd name="T33" fmla="*/ 2147483646 h 101"/>
              <a:gd name="T34" fmla="*/ 2147483646 w 153"/>
              <a:gd name="T35" fmla="*/ 2147483646 h 101"/>
              <a:gd name="T36" fmla="*/ 2147483646 w 153"/>
              <a:gd name="T37" fmla="*/ 2147483646 h 101"/>
              <a:gd name="T38" fmla="*/ 2147483646 w 153"/>
              <a:gd name="T39" fmla="*/ 2147483646 h 101"/>
              <a:gd name="T40" fmla="*/ 2147483646 w 153"/>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01"/>
              <a:gd name="T65" fmla="*/ 153 w 153"/>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01">
                <a:moveTo>
                  <a:pt x="153" y="94"/>
                </a:moveTo>
                <a:lnTo>
                  <a:pt x="152" y="93"/>
                </a:lnTo>
                <a:lnTo>
                  <a:pt x="137" y="79"/>
                </a:lnTo>
                <a:lnTo>
                  <a:pt x="126" y="66"/>
                </a:lnTo>
                <a:lnTo>
                  <a:pt x="115" y="55"/>
                </a:lnTo>
                <a:lnTo>
                  <a:pt x="103" y="44"/>
                </a:lnTo>
                <a:lnTo>
                  <a:pt x="88" y="35"/>
                </a:lnTo>
                <a:lnTo>
                  <a:pt x="68" y="24"/>
                </a:lnTo>
                <a:lnTo>
                  <a:pt x="41" y="13"/>
                </a:lnTo>
                <a:lnTo>
                  <a:pt x="4" y="0"/>
                </a:lnTo>
                <a:lnTo>
                  <a:pt x="0" y="10"/>
                </a:lnTo>
                <a:lnTo>
                  <a:pt x="37" y="22"/>
                </a:lnTo>
                <a:lnTo>
                  <a:pt x="63" y="35"/>
                </a:lnTo>
                <a:lnTo>
                  <a:pt x="82" y="44"/>
                </a:lnTo>
                <a:lnTo>
                  <a:pt x="96" y="54"/>
                </a:lnTo>
                <a:lnTo>
                  <a:pt x="107" y="63"/>
                </a:lnTo>
                <a:lnTo>
                  <a:pt x="118" y="74"/>
                </a:lnTo>
                <a:lnTo>
                  <a:pt x="129" y="86"/>
                </a:lnTo>
                <a:lnTo>
                  <a:pt x="144" y="101"/>
                </a:lnTo>
                <a:lnTo>
                  <a:pt x="153" y="94"/>
                </a:lnTo>
                <a:close/>
              </a:path>
            </a:pathLst>
          </a:custGeom>
          <a:solidFill>
            <a:srgbClr val="EF9C9F"/>
          </a:solidFill>
          <a:ln w="9525">
            <a:solidFill>
              <a:schemeClr val="tx1"/>
            </a:solidFill>
            <a:round/>
            <a:headEnd/>
            <a:tailEnd/>
          </a:ln>
        </p:spPr>
        <p:txBody>
          <a:bodyPr/>
          <a:lstStyle/>
          <a:p>
            <a:endParaRPr lang="ja-JP" altLang="en-US"/>
          </a:p>
        </p:txBody>
      </p:sp>
      <p:sp>
        <p:nvSpPr>
          <p:cNvPr id="98408" name="Freeform 104"/>
          <p:cNvSpPr>
            <a:spLocks/>
          </p:cNvSpPr>
          <p:nvPr/>
        </p:nvSpPr>
        <p:spPr bwMode="auto">
          <a:xfrm>
            <a:off x="8482013" y="4530726"/>
            <a:ext cx="63500" cy="131763"/>
          </a:xfrm>
          <a:custGeom>
            <a:avLst/>
            <a:gdLst>
              <a:gd name="T0" fmla="*/ 2147483646 w 60"/>
              <a:gd name="T1" fmla="*/ 2147483646 h 126"/>
              <a:gd name="T2" fmla="*/ 2147483646 w 60"/>
              <a:gd name="T3" fmla="*/ 2147483646 h 126"/>
              <a:gd name="T4" fmla="*/ 2147483646 w 60"/>
              <a:gd name="T5" fmla="*/ 2147483646 h 126"/>
              <a:gd name="T6" fmla="*/ 2147483646 w 60"/>
              <a:gd name="T7" fmla="*/ 2147483646 h 126"/>
              <a:gd name="T8" fmla="*/ 2147483646 w 60"/>
              <a:gd name="T9" fmla="*/ 2147483646 h 126"/>
              <a:gd name="T10" fmla="*/ 2147483646 w 60"/>
              <a:gd name="T11" fmla="*/ 2147483646 h 126"/>
              <a:gd name="T12" fmla="*/ 2147483646 w 60"/>
              <a:gd name="T13" fmla="*/ 2147483646 h 126"/>
              <a:gd name="T14" fmla="*/ 2147483646 w 60"/>
              <a:gd name="T15" fmla="*/ 2147483646 h 126"/>
              <a:gd name="T16" fmla="*/ 2147483646 w 60"/>
              <a:gd name="T17" fmla="*/ 0 h 126"/>
              <a:gd name="T18" fmla="*/ 0 w 60"/>
              <a:gd name="T19" fmla="*/ 2147483646 h 126"/>
              <a:gd name="T20" fmla="*/ 2147483646 w 60"/>
              <a:gd name="T21" fmla="*/ 2147483646 h 126"/>
              <a:gd name="T22" fmla="*/ 2147483646 w 60"/>
              <a:gd name="T23" fmla="*/ 2147483646 h 126"/>
              <a:gd name="T24" fmla="*/ 2147483646 w 60"/>
              <a:gd name="T25" fmla="*/ 2147483646 h 126"/>
              <a:gd name="T26" fmla="*/ 2147483646 w 60"/>
              <a:gd name="T27" fmla="*/ 2147483646 h 126"/>
              <a:gd name="T28" fmla="*/ 2147483646 w 60"/>
              <a:gd name="T29" fmla="*/ 2147483646 h 126"/>
              <a:gd name="T30" fmla="*/ 2147483646 w 60"/>
              <a:gd name="T31" fmla="*/ 2147483646 h 126"/>
              <a:gd name="T32" fmla="*/ 2147483646 w 60"/>
              <a:gd name="T33" fmla="*/ 2147483646 h 126"/>
              <a:gd name="T34" fmla="*/ 2147483646 w 60"/>
              <a:gd name="T35" fmla="*/ 2147483646 h 126"/>
              <a:gd name="T36" fmla="*/ 2147483646 w 60"/>
              <a:gd name="T37" fmla="*/ 2147483646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26"/>
              <a:gd name="T59" fmla="*/ 60 w 60"/>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26">
                <a:moveTo>
                  <a:pt x="60" y="123"/>
                </a:moveTo>
                <a:lnTo>
                  <a:pt x="54" y="101"/>
                </a:lnTo>
                <a:lnTo>
                  <a:pt x="50" y="84"/>
                </a:lnTo>
                <a:lnTo>
                  <a:pt x="45" y="69"/>
                </a:lnTo>
                <a:lnTo>
                  <a:pt x="39" y="57"/>
                </a:lnTo>
                <a:lnTo>
                  <a:pt x="34" y="43"/>
                </a:lnTo>
                <a:lnTo>
                  <a:pt x="27" y="31"/>
                </a:lnTo>
                <a:lnTo>
                  <a:pt x="19" y="18"/>
                </a:lnTo>
                <a:lnTo>
                  <a:pt x="9" y="0"/>
                </a:lnTo>
                <a:lnTo>
                  <a:pt x="0" y="7"/>
                </a:lnTo>
                <a:lnTo>
                  <a:pt x="9" y="23"/>
                </a:lnTo>
                <a:lnTo>
                  <a:pt x="17" y="37"/>
                </a:lnTo>
                <a:lnTo>
                  <a:pt x="24" y="49"/>
                </a:lnTo>
                <a:lnTo>
                  <a:pt x="30" y="61"/>
                </a:lnTo>
                <a:lnTo>
                  <a:pt x="34" y="73"/>
                </a:lnTo>
                <a:lnTo>
                  <a:pt x="39" y="88"/>
                </a:lnTo>
                <a:lnTo>
                  <a:pt x="43" y="104"/>
                </a:lnTo>
                <a:lnTo>
                  <a:pt x="49" y="126"/>
                </a:lnTo>
                <a:lnTo>
                  <a:pt x="60" y="123"/>
                </a:lnTo>
                <a:close/>
              </a:path>
            </a:pathLst>
          </a:custGeom>
          <a:solidFill>
            <a:srgbClr val="EF9C9F"/>
          </a:solidFill>
          <a:ln w="9525">
            <a:solidFill>
              <a:schemeClr val="tx1"/>
            </a:solidFill>
            <a:round/>
            <a:headEnd/>
            <a:tailEnd/>
          </a:ln>
        </p:spPr>
        <p:txBody>
          <a:bodyPr/>
          <a:lstStyle/>
          <a:p>
            <a:endParaRPr lang="ja-JP" altLang="en-US"/>
          </a:p>
        </p:txBody>
      </p:sp>
      <p:sp>
        <p:nvSpPr>
          <p:cNvPr id="98409" name="Freeform 105"/>
          <p:cNvSpPr>
            <a:spLocks/>
          </p:cNvSpPr>
          <p:nvPr/>
        </p:nvSpPr>
        <p:spPr bwMode="auto">
          <a:xfrm>
            <a:off x="7324725" y="4029075"/>
            <a:ext cx="527050" cy="120650"/>
          </a:xfrm>
          <a:custGeom>
            <a:avLst/>
            <a:gdLst>
              <a:gd name="T0" fmla="*/ 2147483646 w 502"/>
              <a:gd name="T1" fmla="*/ 0 h 115"/>
              <a:gd name="T2" fmla="*/ 2147483646 w 502"/>
              <a:gd name="T3" fmla="*/ 0 h 115"/>
              <a:gd name="T4" fmla="*/ 2147483646 w 502"/>
              <a:gd name="T5" fmla="*/ 2147483646 h 115"/>
              <a:gd name="T6" fmla="*/ 2147483646 w 502"/>
              <a:gd name="T7" fmla="*/ 2147483646 h 115"/>
              <a:gd name="T8" fmla="*/ 2147483646 w 502"/>
              <a:gd name="T9" fmla="*/ 2147483646 h 115"/>
              <a:gd name="T10" fmla="*/ 2147483646 w 502"/>
              <a:gd name="T11" fmla="*/ 2147483646 h 115"/>
              <a:gd name="T12" fmla="*/ 2147483646 w 502"/>
              <a:gd name="T13" fmla="*/ 2147483646 h 115"/>
              <a:gd name="T14" fmla="*/ 2147483646 w 502"/>
              <a:gd name="T15" fmla="*/ 2147483646 h 115"/>
              <a:gd name="T16" fmla="*/ 2147483646 w 502"/>
              <a:gd name="T17" fmla="*/ 2147483646 h 115"/>
              <a:gd name="T18" fmla="*/ 0 w 502"/>
              <a:gd name="T19" fmla="*/ 2147483646 h 115"/>
              <a:gd name="T20" fmla="*/ 2147483646 w 502"/>
              <a:gd name="T21" fmla="*/ 2147483646 h 115"/>
              <a:gd name="T22" fmla="*/ 2147483646 w 502"/>
              <a:gd name="T23" fmla="*/ 2147483646 h 115"/>
              <a:gd name="T24" fmla="*/ 2147483646 w 502"/>
              <a:gd name="T25" fmla="*/ 2147483646 h 115"/>
              <a:gd name="T26" fmla="*/ 2147483646 w 502"/>
              <a:gd name="T27" fmla="*/ 2147483646 h 115"/>
              <a:gd name="T28" fmla="*/ 2147483646 w 502"/>
              <a:gd name="T29" fmla="*/ 2147483646 h 115"/>
              <a:gd name="T30" fmla="*/ 2147483646 w 502"/>
              <a:gd name="T31" fmla="*/ 2147483646 h 115"/>
              <a:gd name="T32" fmla="*/ 2147483646 w 502"/>
              <a:gd name="T33" fmla="*/ 2147483646 h 115"/>
              <a:gd name="T34" fmla="*/ 2147483646 w 502"/>
              <a:gd name="T35" fmla="*/ 2147483646 h 115"/>
              <a:gd name="T36" fmla="*/ 2147483646 w 502"/>
              <a:gd name="T37" fmla="*/ 2147483646 h 115"/>
              <a:gd name="T38" fmla="*/ 2147483646 w 502"/>
              <a:gd name="T39" fmla="*/ 2147483646 h 115"/>
              <a:gd name="T40" fmla="*/ 2147483646 w 50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115"/>
              <a:gd name="T65" fmla="*/ 502 w 50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115">
                <a:moveTo>
                  <a:pt x="500" y="0"/>
                </a:moveTo>
                <a:lnTo>
                  <a:pt x="500" y="0"/>
                </a:lnTo>
                <a:lnTo>
                  <a:pt x="451" y="10"/>
                </a:lnTo>
                <a:lnTo>
                  <a:pt x="401" y="22"/>
                </a:lnTo>
                <a:lnTo>
                  <a:pt x="346" y="37"/>
                </a:lnTo>
                <a:lnTo>
                  <a:pt x="287" y="50"/>
                </a:lnTo>
                <a:lnTo>
                  <a:pt x="223" y="65"/>
                </a:lnTo>
                <a:lnTo>
                  <a:pt x="155" y="79"/>
                </a:lnTo>
                <a:lnTo>
                  <a:pt x="81" y="92"/>
                </a:lnTo>
                <a:lnTo>
                  <a:pt x="0" y="103"/>
                </a:lnTo>
                <a:lnTo>
                  <a:pt x="2" y="115"/>
                </a:lnTo>
                <a:lnTo>
                  <a:pt x="82" y="103"/>
                </a:lnTo>
                <a:lnTo>
                  <a:pt x="158" y="89"/>
                </a:lnTo>
                <a:lnTo>
                  <a:pt x="226" y="76"/>
                </a:lnTo>
                <a:lnTo>
                  <a:pt x="289" y="61"/>
                </a:lnTo>
                <a:lnTo>
                  <a:pt x="349" y="47"/>
                </a:lnTo>
                <a:lnTo>
                  <a:pt x="403" y="34"/>
                </a:lnTo>
                <a:lnTo>
                  <a:pt x="454" y="20"/>
                </a:lnTo>
                <a:lnTo>
                  <a:pt x="502" y="11"/>
                </a:lnTo>
                <a:lnTo>
                  <a:pt x="500" y="0"/>
                </a:lnTo>
                <a:close/>
              </a:path>
            </a:pathLst>
          </a:custGeom>
          <a:solidFill>
            <a:srgbClr val="EF9C9F"/>
          </a:solidFill>
          <a:ln w="9525">
            <a:solidFill>
              <a:schemeClr val="tx1"/>
            </a:solidFill>
            <a:round/>
            <a:headEnd/>
            <a:tailEnd/>
          </a:ln>
        </p:spPr>
        <p:txBody>
          <a:bodyPr/>
          <a:lstStyle/>
          <a:p>
            <a:endParaRPr lang="ja-JP" altLang="en-US"/>
          </a:p>
        </p:txBody>
      </p:sp>
      <p:sp>
        <p:nvSpPr>
          <p:cNvPr id="98410" name="Freeform 106"/>
          <p:cNvSpPr>
            <a:spLocks/>
          </p:cNvSpPr>
          <p:nvPr/>
        </p:nvSpPr>
        <p:spPr bwMode="auto">
          <a:xfrm>
            <a:off x="7850189" y="3932238"/>
            <a:ext cx="433387" cy="107950"/>
          </a:xfrm>
          <a:custGeom>
            <a:avLst/>
            <a:gdLst>
              <a:gd name="T0" fmla="*/ 2147483646 w 413"/>
              <a:gd name="T1" fmla="*/ 0 h 103"/>
              <a:gd name="T2" fmla="*/ 2147483646 w 413"/>
              <a:gd name="T3" fmla="*/ 2147483646 h 103"/>
              <a:gd name="T4" fmla="*/ 2147483646 w 413"/>
              <a:gd name="T5" fmla="*/ 2147483646 h 103"/>
              <a:gd name="T6" fmla="*/ 2147483646 w 413"/>
              <a:gd name="T7" fmla="*/ 2147483646 h 103"/>
              <a:gd name="T8" fmla="*/ 2147483646 w 413"/>
              <a:gd name="T9" fmla="*/ 2147483646 h 103"/>
              <a:gd name="T10" fmla="*/ 2147483646 w 413"/>
              <a:gd name="T11" fmla="*/ 2147483646 h 103"/>
              <a:gd name="T12" fmla="*/ 2147483646 w 413"/>
              <a:gd name="T13" fmla="*/ 2147483646 h 103"/>
              <a:gd name="T14" fmla="*/ 2147483646 w 413"/>
              <a:gd name="T15" fmla="*/ 2147483646 h 103"/>
              <a:gd name="T16" fmla="*/ 0 w 413"/>
              <a:gd name="T17" fmla="*/ 2147483646 h 103"/>
              <a:gd name="T18" fmla="*/ 2147483646 w 413"/>
              <a:gd name="T19" fmla="*/ 2147483646 h 103"/>
              <a:gd name="T20" fmla="*/ 2147483646 w 413"/>
              <a:gd name="T21" fmla="*/ 2147483646 h 103"/>
              <a:gd name="T22" fmla="*/ 2147483646 w 413"/>
              <a:gd name="T23" fmla="*/ 2147483646 h 103"/>
              <a:gd name="T24" fmla="*/ 2147483646 w 413"/>
              <a:gd name="T25" fmla="*/ 2147483646 h 103"/>
              <a:gd name="T26" fmla="*/ 2147483646 w 413"/>
              <a:gd name="T27" fmla="*/ 2147483646 h 103"/>
              <a:gd name="T28" fmla="*/ 2147483646 w 413"/>
              <a:gd name="T29" fmla="*/ 2147483646 h 103"/>
              <a:gd name="T30" fmla="*/ 2147483646 w 413"/>
              <a:gd name="T31" fmla="*/ 2147483646 h 103"/>
              <a:gd name="T32" fmla="*/ 2147483646 w 413"/>
              <a:gd name="T33" fmla="*/ 2147483646 h 103"/>
              <a:gd name="T34" fmla="*/ 2147483646 w 413"/>
              <a:gd name="T35" fmla="*/ 2147483646 h 103"/>
              <a:gd name="T36" fmla="*/ 2147483646 w 413"/>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3"/>
              <a:gd name="T58" fmla="*/ 0 h 103"/>
              <a:gd name="T59" fmla="*/ 413 w 413"/>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3" h="103">
                <a:moveTo>
                  <a:pt x="409" y="0"/>
                </a:moveTo>
                <a:lnTo>
                  <a:pt x="403" y="2"/>
                </a:lnTo>
                <a:lnTo>
                  <a:pt x="388" y="6"/>
                </a:lnTo>
                <a:lnTo>
                  <a:pt x="360" y="14"/>
                </a:lnTo>
                <a:lnTo>
                  <a:pt x="319" y="23"/>
                </a:lnTo>
                <a:lnTo>
                  <a:pt x="263" y="37"/>
                </a:lnTo>
                <a:lnTo>
                  <a:pt x="193" y="52"/>
                </a:lnTo>
                <a:lnTo>
                  <a:pt x="106" y="71"/>
                </a:lnTo>
                <a:lnTo>
                  <a:pt x="0" y="92"/>
                </a:lnTo>
                <a:lnTo>
                  <a:pt x="2" y="103"/>
                </a:lnTo>
                <a:lnTo>
                  <a:pt x="107" y="81"/>
                </a:lnTo>
                <a:lnTo>
                  <a:pt x="194" y="62"/>
                </a:lnTo>
                <a:lnTo>
                  <a:pt x="265" y="48"/>
                </a:lnTo>
                <a:lnTo>
                  <a:pt x="321" y="34"/>
                </a:lnTo>
                <a:lnTo>
                  <a:pt x="362" y="25"/>
                </a:lnTo>
                <a:lnTo>
                  <a:pt x="391" y="17"/>
                </a:lnTo>
                <a:lnTo>
                  <a:pt x="408" y="13"/>
                </a:lnTo>
                <a:lnTo>
                  <a:pt x="413" y="11"/>
                </a:lnTo>
                <a:lnTo>
                  <a:pt x="409" y="0"/>
                </a:lnTo>
                <a:close/>
              </a:path>
            </a:pathLst>
          </a:custGeom>
          <a:solidFill>
            <a:srgbClr val="EF9C9F"/>
          </a:solidFill>
          <a:ln w="9525">
            <a:solidFill>
              <a:schemeClr val="tx1"/>
            </a:solidFill>
            <a:round/>
            <a:headEnd/>
            <a:tailEnd/>
          </a:ln>
        </p:spPr>
        <p:txBody>
          <a:bodyPr/>
          <a:lstStyle/>
          <a:p>
            <a:endParaRPr lang="ja-JP" altLang="en-US"/>
          </a:p>
        </p:txBody>
      </p:sp>
      <p:sp>
        <p:nvSpPr>
          <p:cNvPr id="98411" name="Freeform 107"/>
          <p:cNvSpPr>
            <a:spLocks/>
          </p:cNvSpPr>
          <p:nvPr/>
        </p:nvSpPr>
        <p:spPr bwMode="auto">
          <a:xfrm>
            <a:off x="7310438" y="3946525"/>
            <a:ext cx="487362" cy="50800"/>
          </a:xfrm>
          <a:custGeom>
            <a:avLst/>
            <a:gdLst>
              <a:gd name="T0" fmla="*/ 2147483646 w 464"/>
              <a:gd name="T1" fmla="*/ 0 h 49"/>
              <a:gd name="T2" fmla="*/ 2147483646 w 464"/>
              <a:gd name="T3" fmla="*/ 0 h 49"/>
              <a:gd name="T4" fmla="*/ 2147483646 w 464"/>
              <a:gd name="T5" fmla="*/ 2147483646 h 49"/>
              <a:gd name="T6" fmla="*/ 2147483646 w 464"/>
              <a:gd name="T7" fmla="*/ 2147483646 h 49"/>
              <a:gd name="T8" fmla="*/ 2147483646 w 464"/>
              <a:gd name="T9" fmla="*/ 2147483646 h 49"/>
              <a:gd name="T10" fmla="*/ 2147483646 w 464"/>
              <a:gd name="T11" fmla="*/ 2147483646 h 49"/>
              <a:gd name="T12" fmla="*/ 2147483646 w 464"/>
              <a:gd name="T13" fmla="*/ 2147483646 h 49"/>
              <a:gd name="T14" fmla="*/ 2147483646 w 464"/>
              <a:gd name="T15" fmla="*/ 2147483646 h 49"/>
              <a:gd name="T16" fmla="*/ 2147483646 w 464"/>
              <a:gd name="T17" fmla="*/ 2147483646 h 49"/>
              <a:gd name="T18" fmla="*/ 0 w 464"/>
              <a:gd name="T19" fmla="*/ 2147483646 h 49"/>
              <a:gd name="T20" fmla="*/ 0 w 464"/>
              <a:gd name="T21" fmla="*/ 2147483646 h 49"/>
              <a:gd name="T22" fmla="*/ 2147483646 w 464"/>
              <a:gd name="T23" fmla="*/ 2147483646 h 49"/>
              <a:gd name="T24" fmla="*/ 2147483646 w 464"/>
              <a:gd name="T25" fmla="*/ 2147483646 h 49"/>
              <a:gd name="T26" fmla="*/ 2147483646 w 464"/>
              <a:gd name="T27" fmla="*/ 2147483646 h 49"/>
              <a:gd name="T28" fmla="*/ 2147483646 w 464"/>
              <a:gd name="T29" fmla="*/ 2147483646 h 49"/>
              <a:gd name="T30" fmla="*/ 2147483646 w 464"/>
              <a:gd name="T31" fmla="*/ 2147483646 h 49"/>
              <a:gd name="T32" fmla="*/ 2147483646 w 464"/>
              <a:gd name="T33" fmla="*/ 2147483646 h 49"/>
              <a:gd name="T34" fmla="*/ 2147483646 w 464"/>
              <a:gd name="T35" fmla="*/ 2147483646 h 49"/>
              <a:gd name="T36" fmla="*/ 2147483646 w 464"/>
              <a:gd name="T37" fmla="*/ 2147483646 h 49"/>
              <a:gd name="T38" fmla="*/ 2147483646 w 464"/>
              <a:gd name="T39" fmla="*/ 2147483646 h 49"/>
              <a:gd name="T40" fmla="*/ 2147483646 w 464"/>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4"/>
              <a:gd name="T64" fmla="*/ 0 h 49"/>
              <a:gd name="T65" fmla="*/ 464 w 464"/>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4" h="49">
                <a:moveTo>
                  <a:pt x="463" y="0"/>
                </a:moveTo>
                <a:lnTo>
                  <a:pt x="463" y="0"/>
                </a:lnTo>
                <a:lnTo>
                  <a:pt x="416" y="6"/>
                </a:lnTo>
                <a:lnTo>
                  <a:pt x="366" y="10"/>
                </a:lnTo>
                <a:lnTo>
                  <a:pt x="313" y="16"/>
                </a:lnTo>
                <a:lnTo>
                  <a:pt x="257" y="20"/>
                </a:lnTo>
                <a:lnTo>
                  <a:pt x="196" y="25"/>
                </a:lnTo>
                <a:lnTo>
                  <a:pt x="134" y="29"/>
                </a:lnTo>
                <a:lnTo>
                  <a:pt x="68" y="33"/>
                </a:lnTo>
                <a:lnTo>
                  <a:pt x="0" y="39"/>
                </a:lnTo>
                <a:lnTo>
                  <a:pt x="0" y="49"/>
                </a:lnTo>
                <a:lnTo>
                  <a:pt x="69" y="45"/>
                </a:lnTo>
                <a:lnTo>
                  <a:pt x="135" y="40"/>
                </a:lnTo>
                <a:lnTo>
                  <a:pt x="198" y="36"/>
                </a:lnTo>
                <a:lnTo>
                  <a:pt x="258" y="32"/>
                </a:lnTo>
                <a:lnTo>
                  <a:pt x="314" y="27"/>
                </a:lnTo>
                <a:lnTo>
                  <a:pt x="367" y="22"/>
                </a:lnTo>
                <a:lnTo>
                  <a:pt x="418" y="17"/>
                </a:lnTo>
                <a:lnTo>
                  <a:pt x="464" y="12"/>
                </a:lnTo>
                <a:lnTo>
                  <a:pt x="463" y="0"/>
                </a:lnTo>
                <a:close/>
              </a:path>
            </a:pathLst>
          </a:custGeom>
          <a:solidFill>
            <a:srgbClr val="EF9C9F"/>
          </a:solidFill>
          <a:ln w="9525">
            <a:solidFill>
              <a:schemeClr val="tx1"/>
            </a:solidFill>
            <a:round/>
            <a:headEnd/>
            <a:tailEnd/>
          </a:ln>
        </p:spPr>
        <p:txBody>
          <a:bodyPr/>
          <a:lstStyle/>
          <a:p>
            <a:endParaRPr lang="ja-JP" altLang="en-US"/>
          </a:p>
        </p:txBody>
      </p:sp>
      <p:sp>
        <p:nvSpPr>
          <p:cNvPr id="98412" name="Freeform 108"/>
          <p:cNvSpPr>
            <a:spLocks/>
          </p:cNvSpPr>
          <p:nvPr/>
        </p:nvSpPr>
        <p:spPr bwMode="auto">
          <a:xfrm>
            <a:off x="7796214" y="3854451"/>
            <a:ext cx="427037" cy="104775"/>
          </a:xfrm>
          <a:custGeom>
            <a:avLst/>
            <a:gdLst>
              <a:gd name="T0" fmla="*/ 2147483646 w 406"/>
              <a:gd name="T1" fmla="*/ 0 h 99"/>
              <a:gd name="T2" fmla="*/ 2147483646 w 406"/>
              <a:gd name="T3" fmla="*/ 2147483646 h 99"/>
              <a:gd name="T4" fmla="*/ 2147483646 w 406"/>
              <a:gd name="T5" fmla="*/ 2147483646 h 99"/>
              <a:gd name="T6" fmla="*/ 2147483646 w 406"/>
              <a:gd name="T7" fmla="*/ 2147483646 h 99"/>
              <a:gd name="T8" fmla="*/ 2147483646 w 406"/>
              <a:gd name="T9" fmla="*/ 2147483646 h 99"/>
              <a:gd name="T10" fmla="*/ 2147483646 w 406"/>
              <a:gd name="T11" fmla="*/ 2147483646 h 99"/>
              <a:gd name="T12" fmla="*/ 2147483646 w 406"/>
              <a:gd name="T13" fmla="*/ 2147483646 h 99"/>
              <a:gd name="T14" fmla="*/ 2147483646 w 406"/>
              <a:gd name="T15" fmla="*/ 2147483646 h 99"/>
              <a:gd name="T16" fmla="*/ 2147483646 w 406"/>
              <a:gd name="T17" fmla="*/ 2147483646 h 99"/>
              <a:gd name="T18" fmla="*/ 2147483646 w 406"/>
              <a:gd name="T19" fmla="*/ 2147483646 h 99"/>
              <a:gd name="T20" fmla="*/ 0 w 406"/>
              <a:gd name="T21" fmla="*/ 2147483646 h 99"/>
              <a:gd name="T22" fmla="*/ 2147483646 w 406"/>
              <a:gd name="T23" fmla="*/ 2147483646 h 99"/>
              <a:gd name="T24" fmla="*/ 2147483646 w 406"/>
              <a:gd name="T25" fmla="*/ 2147483646 h 99"/>
              <a:gd name="T26" fmla="*/ 2147483646 w 406"/>
              <a:gd name="T27" fmla="*/ 2147483646 h 99"/>
              <a:gd name="T28" fmla="*/ 2147483646 w 406"/>
              <a:gd name="T29" fmla="*/ 2147483646 h 99"/>
              <a:gd name="T30" fmla="*/ 2147483646 w 406"/>
              <a:gd name="T31" fmla="*/ 2147483646 h 99"/>
              <a:gd name="T32" fmla="*/ 2147483646 w 406"/>
              <a:gd name="T33" fmla="*/ 2147483646 h 99"/>
              <a:gd name="T34" fmla="*/ 2147483646 w 406"/>
              <a:gd name="T35" fmla="*/ 2147483646 h 99"/>
              <a:gd name="T36" fmla="*/ 2147483646 w 406"/>
              <a:gd name="T37" fmla="*/ 2147483646 h 99"/>
              <a:gd name="T38" fmla="*/ 2147483646 w 406"/>
              <a:gd name="T39" fmla="*/ 2147483646 h 99"/>
              <a:gd name="T40" fmla="*/ 2147483646 w 406"/>
              <a:gd name="T41" fmla="*/ 2147483646 h 99"/>
              <a:gd name="T42" fmla="*/ 2147483646 w 406"/>
              <a:gd name="T43" fmla="*/ 2147483646 h 99"/>
              <a:gd name="T44" fmla="*/ 2147483646 w 406"/>
              <a:gd name="T45" fmla="*/ 0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6"/>
              <a:gd name="T70" fmla="*/ 0 h 99"/>
              <a:gd name="T71" fmla="*/ 406 w 406"/>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6" h="99">
                <a:moveTo>
                  <a:pt x="402" y="0"/>
                </a:moveTo>
                <a:lnTo>
                  <a:pt x="396" y="3"/>
                </a:lnTo>
                <a:lnTo>
                  <a:pt x="381" y="8"/>
                </a:lnTo>
                <a:lnTo>
                  <a:pt x="354" y="18"/>
                </a:lnTo>
                <a:lnTo>
                  <a:pt x="313" y="28"/>
                </a:lnTo>
                <a:lnTo>
                  <a:pt x="259" y="42"/>
                </a:lnTo>
                <a:lnTo>
                  <a:pt x="190" y="57"/>
                </a:lnTo>
                <a:lnTo>
                  <a:pt x="149" y="64"/>
                </a:lnTo>
                <a:lnTo>
                  <a:pt x="104" y="72"/>
                </a:lnTo>
                <a:lnTo>
                  <a:pt x="53" y="80"/>
                </a:lnTo>
                <a:lnTo>
                  <a:pt x="0" y="87"/>
                </a:lnTo>
                <a:lnTo>
                  <a:pt x="1" y="99"/>
                </a:lnTo>
                <a:lnTo>
                  <a:pt x="56" y="91"/>
                </a:lnTo>
                <a:lnTo>
                  <a:pt x="105" y="82"/>
                </a:lnTo>
                <a:lnTo>
                  <a:pt x="150" y="76"/>
                </a:lnTo>
                <a:lnTo>
                  <a:pt x="191" y="68"/>
                </a:lnTo>
                <a:lnTo>
                  <a:pt x="261" y="53"/>
                </a:lnTo>
                <a:lnTo>
                  <a:pt x="317" y="39"/>
                </a:lnTo>
                <a:lnTo>
                  <a:pt x="356" y="28"/>
                </a:lnTo>
                <a:lnTo>
                  <a:pt x="385" y="19"/>
                </a:lnTo>
                <a:lnTo>
                  <a:pt x="400" y="14"/>
                </a:lnTo>
                <a:lnTo>
                  <a:pt x="406" y="11"/>
                </a:lnTo>
                <a:lnTo>
                  <a:pt x="402" y="0"/>
                </a:lnTo>
                <a:close/>
              </a:path>
            </a:pathLst>
          </a:custGeom>
          <a:solidFill>
            <a:srgbClr val="EF9C9F"/>
          </a:solidFill>
          <a:ln w="9525">
            <a:solidFill>
              <a:schemeClr val="tx1"/>
            </a:solidFill>
            <a:round/>
            <a:headEnd/>
            <a:tailEnd/>
          </a:ln>
        </p:spPr>
        <p:txBody>
          <a:bodyPr/>
          <a:lstStyle/>
          <a:p>
            <a:endParaRPr lang="ja-JP" altLang="en-US"/>
          </a:p>
        </p:txBody>
      </p:sp>
      <p:sp>
        <p:nvSpPr>
          <p:cNvPr id="98413" name="Freeform 109"/>
          <p:cNvSpPr>
            <a:spLocks/>
          </p:cNvSpPr>
          <p:nvPr/>
        </p:nvSpPr>
        <p:spPr bwMode="auto">
          <a:xfrm>
            <a:off x="7308850" y="4011613"/>
            <a:ext cx="247650" cy="38100"/>
          </a:xfrm>
          <a:custGeom>
            <a:avLst/>
            <a:gdLst>
              <a:gd name="T0" fmla="*/ 0 w 237"/>
              <a:gd name="T1" fmla="*/ 2147483646 h 36"/>
              <a:gd name="T2" fmla="*/ 2147483646 w 237"/>
              <a:gd name="T3" fmla="*/ 2147483646 h 36"/>
              <a:gd name="T4" fmla="*/ 2147483646 w 237"/>
              <a:gd name="T5" fmla="*/ 2147483646 h 36"/>
              <a:gd name="T6" fmla="*/ 2147483646 w 237"/>
              <a:gd name="T7" fmla="*/ 2147483646 h 36"/>
              <a:gd name="T8" fmla="*/ 2147483646 w 237"/>
              <a:gd name="T9" fmla="*/ 2147483646 h 36"/>
              <a:gd name="T10" fmla="*/ 2147483646 w 237"/>
              <a:gd name="T11" fmla="*/ 2147483646 h 36"/>
              <a:gd name="T12" fmla="*/ 2147483646 w 237"/>
              <a:gd name="T13" fmla="*/ 2147483646 h 36"/>
              <a:gd name="T14" fmla="*/ 2147483646 w 237"/>
              <a:gd name="T15" fmla="*/ 2147483646 h 36"/>
              <a:gd name="T16" fmla="*/ 2147483646 w 237"/>
              <a:gd name="T17" fmla="*/ 2147483646 h 36"/>
              <a:gd name="T18" fmla="*/ 2147483646 w 237"/>
              <a:gd name="T19" fmla="*/ 0 h 36"/>
              <a:gd name="T20" fmla="*/ 2147483646 w 237"/>
              <a:gd name="T21" fmla="*/ 2147483646 h 36"/>
              <a:gd name="T22" fmla="*/ 2147483646 w 237"/>
              <a:gd name="T23" fmla="*/ 2147483646 h 36"/>
              <a:gd name="T24" fmla="*/ 2147483646 w 237"/>
              <a:gd name="T25" fmla="*/ 2147483646 h 36"/>
              <a:gd name="T26" fmla="*/ 2147483646 w 237"/>
              <a:gd name="T27" fmla="*/ 2147483646 h 36"/>
              <a:gd name="T28" fmla="*/ 2147483646 w 237"/>
              <a:gd name="T29" fmla="*/ 2147483646 h 36"/>
              <a:gd name="T30" fmla="*/ 2147483646 w 237"/>
              <a:gd name="T31" fmla="*/ 2147483646 h 36"/>
              <a:gd name="T32" fmla="*/ 2147483646 w 237"/>
              <a:gd name="T33" fmla="*/ 2147483646 h 36"/>
              <a:gd name="T34" fmla="*/ 0 w 237"/>
              <a:gd name="T35" fmla="*/ 2147483646 h 36"/>
              <a:gd name="T36" fmla="*/ 0 w 237"/>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36"/>
              <a:gd name="T59" fmla="*/ 237 w 237"/>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36">
                <a:moveTo>
                  <a:pt x="0" y="36"/>
                </a:moveTo>
                <a:lnTo>
                  <a:pt x="18" y="36"/>
                </a:lnTo>
                <a:lnTo>
                  <a:pt x="39" y="36"/>
                </a:lnTo>
                <a:lnTo>
                  <a:pt x="62" y="35"/>
                </a:lnTo>
                <a:lnTo>
                  <a:pt x="86" y="32"/>
                </a:lnTo>
                <a:lnTo>
                  <a:pt x="117" y="30"/>
                </a:lnTo>
                <a:lnTo>
                  <a:pt x="151" y="26"/>
                </a:lnTo>
                <a:lnTo>
                  <a:pt x="190" y="19"/>
                </a:lnTo>
                <a:lnTo>
                  <a:pt x="237" y="11"/>
                </a:lnTo>
                <a:lnTo>
                  <a:pt x="235" y="0"/>
                </a:lnTo>
                <a:lnTo>
                  <a:pt x="189" y="8"/>
                </a:lnTo>
                <a:lnTo>
                  <a:pt x="149" y="14"/>
                </a:lnTo>
                <a:lnTo>
                  <a:pt x="115" y="19"/>
                </a:lnTo>
                <a:lnTo>
                  <a:pt x="86" y="22"/>
                </a:lnTo>
                <a:lnTo>
                  <a:pt x="61" y="23"/>
                </a:lnTo>
                <a:lnTo>
                  <a:pt x="39" y="24"/>
                </a:lnTo>
                <a:lnTo>
                  <a:pt x="18" y="26"/>
                </a:lnTo>
                <a:lnTo>
                  <a:pt x="0" y="26"/>
                </a:lnTo>
                <a:lnTo>
                  <a:pt x="0" y="36"/>
                </a:lnTo>
                <a:close/>
              </a:path>
            </a:pathLst>
          </a:custGeom>
          <a:solidFill>
            <a:srgbClr val="EF9C9F"/>
          </a:solidFill>
          <a:ln w="9525">
            <a:solidFill>
              <a:schemeClr val="tx1"/>
            </a:solidFill>
            <a:round/>
            <a:headEnd/>
            <a:tailEnd/>
          </a:ln>
        </p:spPr>
        <p:txBody>
          <a:bodyPr/>
          <a:lstStyle/>
          <a:p>
            <a:endParaRPr lang="ja-JP" altLang="en-US"/>
          </a:p>
        </p:txBody>
      </p:sp>
      <p:sp>
        <p:nvSpPr>
          <p:cNvPr id="98414" name="Freeform 110"/>
          <p:cNvSpPr>
            <a:spLocks/>
          </p:cNvSpPr>
          <p:nvPr/>
        </p:nvSpPr>
        <p:spPr bwMode="auto">
          <a:xfrm>
            <a:off x="7304088" y="4049714"/>
            <a:ext cx="265112" cy="52387"/>
          </a:xfrm>
          <a:custGeom>
            <a:avLst/>
            <a:gdLst>
              <a:gd name="T0" fmla="*/ 2147483646 w 252"/>
              <a:gd name="T1" fmla="*/ 0 h 50"/>
              <a:gd name="T2" fmla="*/ 2147483646 w 252"/>
              <a:gd name="T3" fmla="*/ 2147483646 h 50"/>
              <a:gd name="T4" fmla="*/ 2147483646 w 252"/>
              <a:gd name="T5" fmla="*/ 2147483646 h 50"/>
              <a:gd name="T6" fmla="*/ 2147483646 w 252"/>
              <a:gd name="T7" fmla="*/ 2147483646 h 50"/>
              <a:gd name="T8" fmla="*/ 2147483646 w 252"/>
              <a:gd name="T9" fmla="*/ 2147483646 h 50"/>
              <a:gd name="T10" fmla="*/ 2147483646 w 252"/>
              <a:gd name="T11" fmla="*/ 2147483646 h 50"/>
              <a:gd name="T12" fmla="*/ 2147483646 w 252"/>
              <a:gd name="T13" fmla="*/ 2147483646 h 50"/>
              <a:gd name="T14" fmla="*/ 2147483646 w 252"/>
              <a:gd name="T15" fmla="*/ 2147483646 h 50"/>
              <a:gd name="T16" fmla="*/ 0 w 252"/>
              <a:gd name="T17" fmla="*/ 2147483646 h 50"/>
              <a:gd name="T18" fmla="*/ 2147483646 w 252"/>
              <a:gd name="T19" fmla="*/ 2147483646 h 50"/>
              <a:gd name="T20" fmla="*/ 2147483646 w 252"/>
              <a:gd name="T21" fmla="*/ 2147483646 h 50"/>
              <a:gd name="T22" fmla="*/ 2147483646 w 252"/>
              <a:gd name="T23" fmla="*/ 2147483646 h 50"/>
              <a:gd name="T24" fmla="*/ 2147483646 w 252"/>
              <a:gd name="T25" fmla="*/ 2147483646 h 50"/>
              <a:gd name="T26" fmla="*/ 2147483646 w 252"/>
              <a:gd name="T27" fmla="*/ 2147483646 h 50"/>
              <a:gd name="T28" fmla="*/ 2147483646 w 252"/>
              <a:gd name="T29" fmla="*/ 2147483646 h 50"/>
              <a:gd name="T30" fmla="*/ 2147483646 w 252"/>
              <a:gd name="T31" fmla="*/ 2147483646 h 50"/>
              <a:gd name="T32" fmla="*/ 2147483646 w 252"/>
              <a:gd name="T33" fmla="*/ 2147483646 h 50"/>
              <a:gd name="T34" fmla="*/ 2147483646 w 252"/>
              <a:gd name="T35" fmla="*/ 2147483646 h 50"/>
              <a:gd name="T36" fmla="*/ 2147483646 w 252"/>
              <a:gd name="T37" fmla="*/ 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2"/>
              <a:gd name="T58" fmla="*/ 0 h 50"/>
              <a:gd name="T59" fmla="*/ 252 w 25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2" h="50">
                <a:moveTo>
                  <a:pt x="249" y="0"/>
                </a:moveTo>
                <a:lnTo>
                  <a:pt x="202" y="7"/>
                </a:lnTo>
                <a:lnTo>
                  <a:pt x="174" y="11"/>
                </a:lnTo>
                <a:lnTo>
                  <a:pt x="157" y="14"/>
                </a:lnTo>
                <a:lnTo>
                  <a:pt x="145" y="15"/>
                </a:lnTo>
                <a:lnTo>
                  <a:pt x="130" y="16"/>
                </a:lnTo>
                <a:lnTo>
                  <a:pt x="105" y="20"/>
                </a:lnTo>
                <a:lnTo>
                  <a:pt x="66" y="27"/>
                </a:lnTo>
                <a:lnTo>
                  <a:pt x="0" y="39"/>
                </a:lnTo>
                <a:lnTo>
                  <a:pt x="3" y="50"/>
                </a:lnTo>
                <a:lnTo>
                  <a:pt x="67" y="38"/>
                </a:lnTo>
                <a:lnTo>
                  <a:pt x="108" y="31"/>
                </a:lnTo>
                <a:lnTo>
                  <a:pt x="133" y="27"/>
                </a:lnTo>
                <a:lnTo>
                  <a:pt x="146" y="26"/>
                </a:lnTo>
                <a:lnTo>
                  <a:pt x="159" y="24"/>
                </a:lnTo>
                <a:lnTo>
                  <a:pt x="175" y="22"/>
                </a:lnTo>
                <a:lnTo>
                  <a:pt x="204" y="18"/>
                </a:lnTo>
                <a:lnTo>
                  <a:pt x="252" y="11"/>
                </a:lnTo>
                <a:lnTo>
                  <a:pt x="249" y="0"/>
                </a:lnTo>
                <a:close/>
              </a:path>
            </a:pathLst>
          </a:custGeom>
          <a:solidFill>
            <a:srgbClr val="EF9C9F"/>
          </a:solidFill>
          <a:ln w="9525">
            <a:solidFill>
              <a:schemeClr val="tx1"/>
            </a:solidFill>
            <a:round/>
            <a:headEnd/>
            <a:tailEnd/>
          </a:ln>
        </p:spPr>
        <p:txBody>
          <a:bodyPr/>
          <a:lstStyle/>
          <a:p>
            <a:endParaRPr lang="ja-JP" altLang="en-US"/>
          </a:p>
        </p:txBody>
      </p:sp>
      <p:sp>
        <p:nvSpPr>
          <p:cNvPr id="98415" name="Freeform 111"/>
          <p:cNvSpPr>
            <a:spLocks/>
          </p:cNvSpPr>
          <p:nvPr/>
        </p:nvSpPr>
        <p:spPr bwMode="auto">
          <a:xfrm>
            <a:off x="8167688" y="3879851"/>
            <a:ext cx="114300" cy="42863"/>
          </a:xfrm>
          <a:custGeom>
            <a:avLst/>
            <a:gdLst>
              <a:gd name="T0" fmla="*/ 2147483646 w 110"/>
              <a:gd name="T1" fmla="*/ 2147483646 h 41"/>
              <a:gd name="T2" fmla="*/ 2147483646 w 110"/>
              <a:gd name="T3" fmla="*/ 2147483646 h 41"/>
              <a:gd name="T4" fmla="*/ 2147483646 w 110"/>
              <a:gd name="T5" fmla="*/ 2147483646 h 41"/>
              <a:gd name="T6" fmla="*/ 2147483646 w 110"/>
              <a:gd name="T7" fmla="*/ 2147483646 h 41"/>
              <a:gd name="T8" fmla="*/ 2147483646 w 110"/>
              <a:gd name="T9" fmla="*/ 2147483646 h 41"/>
              <a:gd name="T10" fmla="*/ 2147483646 w 110"/>
              <a:gd name="T11" fmla="*/ 2147483646 h 41"/>
              <a:gd name="T12" fmla="*/ 2147483646 w 110"/>
              <a:gd name="T13" fmla="*/ 2147483646 h 41"/>
              <a:gd name="T14" fmla="*/ 2147483646 w 110"/>
              <a:gd name="T15" fmla="*/ 2147483646 h 41"/>
              <a:gd name="T16" fmla="*/ 2147483646 w 110"/>
              <a:gd name="T17" fmla="*/ 2147483646 h 41"/>
              <a:gd name="T18" fmla="*/ 2147483646 w 110"/>
              <a:gd name="T19" fmla="*/ 2147483646 h 41"/>
              <a:gd name="T20" fmla="*/ 2147483646 w 110"/>
              <a:gd name="T21" fmla="*/ 0 h 41"/>
              <a:gd name="T22" fmla="*/ 2147483646 w 110"/>
              <a:gd name="T23" fmla="*/ 2147483646 h 41"/>
              <a:gd name="T24" fmla="*/ 2147483646 w 110"/>
              <a:gd name="T25" fmla="*/ 2147483646 h 41"/>
              <a:gd name="T26" fmla="*/ 2147483646 w 110"/>
              <a:gd name="T27" fmla="*/ 2147483646 h 41"/>
              <a:gd name="T28" fmla="*/ 2147483646 w 110"/>
              <a:gd name="T29" fmla="*/ 2147483646 h 41"/>
              <a:gd name="T30" fmla="*/ 2147483646 w 110"/>
              <a:gd name="T31" fmla="*/ 2147483646 h 41"/>
              <a:gd name="T32" fmla="*/ 2147483646 w 110"/>
              <a:gd name="T33" fmla="*/ 2147483646 h 41"/>
              <a:gd name="T34" fmla="*/ 2147483646 w 110"/>
              <a:gd name="T35" fmla="*/ 2147483646 h 41"/>
              <a:gd name="T36" fmla="*/ 0 w 110"/>
              <a:gd name="T37" fmla="*/ 2147483646 h 41"/>
              <a:gd name="T38" fmla="*/ 0 w 110"/>
              <a:gd name="T39" fmla="*/ 2147483646 h 41"/>
              <a:gd name="T40" fmla="*/ 2147483646 w 110"/>
              <a:gd name="T41" fmla="*/ 214748364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41"/>
              <a:gd name="T65" fmla="*/ 110 w 110"/>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41">
                <a:moveTo>
                  <a:pt x="2" y="41"/>
                </a:moveTo>
                <a:lnTo>
                  <a:pt x="2" y="41"/>
                </a:lnTo>
                <a:lnTo>
                  <a:pt x="14" y="40"/>
                </a:lnTo>
                <a:lnTo>
                  <a:pt x="19" y="38"/>
                </a:lnTo>
                <a:lnTo>
                  <a:pt x="22" y="37"/>
                </a:lnTo>
                <a:lnTo>
                  <a:pt x="24" y="35"/>
                </a:lnTo>
                <a:lnTo>
                  <a:pt x="29" y="33"/>
                </a:lnTo>
                <a:lnTo>
                  <a:pt x="43" y="29"/>
                </a:lnTo>
                <a:lnTo>
                  <a:pt x="69" y="22"/>
                </a:lnTo>
                <a:lnTo>
                  <a:pt x="110" y="11"/>
                </a:lnTo>
                <a:lnTo>
                  <a:pt x="107" y="0"/>
                </a:lnTo>
                <a:lnTo>
                  <a:pt x="66" y="11"/>
                </a:lnTo>
                <a:lnTo>
                  <a:pt x="40" y="18"/>
                </a:lnTo>
                <a:lnTo>
                  <a:pt x="25" y="23"/>
                </a:lnTo>
                <a:lnTo>
                  <a:pt x="18" y="25"/>
                </a:lnTo>
                <a:lnTo>
                  <a:pt x="17" y="26"/>
                </a:lnTo>
                <a:lnTo>
                  <a:pt x="15" y="27"/>
                </a:lnTo>
                <a:lnTo>
                  <a:pt x="11" y="27"/>
                </a:lnTo>
                <a:lnTo>
                  <a:pt x="0" y="30"/>
                </a:lnTo>
                <a:lnTo>
                  <a:pt x="2" y="41"/>
                </a:lnTo>
                <a:close/>
              </a:path>
            </a:pathLst>
          </a:custGeom>
          <a:solidFill>
            <a:srgbClr val="EF9C9F"/>
          </a:solidFill>
          <a:ln w="9525">
            <a:solidFill>
              <a:schemeClr val="tx1"/>
            </a:solidFill>
            <a:round/>
            <a:headEnd/>
            <a:tailEnd/>
          </a:ln>
        </p:spPr>
        <p:txBody>
          <a:bodyPr/>
          <a:lstStyle/>
          <a:p>
            <a:endParaRPr lang="ja-JP" altLang="en-US"/>
          </a:p>
        </p:txBody>
      </p:sp>
      <p:sp>
        <p:nvSpPr>
          <p:cNvPr id="98416" name="Freeform 112"/>
          <p:cNvSpPr>
            <a:spLocks/>
          </p:cNvSpPr>
          <p:nvPr/>
        </p:nvSpPr>
        <p:spPr bwMode="auto">
          <a:xfrm>
            <a:off x="8021639" y="3911601"/>
            <a:ext cx="147637" cy="36513"/>
          </a:xfrm>
          <a:custGeom>
            <a:avLst/>
            <a:gdLst>
              <a:gd name="T0" fmla="*/ 2147483646 w 140"/>
              <a:gd name="T1" fmla="*/ 2147483646 h 35"/>
              <a:gd name="T2" fmla="*/ 2147483646 w 140"/>
              <a:gd name="T3" fmla="*/ 2147483646 h 35"/>
              <a:gd name="T4" fmla="*/ 2147483646 w 140"/>
              <a:gd name="T5" fmla="*/ 2147483646 h 35"/>
              <a:gd name="T6" fmla="*/ 2147483646 w 140"/>
              <a:gd name="T7" fmla="*/ 2147483646 h 35"/>
              <a:gd name="T8" fmla="*/ 2147483646 w 140"/>
              <a:gd name="T9" fmla="*/ 2147483646 h 35"/>
              <a:gd name="T10" fmla="*/ 2147483646 w 140"/>
              <a:gd name="T11" fmla="*/ 2147483646 h 35"/>
              <a:gd name="T12" fmla="*/ 2147483646 w 140"/>
              <a:gd name="T13" fmla="*/ 2147483646 h 35"/>
              <a:gd name="T14" fmla="*/ 2147483646 w 140"/>
              <a:gd name="T15" fmla="*/ 2147483646 h 35"/>
              <a:gd name="T16" fmla="*/ 2147483646 w 140"/>
              <a:gd name="T17" fmla="*/ 2147483646 h 35"/>
              <a:gd name="T18" fmla="*/ 2147483646 w 140"/>
              <a:gd name="T19" fmla="*/ 0 h 35"/>
              <a:gd name="T20" fmla="*/ 2147483646 w 140"/>
              <a:gd name="T21" fmla="*/ 2147483646 h 35"/>
              <a:gd name="T22" fmla="*/ 2147483646 w 140"/>
              <a:gd name="T23" fmla="*/ 2147483646 h 35"/>
              <a:gd name="T24" fmla="*/ 2147483646 w 140"/>
              <a:gd name="T25" fmla="*/ 2147483646 h 35"/>
              <a:gd name="T26" fmla="*/ 2147483646 w 140"/>
              <a:gd name="T27" fmla="*/ 2147483646 h 35"/>
              <a:gd name="T28" fmla="*/ 2147483646 w 140"/>
              <a:gd name="T29" fmla="*/ 2147483646 h 35"/>
              <a:gd name="T30" fmla="*/ 2147483646 w 140"/>
              <a:gd name="T31" fmla="*/ 2147483646 h 35"/>
              <a:gd name="T32" fmla="*/ 2147483646 w 140"/>
              <a:gd name="T33" fmla="*/ 2147483646 h 35"/>
              <a:gd name="T34" fmla="*/ 0 w 140"/>
              <a:gd name="T35" fmla="*/ 2147483646 h 35"/>
              <a:gd name="T36" fmla="*/ 2147483646 w 140"/>
              <a:gd name="T37" fmla="*/ 2147483646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35"/>
              <a:gd name="T59" fmla="*/ 140 w 140"/>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35">
                <a:moveTo>
                  <a:pt x="9" y="34"/>
                </a:moveTo>
                <a:lnTo>
                  <a:pt x="10" y="35"/>
                </a:lnTo>
                <a:lnTo>
                  <a:pt x="21" y="33"/>
                </a:lnTo>
                <a:lnTo>
                  <a:pt x="37" y="30"/>
                </a:lnTo>
                <a:lnTo>
                  <a:pt x="56" y="26"/>
                </a:lnTo>
                <a:lnTo>
                  <a:pt x="78" y="23"/>
                </a:lnTo>
                <a:lnTo>
                  <a:pt x="101" y="19"/>
                </a:lnTo>
                <a:lnTo>
                  <a:pt x="122" y="15"/>
                </a:lnTo>
                <a:lnTo>
                  <a:pt x="140" y="11"/>
                </a:lnTo>
                <a:lnTo>
                  <a:pt x="138" y="0"/>
                </a:lnTo>
                <a:lnTo>
                  <a:pt x="121" y="4"/>
                </a:lnTo>
                <a:lnTo>
                  <a:pt x="99" y="7"/>
                </a:lnTo>
                <a:lnTo>
                  <a:pt x="77" y="11"/>
                </a:lnTo>
                <a:lnTo>
                  <a:pt x="55" y="15"/>
                </a:lnTo>
                <a:lnTo>
                  <a:pt x="35" y="19"/>
                </a:lnTo>
                <a:lnTo>
                  <a:pt x="18" y="22"/>
                </a:lnTo>
                <a:lnTo>
                  <a:pt x="7" y="23"/>
                </a:lnTo>
                <a:lnTo>
                  <a:pt x="0" y="26"/>
                </a:lnTo>
                <a:lnTo>
                  <a:pt x="9" y="34"/>
                </a:lnTo>
                <a:close/>
              </a:path>
            </a:pathLst>
          </a:custGeom>
          <a:solidFill>
            <a:srgbClr val="EF9C9F"/>
          </a:solidFill>
          <a:ln w="9525">
            <a:solidFill>
              <a:schemeClr val="tx1"/>
            </a:solidFill>
            <a:round/>
            <a:headEnd/>
            <a:tailEnd/>
          </a:ln>
        </p:spPr>
        <p:txBody>
          <a:bodyPr/>
          <a:lstStyle/>
          <a:p>
            <a:endParaRPr lang="ja-JP" altLang="en-US"/>
          </a:p>
        </p:txBody>
      </p:sp>
      <p:sp>
        <p:nvSpPr>
          <p:cNvPr id="98417" name="Freeform 113"/>
          <p:cNvSpPr>
            <a:spLocks/>
          </p:cNvSpPr>
          <p:nvPr/>
        </p:nvSpPr>
        <p:spPr bwMode="auto">
          <a:xfrm>
            <a:off x="8027988" y="3914776"/>
            <a:ext cx="254000" cy="60325"/>
          </a:xfrm>
          <a:custGeom>
            <a:avLst/>
            <a:gdLst>
              <a:gd name="T0" fmla="*/ 2147483646 w 242"/>
              <a:gd name="T1" fmla="*/ 0 h 57"/>
              <a:gd name="T2" fmla="*/ 2147483646 w 242"/>
              <a:gd name="T3" fmla="*/ 2147483646 h 57"/>
              <a:gd name="T4" fmla="*/ 2147483646 w 242"/>
              <a:gd name="T5" fmla="*/ 2147483646 h 57"/>
              <a:gd name="T6" fmla="*/ 2147483646 w 242"/>
              <a:gd name="T7" fmla="*/ 2147483646 h 57"/>
              <a:gd name="T8" fmla="*/ 2147483646 w 242"/>
              <a:gd name="T9" fmla="*/ 2147483646 h 57"/>
              <a:gd name="T10" fmla="*/ 2147483646 w 242"/>
              <a:gd name="T11" fmla="*/ 2147483646 h 57"/>
              <a:gd name="T12" fmla="*/ 2147483646 w 242"/>
              <a:gd name="T13" fmla="*/ 2147483646 h 57"/>
              <a:gd name="T14" fmla="*/ 2147483646 w 242"/>
              <a:gd name="T15" fmla="*/ 2147483646 h 57"/>
              <a:gd name="T16" fmla="*/ 0 w 242"/>
              <a:gd name="T17" fmla="*/ 2147483646 h 57"/>
              <a:gd name="T18" fmla="*/ 2147483646 w 242"/>
              <a:gd name="T19" fmla="*/ 2147483646 h 57"/>
              <a:gd name="T20" fmla="*/ 2147483646 w 242"/>
              <a:gd name="T21" fmla="*/ 2147483646 h 57"/>
              <a:gd name="T22" fmla="*/ 2147483646 w 242"/>
              <a:gd name="T23" fmla="*/ 2147483646 h 57"/>
              <a:gd name="T24" fmla="*/ 2147483646 w 242"/>
              <a:gd name="T25" fmla="*/ 2147483646 h 57"/>
              <a:gd name="T26" fmla="*/ 2147483646 w 242"/>
              <a:gd name="T27" fmla="*/ 2147483646 h 57"/>
              <a:gd name="T28" fmla="*/ 2147483646 w 242"/>
              <a:gd name="T29" fmla="*/ 2147483646 h 57"/>
              <a:gd name="T30" fmla="*/ 2147483646 w 242"/>
              <a:gd name="T31" fmla="*/ 2147483646 h 57"/>
              <a:gd name="T32" fmla="*/ 2147483646 w 242"/>
              <a:gd name="T33" fmla="*/ 2147483646 h 57"/>
              <a:gd name="T34" fmla="*/ 2147483646 w 242"/>
              <a:gd name="T35" fmla="*/ 2147483646 h 57"/>
              <a:gd name="T36" fmla="*/ 2147483646 w 242"/>
              <a:gd name="T37" fmla="*/ 0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7"/>
              <a:gd name="T59" fmla="*/ 242 w 242"/>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7">
                <a:moveTo>
                  <a:pt x="239" y="0"/>
                </a:moveTo>
                <a:lnTo>
                  <a:pt x="217" y="4"/>
                </a:lnTo>
                <a:lnTo>
                  <a:pt x="195" y="8"/>
                </a:lnTo>
                <a:lnTo>
                  <a:pt x="172" y="12"/>
                </a:lnTo>
                <a:lnTo>
                  <a:pt x="146" y="16"/>
                </a:lnTo>
                <a:lnTo>
                  <a:pt x="117" y="21"/>
                </a:lnTo>
                <a:lnTo>
                  <a:pt x="83" y="28"/>
                </a:lnTo>
                <a:lnTo>
                  <a:pt x="45" y="36"/>
                </a:lnTo>
                <a:lnTo>
                  <a:pt x="0" y="46"/>
                </a:lnTo>
                <a:lnTo>
                  <a:pt x="3" y="57"/>
                </a:lnTo>
                <a:lnTo>
                  <a:pt x="48" y="47"/>
                </a:lnTo>
                <a:lnTo>
                  <a:pt x="86" y="39"/>
                </a:lnTo>
                <a:lnTo>
                  <a:pt x="119" y="32"/>
                </a:lnTo>
                <a:lnTo>
                  <a:pt x="149" y="28"/>
                </a:lnTo>
                <a:lnTo>
                  <a:pt x="173" y="23"/>
                </a:lnTo>
                <a:lnTo>
                  <a:pt x="198" y="19"/>
                </a:lnTo>
                <a:lnTo>
                  <a:pt x="220" y="15"/>
                </a:lnTo>
                <a:lnTo>
                  <a:pt x="242" y="11"/>
                </a:lnTo>
                <a:lnTo>
                  <a:pt x="239" y="0"/>
                </a:lnTo>
                <a:close/>
              </a:path>
            </a:pathLst>
          </a:custGeom>
          <a:solidFill>
            <a:srgbClr val="EF9C9F"/>
          </a:solidFill>
          <a:ln w="9525">
            <a:solidFill>
              <a:schemeClr val="tx1"/>
            </a:solidFill>
            <a:round/>
            <a:headEnd/>
            <a:tailEnd/>
          </a:ln>
        </p:spPr>
        <p:txBody>
          <a:bodyPr/>
          <a:lstStyle/>
          <a:p>
            <a:endParaRPr lang="ja-JP" altLang="en-US"/>
          </a:p>
        </p:txBody>
      </p:sp>
      <p:sp>
        <p:nvSpPr>
          <p:cNvPr id="98418" name="Freeform 114"/>
          <p:cNvSpPr>
            <a:spLocks/>
          </p:cNvSpPr>
          <p:nvPr/>
        </p:nvSpPr>
        <p:spPr bwMode="auto">
          <a:xfrm>
            <a:off x="7786688" y="2701925"/>
            <a:ext cx="133350" cy="101600"/>
          </a:xfrm>
          <a:custGeom>
            <a:avLst/>
            <a:gdLst>
              <a:gd name="T0" fmla="*/ 2147483646 w 127"/>
              <a:gd name="T1" fmla="*/ 2147483646 h 97"/>
              <a:gd name="T2" fmla="*/ 2147483646 w 127"/>
              <a:gd name="T3" fmla="*/ 2147483646 h 97"/>
              <a:gd name="T4" fmla="*/ 2147483646 w 127"/>
              <a:gd name="T5" fmla="*/ 2147483646 h 97"/>
              <a:gd name="T6" fmla="*/ 2147483646 w 127"/>
              <a:gd name="T7" fmla="*/ 2147483646 h 97"/>
              <a:gd name="T8" fmla="*/ 2147483646 w 127"/>
              <a:gd name="T9" fmla="*/ 2147483646 h 97"/>
              <a:gd name="T10" fmla="*/ 2147483646 w 127"/>
              <a:gd name="T11" fmla="*/ 2147483646 h 97"/>
              <a:gd name="T12" fmla="*/ 2147483646 w 127"/>
              <a:gd name="T13" fmla="*/ 2147483646 h 97"/>
              <a:gd name="T14" fmla="*/ 2147483646 w 127"/>
              <a:gd name="T15" fmla="*/ 2147483646 h 97"/>
              <a:gd name="T16" fmla="*/ 2147483646 w 127"/>
              <a:gd name="T17" fmla="*/ 2147483646 h 97"/>
              <a:gd name="T18" fmla="*/ 2147483646 w 127"/>
              <a:gd name="T19" fmla="*/ 0 h 97"/>
              <a:gd name="T20" fmla="*/ 0 w 127"/>
              <a:gd name="T21" fmla="*/ 2147483646 h 97"/>
              <a:gd name="T22" fmla="*/ 2147483646 w 127"/>
              <a:gd name="T23" fmla="*/ 2147483646 h 97"/>
              <a:gd name="T24" fmla="*/ 2147483646 w 127"/>
              <a:gd name="T25" fmla="*/ 2147483646 h 97"/>
              <a:gd name="T26" fmla="*/ 2147483646 w 127"/>
              <a:gd name="T27" fmla="*/ 2147483646 h 97"/>
              <a:gd name="T28" fmla="*/ 2147483646 w 127"/>
              <a:gd name="T29" fmla="*/ 2147483646 h 97"/>
              <a:gd name="T30" fmla="*/ 2147483646 w 127"/>
              <a:gd name="T31" fmla="*/ 2147483646 h 97"/>
              <a:gd name="T32" fmla="*/ 2147483646 w 127"/>
              <a:gd name="T33" fmla="*/ 2147483646 h 97"/>
              <a:gd name="T34" fmla="*/ 2147483646 w 127"/>
              <a:gd name="T35" fmla="*/ 2147483646 h 97"/>
              <a:gd name="T36" fmla="*/ 2147483646 w 127"/>
              <a:gd name="T37" fmla="*/ 2147483646 h 97"/>
              <a:gd name="T38" fmla="*/ 2147483646 w 127"/>
              <a:gd name="T39" fmla="*/ 2147483646 h 97"/>
              <a:gd name="T40" fmla="*/ 2147483646 w 127"/>
              <a:gd name="T41" fmla="*/ 2147483646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97"/>
              <a:gd name="T65" fmla="*/ 127 w 127"/>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97">
                <a:moveTo>
                  <a:pt x="127" y="87"/>
                </a:moveTo>
                <a:lnTo>
                  <a:pt x="127" y="87"/>
                </a:lnTo>
                <a:lnTo>
                  <a:pt x="121" y="84"/>
                </a:lnTo>
                <a:lnTo>
                  <a:pt x="114" y="84"/>
                </a:lnTo>
                <a:lnTo>
                  <a:pt x="107" y="84"/>
                </a:lnTo>
                <a:lnTo>
                  <a:pt x="99" y="81"/>
                </a:lnTo>
                <a:lnTo>
                  <a:pt x="85" y="73"/>
                </a:lnTo>
                <a:lnTo>
                  <a:pt x="67" y="58"/>
                </a:lnTo>
                <a:lnTo>
                  <a:pt x="41" y="35"/>
                </a:lnTo>
                <a:lnTo>
                  <a:pt x="9" y="0"/>
                </a:lnTo>
                <a:lnTo>
                  <a:pt x="0" y="7"/>
                </a:lnTo>
                <a:lnTo>
                  <a:pt x="33" y="43"/>
                </a:lnTo>
                <a:lnTo>
                  <a:pt x="59" y="68"/>
                </a:lnTo>
                <a:lnTo>
                  <a:pt x="80" y="82"/>
                </a:lnTo>
                <a:lnTo>
                  <a:pt x="93" y="91"/>
                </a:lnTo>
                <a:lnTo>
                  <a:pt x="104" y="95"/>
                </a:lnTo>
                <a:lnTo>
                  <a:pt x="112" y="96"/>
                </a:lnTo>
                <a:lnTo>
                  <a:pt x="118" y="96"/>
                </a:lnTo>
                <a:lnTo>
                  <a:pt x="122" y="97"/>
                </a:lnTo>
                <a:lnTo>
                  <a:pt x="127" y="87"/>
                </a:lnTo>
                <a:close/>
              </a:path>
            </a:pathLst>
          </a:custGeom>
          <a:solidFill>
            <a:srgbClr val="EF9C9F"/>
          </a:solidFill>
          <a:ln w="9525">
            <a:solidFill>
              <a:schemeClr val="tx1"/>
            </a:solidFill>
            <a:round/>
            <a:headEnd/>
            <a:tailEnd/>
          </a:ln>
        </p:spPr>
        <p:txBody>
          <a:bodyPr/>
          <a:lstStyle/>
          <a:p>
            <a:endParaRPr lang="ja-JP" altLang="en-US"/>
          </a:p>
        </p:txBody>
      </p:sp>
      <p:sp>
        <p:nvSpPr>
          <p:cNvPr id="98419" name="Freeform 115"/>
          <p:cNvSpPr>
            <a:spLocks/>
          </p:cNvSpPr>
          <p:nvPr/>
        </p:nvSpPr>
        <p:spPr bwMode="auto">
          <a:xfrm>
            <a:off x="7915275" y="2765425"/>
            <a:ext cx="90488" cy="39688"/>
          </a:xfrm>
          <a:custGeom>
            <a:avLst/>
            <a:gdLst>
              <a:gd name="T0" fmla="*/ 2147483646 w 86"/>
              <a:gd name="T1" fmla="*/ 0 h 38"/>
              <a:gd name="T2" fmla="*/ 2147483646 w 86"/>
              <a:gd name="T3" fmla="*/ 0 h 38"/>
              <a:gd name="T4" fmla="*/ 2147483646 w 86"/>
              <a:gd name="T5" fmla="*/ 2147483646 h 38"/>
              <a:gd name="T6" fmla="*/ 2147483646 w 86"/>
              <a:gd name="T7" fmla="*/ 2147483646 h 38"/>
              <a:gd name="T8" fmla="*/ 2147483646 w 86"/>
              <a:gd name="T9" fmla="*/ 2147483646 h 38"/>
              <a:gd name="T10" fmla="*/ 2147483646 w 86"/>
              <a:gd name="T11" fmla="*/ 2147483646 h 38"/>
              <a:gd name="T12" fmla="*/ 2147483646 w 86"/>
              <a:gd name="T13" fmla="*/ 2147483646 h 38"/>
              <a:gd name="T14" fmla="*/ 2147483646 w 86"/>
              <a:gd name="T15" fmla="*/ 2147483646 h 38"/>
              <a:gd name="T16" fmla="*/ 2147483646 w 86"/>
              <a:gd name="T17" fmla="*/ 2147483646 h 38"/>
              <a:gd name="T18" fmla="*/ 2147483646 w 86"/>
              <a:gd name="T19" fmla="*/ 2147483646 h 38"/>
              <a:gd name="T20" fmla="*/ 0 w 86"/>
              <a:gd name="T21" fmla="*/ 2147483646 h 38"/>
              <a:gd name="T22" fmla="*/ 2147483646 w 86"/>
              <a:gd name="T23" fmla="*/ 2147483646 h 38"/>
              <a:gd name="T24" fmla="*/ 2147483646 w 86"/>
              <a:gd name="T25" fmla="*/ 2147483646 h 38"/>
              <a:gd name="T26" fmla="*/ 2147483646 w 86"/>
              <a:gd name="T27" fmla="*/ 2147483646 h 38"/>
              <a:gd name="T28" fmla="*/ 2147483646 w 86"/>
              <a:gd name="T29" fmla="*/ 2147483646 h 38"/>
              <a:gd name="T30" fmla="*/ 2147483646 w 86"/>
              <a:gd name="T31" fmla="*/ 2147483646 h 38"/>
              <a:gd name="T32" fmla="*/ 2147483646 w 86"/>
              <a:gd name="T33" fmla="*/ 2147483646 h 38"/>
              <a:gd name="T34" fmla="*/ 2147483646 w 86"/>
              <a:gd name="T35" fmla="*/ 2147483646 h 38"/>
              <a:gd name="T36" fmla="*/ 2147483646 w 86"/>
              <a:gd name="T37" fmla="*/ 2147483646 h 38"/>
              <a:gd name="T38" fmla="*/ 2147483646 w 86"/>
              <a:gd name="T39" fmla="*/ 2147483646 h 38"/>
              <a:gd name="T40" fmla="*/ 2147483646 w 86"/>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38"/>
              <a:gd name="T65" fmla="*/ 86 w 8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38">
                <a:moveTo>
                  <a:pt x="82" y="0"/>
                </a:moveTo>
                <a:lnTo>
                  <a:pt x="82" y="0"/>
                </a:lnTo>
                <a:lnTo>
                  <a:pt x="64" y="7"/>
                </a:lnTo>
                <a:lnTo>
                  <a:pt x="50" y="12"/>
                </a:lnTo>
                <a:lnTo>
                  <a:pt x="38" y="17"/>
                </a:lnTo>
                <a:lnTo>
                  <a:pt x="29" y="23"/>
                </a:lnTo>
                <a:lnTo>
                  <a:pt x="22" y="26"/>
                </a:lnTo>
                <a:lnTo>
                  <a:pt x="15" y="27"/>
                </a:lnTo>
                <a:lnTo>
                  <a:pt x="11" y="27"/>
                </a:lnTo>
                <a:lnTo>
                  <a:pt x="5" y="26"/>
                </a:lnTo>
                <a:lnTo>
                  <a:pt x="0" y="36"/>
                </a:lnTo>
                <a:lnTo>
                  <a:pt x="8" y="38"/>
                </a:lnTo>
                <a:lnTo>
                  <a:pt x="16" y="38"/>
                </a:lnTo>
                <a:lnTo>
                  <a:pt x="25" y="36"/>
                </a:lnTo>
                <a:lnTo>
                  <a:pt x="34" y="32"/>
                </a:lnTo>
                <a:lnTo>
                  <a:pt x="44" y="28"/>
                </a:lnTo>
                <a:lnTo>
                  <a:pt x="55" y="23"/>
                </a:lnTo>
                <a:lnTo>
                  <a:pt x="68" y="16"/>
                </a:lnTo>
                <a:lnTo>
                  <a:pt x="86" y="11"/>
                </a:lnTo>
                <a:lnTo>
                  <a:pt x="82" y="0"/>
                </a:lnTo>
                <a:close/>
              </a:path>
            </a:pathLst>
          </a:custGeom>
          <a:solidFill>
            <a:srgbClr val="EF9C9F"/>
          </a:solidFill>
          <a:ln w="9525">
            <a:solidFill>
              <a:schemeClr val="tx1"/>
            </a:solidFill>
            <a:round/>
            <a:headEnd/>
            <a:tailEnd/>
          </a:ln>
        </p:spPr>
        <p:txBody>
          <a:bodyPr/>
          <a:lstStyle/>
          <a:p>
            <a:endParaRPr lang="ja-JP" altLang="en-US"/>
          </a:p>
        </p:txBody>
      </p:sp>
      <p:sp>
        <p:nvSpPr>
          <p:cNvPr id="98420" name="Freeform 116"/>
          <p:cNvSpPr>
            <a:spLocks/>
          </p:cNvSpPr>
          <p:nvPr/>
        </p:nvSpPr>
        <p:spPr bwMode="auto">
          <a:xfrm>
            <a:off x="8001001" y="2713039"/>
            <a:ext cx="136525" cy="65087"/>
          </a:xfrm>
          <a:custGeom>
            <a:avLst/>
            <a:gdLst>
              <a:gd name="T0" fmla="*/ 2147483646 w 130"/>
              <a:gd name="T1" fmla="*/ 2147483646 h 61"/>
              <a:gd name="T2" fmla="*/ 2147483646 w 130"/>
              <a:gd name="T3" fmla="*/ 2147483646 h 61"/>
              <a:gd name="T4" fmla="*/ 2147483646 w 130"/>
              <a:gd name="T5" fmla="*/ 2147483646 h 61"/>
              <a:gd name="T6" fmla="*/ 2147483646 w 130"/>
              <a:gd name="T7" fmla="*/ 2147483646 h 61"/>
              <a:gd name="T8" fmla="*/ 2147483646 w 130"/>
              <a:gd name="T9" fmla="*/ 2147483646 h 61"/>
              <a:gd name="T10" fmla="*/ 2147483646 w 130"/>
              <a:gd name="T11" fmla="*/ 2147483646 h 61"/>
              <a:gd name="T12" fmla="*/ 2147483646 w 130"/>
              <a:gd name="T13" fmla="*/ 2147483646 h 61"/>
              <a:gd name="T14" fmla="*/ 2147483646 w 130"/>
              <a:gd name="T15" fmla="*/ 2147483646 h 61"/>
              <a:gd name="T16" fmla="*/ 2147483646 w 130"/>
              <a:gd name="T17" fmla="*/ 2147483646 h 61"/>
              <a:gd name="T18" fmla="*/ 2147483646 w 130"/>
              <a:gd name="T19" fmla="*/ 2147483646 h 61"/>
              <a:gd name="T20" fmla="*/ 0 w 130"/>
              <a:gd name="T21" fmla="*/ 2147483646 h 61"/>
              <a:gd name="T22" fmla="*/ 2147483646 w 130"/>
              <a:gd name="T23" fmla="*/ 2147483646 h 61"/>
              <a:gd name="T24" fmla="*/ 2147483646 w 130"/>
              <a:gd name="T25" fmla="*/ 2147483646 h 61"/>
              <a:gd name="T26" fmla="*/ 2147483646 w 130"/>
              <a:gd name="T27" fmla="*/ 2147483646 h 61"/>
              <a:gd name="T28" fmla="*/ 2147483646 w 130"/>
              <a:gd name="T29" fmla="*/ 2147483646 h 61"/>
              <a:gd name="T30" fmla="*/ 2147483646 w 130"/>
              <a:gd name="T31" fmla="*/ 2147483646 h 61"/>
              <a:gd name="T32" fmla="*/ 2147483646 w 130"/>
              <a:gd name="T33" fmla="*/ 2147483646 h 61"/>
              <a:gd name="T34" fmla="*/ 2147483646 w 130"/>
              <a:gd name="T35" fmla="*/ 2147483646 h 61"/>
              <a:gd name="T36" fmla="*/ 2147483646 w 130"/>
              <a:gd name="T37" fmla="*/ 2147483646 h 61"/>
              <a:gd name="T38" fmla="*/ 2147483646 w 130"/>
              <a:gd name="T39" fmla="*/ 2147483646 h 61"/>
              <a:gd name="T40" fmla="*/ 2147483646 w 130"/>
              <a:gd name="T41" fmla="*/ 2147483646 h 61"/>
              <a:gd name="T42" fmla="*/ 2147483646 w 130"/>
              <a:gd name="T43" fmla="*/ 0 h 61"/>
              <a:gd name="T44" fmla="*/ 2147483646 w 130"/>
              <a:gd name="T45" fmla="*/ 2147483646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0"/>
              <a:gd name="T70" fmla="*/ 0 h 61"/>
              <a:gd name="T71" fmla="*/ 130 w 130"/>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0" h="61">
                <a:moveTo>
                  <a:pt x="119" y="9"/>
                </a:moveTo>
                <a:lnTo>
                  <a:pt x="119" y="7"/>
                </a:lnTo>
                <a:lnTo>
                  <a:pt x="119" y="5"/>
                </a:lnTo>
                <a:lnTo>
                  <a:pt x="117" y="7"/>
                </a:lnTo>
                <a:lnTo>
                  <a:pt x="113" y="8"/>
                </a:lnTo>
                <a:lnTo>
                  <a:pt x="101" y="15"/>
                </a:lnTo>
                <a:lnTo>
                  <a:pt x="83" y="22"/>
                </a:lnTo>
                <a:lnTo>
                  <a:pt x="63" y="28"/>
                </a:lnTo>
                <a:lnTo>
                  <a:pt x="41" y="36"/>
                </a:lnTo>
                <a:lnTo>
                  <a:pt x="19" y="43"/>
                </a:lnTo>
                <a:lnTo>
                  <a:pt x="0" y="50"/>
                </a:lnTo>
                <a:lnTo>
                  <a:pt x="4" y="61"/>
                </a:lnTo>
                <a:lnTo>
                  <a:pt x="23" y="54"/>
                </a:lnTo>
                <a:lnTo>
                  <a:pt x="45" y="47"/>
                </a:lnTo>
                <a:lnTo>
                  <a:pt x="67" y="39"/>
                </a:lnTo>
                <a:lnTo>
                  <a:pt x="87" y="32"/>
                </a:lnTo>
                <a:lnTo>
                  <a:pt x="105" y="24"/>
                </a:lnTo>
                <a:lnTo>
                  <a:pt x="119" y="19"/>
                </a:lnTo>
                <a:lnTo>
                  <a:pt x="124" y="15"/>
                </a:lnTo>
                <a:lnTo>
                  <a:pt x="128" y="11"/>
                </a:lnTo>
                <a:lnTo>
                  <a:pt x="130" y="4"/>
                </a:lnTo>
                <a:lnTo>
                  <a:pt x="126" y="0"/>
                </a:lnTo>
                <a:lnTo>
                  <a:pt x="119" y="9"/>
                </a:lnTo>
                <a:close/>
              </a:path>
            </a:pathLst>
          </a:custGeom>
          <a:solidFill>
            <a:srgbClr val="EF9C9F"/>
          </a:solidFill>
          <a:ln w="9525">
            <a:solidFill>
              <a:schemeClr val="tx1"/>
            </a:solidFill>
            <a:round/>
            <a:headEnd/>
            <a:tailEnd/>
          </a:ln>
        </p:spPr>
        <p:txBody>
          <a:bodyPr/>
          <a:lstStyle/>
          <a:p>
            <a:endParaRPr lang="ja-JP" altLang="en-US"/>
          </a:p>
        </p:txBody>
      </p:sp>
      <p:sp>
        <p:nvSpPr>
          <p:cNvPr id="98421" name="Freeform 117"/>
          <p:cNvSpPr>
            <a:spLocks/>
          </p:cNvSpPr>
          <p:nvPr/>
        </p:nvSpPr>
        <p:spPr bwMode="auto">
          <a:xfrm>
            <a:off x="7727951" y="2686051"/>
            <a:ext cx="61913" cy="23813"/>
          </a:xfrm>
          <a:custGeom>
            <a:avLst/>
            <a:gdLst>
              <a:gd name="T0" fmla="*/ 2147483646 w 59"/>
              <a:gd name="T1" fmla="*/ 2147483646 h 23"/>
              <a:gd name="T2" fmla="*/ 2147483646 w 59"/>
              <a:gd name="T3" fmla="*/ 2147483646 h 23"/>
              <a:gd name="T4" fmla="*/ 2147483646 w 59"/>
              <a:gd name="T5" fmla="*/ 2147483646 h 23"/>
              <a:gd name="T6" fmla="*/ 2147483646 w 59"/>
              <a:gd name="T7" fmla="*/ 2147483646 h 23"/>
              <a:gd name="T8" fmla="*/ 2147483646 w 59"/>
              <a:gd name="T9" fmla="*/ 0 h 23"/>
              <a:gd name="T10" fmla="*/ 2147483646 w 59"/>
              <a:gd name="T11" fmla="*/ 0 h 23"/>
              <a:gd name="T12" fmla="*/ 2147483646 w 59"/>
              <a:gd name="T13" fmla="*/ 2147483646 h 23"/>
              <a:gd name="T14" fmla="*/ 2147483646 w 59"/>
              <a:gd name="T15" fmla="*/ 2147483646 h 23"/>
              <a:gd name="T16" fmla="*/ 2147483646 w 59"/>
              <a:gd name="T17" fmla="*/ 2147483646 h 23"/>
              <a:gd name="T18" fmla="*/ 0 w 59"/>
              <a:gd name="T19" fmla="*/ 2147483646 h 23"/>
              <a:gd name="T20" fmla="*/ 2147483646 w 59"/>
              <a:gd name="T21" fmla="*/ 2147483646 h 23"/>
              <a:gd name="T22" fmla="*/ 2147483646 w 59"/>
              <a:gd name="T23" fmla="*/ 2147483646 h 23"/>
              <a:gd name="T24" fmla="*/ 2147483646 w 59"/>
              <a:gd name="T25" fmla="*/ 2147483646 h 23"/>
              <a:gd name="T26" fmla="*/ 2147483646 w 59"/>
              <a:gd name="T27" fmla="*/ 2147483646 h 23"/>
              <a:gd name="T28" fmla="*/ 2147483646 w 59"/>
              <a:gd name="T29" fmla="*/ 2147483646 h 23"/>
              <a:gd name="T30" fmla="*/ 2147483646 w 59"/>
              <a:gd name="T31" fmla="*/ 2147483646 h 23"/>
              <a:gd name="T32" fmla="*/ 2147483646 w 59"/>
              <a:gd name="T33" fmla="*/ 2147483646 h 23"/>
              <a:gd name="T34" fmla="*/ 2147483646 w 59"/>
              <a:gd name="T35" fmla="*/ 2147483646 h 23"/>
              <a:gd name="T36" fmla="*/ 2147483646 w 59"/>
              <a:gd name="T37" fmla="*/ 2147483646 h 23"/>
              <a:gd name="T38" fmla="*/ 2147483646 w 59"/>
              <a:gd name="T39" fmla="*/ 2147483646 h 23"/>
              <a:gd name="T40" fmla="*/ 2147483646 w 59"/>
              <a:gd name="T41" fmla="*/ 214748364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23"/>
              <a:gd name="T65" fmla="*/ 59 w 59"/>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23">
                <a:moveTo>
                  <a:pt x="59" y="10"/>
                </a:moveTo>
                <a:lnTo>
                  <a:pt x="59" y="10"/>
                </a:lnTo>
                <a:lnTo>
                  <a:pt x="54" y="4"/>
                </a:lnTo>
                <a:lnTo>
                  <a:pt x="47" y="2"/>
                </a:lnTo>
                <a:lnTo>
                  <a:pt x="39" y="0"/>
                </a:lnTo>
                <a:lnTo>
                  <a:pt x="32" y="0"/>
                </a:lnTo>
                <a:lnTo>
                  <a:pt x="24" y="2"/>
                </a:lnTo>
                <a:lnTo>
                  <a:pt x="15" y="4"/>
                </a:lnTo>
                <a:lnTo>
                  <a:pt x="7" y="10"/>
                </a:lnTo>
                <a:lnTo>
                  <a:pt x="0" y="15"/>
                </a:lnTo>
                <a:lnTo>
                  <a:pt x="7" y="23"/>
                </a:lnTo>
                <a:lnTo>
                  <a:pt x="14" y="19"/>
                </a:lnTo>
                <a:lnTo>
                  <a:pt x="21" y="15"/>
                </a:lnTo>
                <a:lnTo>
                  <a:pt x="26" y="12"/>
                </a:lnTo>
                <a:lnTo>
                  <a:pt x="33" y="11"/>
                </a:lnTo>
                <a:lnTo>
                  <a:pt x="39" y="11"/>
                </a:lnTo>
                <a:lnTo>
                  <a:pt x="43" y="12"/>
                </a:lnTo>
                <a:lnTo>
                  <a:pt x="47" y="14"/>
                </a:lnTo>
                <a:lnTo>
                  <a:pt x="49" y="16"/>
                </a:lnTo>
                <a:lnTo>
                  <a:pt x="59" y="10"/>
                </a:lnTo>
                <a:close/>
              </a:path>
            </a:pathLst>
          </a:custGeom>
          <a:solidFill>
            <a:srgbClr val="EF9C9F"/>
          </a:solidFill>
          <a:ln w="9525">
            <a:solidFill>
              <a:schemeClr val="tx1"/>
            </a:solidFill>
            <a:round/>
            <a:headEnd/>
            <a:tailEnd/>
          </a:ln>
        </p:spPr>
        <p:txBody>
          <a:bodyPr/>
          <a:lstStyle/>
          <a:p>
            <a:endParaRPr lang="ja-JP" altLang="en-US"/>
          </a:p>
        </p:txBody>
      </p:sp>
      <p:sp>
        <p:nvSpPr>
          <p:cNvPr id="98422" name="Freeform 118"/>
          <p:cNvSpPr>
            <a:spLocks/>
          </p:cNvSpPr>
          <p:nvPr/>
        </p:nvSpPr>
        <p:spPr bwMode="auto">
          <a:xfrm>
            <a:off x="7766051" y="2697163"/>
            <a:ext cx="30163" cy="57150"/>
          </a:xfrm>
          <a:custGeom>
            <a:avLst/>
            <a:gdLst>
              <a:gd name="T0" fmla="*/ 2147483646 w 29"/>
              <a:gd name="T1" fmla="*/ 2147483646 h 55"/>
              <a:gd name="T2" fmla="*/ 2147483646 w 29"/>
              <a:gd name="T3" fmla="*/ 2147483646 h 55"/>
              <a:gd name="T4" fmla="*/ 2147483646 w 29"/>
              <a:gd name="T5" fmla="*/ 2147483646 h 55"/>
              <a:gd name="T6" fmla="*/ 2147483646 w 29"/>
              <a:gd name="T7" fmla="*/ 2147483646 h 55"/>
              <a:gd name="T8" fmla="*/ 2147483646 w 29"/>
              <a:gd name="T9" fmla="*/ 2147483646 h 55"/>
              <a:gd name="T10" fmla="*/ 2147483646 w 29"/>
              <a:gd name="T11" fmla="*/ 2147483646 h 55"/>
              <a:gd name="T12" fmla="*/ 2147483646 w 29"/>
              <a:gd name="T13" fmla="*/ 2147483646 h 55"/>
              <a:gd name="T14" fmla="*/ 2147483646 w 29"/>
              <a:gd name="T15" fmla="*/ 2147483646 h 55"/>
              <a:gd name="T16" fmla="*/ 2147483646 w 29"/>
              <a:gd name="T17" fmla="*/ 2147483646 h 55"/>
              <a:gd name="T18" fmla="*/ 2147483646 w 29"/>
              <a:gd name="T19" fmla="*/ 0 h 55"/>
              <a:gd name="T20" fmla="*/ 2147483646 w 29"/>
              <a:gd name="T21" fmla="*/ 2147483646 h 55"/>
              <a:gd name="T22" fmla="*/ 2147483646 w 29"/>
              <a:gd name="T23" fmla="*/ 2147483646 h 55"/>
              <a:gd name="T24" fmla="*/ 2147483646 w 29"/>
              <a:gd name="T25" fmla="*/ 2147483646 h 55"/>
              <a:gd name="T26" fmla="*/ 2147483646 w 29"/>
              <a:gd name="T27" fmla="*/ 2147483646 h 55"/>
              <a:gd name="T28" fmla="*/ 2147483646 w 29"/>
              <a:gd name="T29" fmla="*/ 2147483646 h 55"/>
              <a:gd name="T30" fmla="*/ 2147483646 w 29"/>
              <a:gd name="T31" fmla="*/ 2147483646 h 55"/>
              <a:gd name="T32" fmla="*/ 2147483646 w 29"/>
              <a:gd name="T33" fmla="*/ 2147483646 h 55"/>
              <a:gd name="T34" fmla="*/ 2147483646 w 29"/>
              <a:gd name="T35" fmla="*/ 2147483646 h 55"/>
              <a:gd name="T36" fmla="*/ 0 w 29"/>
              <a:gd name="T37" fmla="*/ 2147483646 h 55"/>
              <a:gd name="T38" fmla="*/ 0 w 29"/>
              <a:gd name="T39" fmla="*/ 2147483646 h 55"/>
              <a:gd name="T40" fmla="*/ 2147483646 w 2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5"/>
              <a:gd name="T65" fmla="*/ 29 w 2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5">
                <a:moveTo>
                  <a:pt x="7" y="55"/>
                </a:moveTo>
                <a:lnTo>
                  <a:pt x="7" y="55"/>
                </a:lnTo>
                <a:lnTo>
                  <a:pt x="13" y="48"/>
                </a:lnTo>
                <a:lnTo>
                  <a:pt x="19" y="42"/>
                </a:lnTo>
                <a:lnTo>
                  <a:pt x="24" y="35"/>
                </a:lnTo>
                <a:lnTo>
                  <a:pt x="27" y="27"/>
                </a:lnTo>
                <a:lnTo>
                  <a:pt x="29" y="20"/>
                </a:lnTo>
                <a:lnTo>
                  <a:pt x="29" y="12"/>
                </a:lnTo>
                <a:lnTo>
                  <a:pt x="27" y="5"/>
                </a:lnTo>
                <a:lnTo>
                  <a:pt x="23" y="0"/>
                </a:lnTo>
                <a:lnTo>
                  <a:pt x="13" y="6"/>
                </a:lnTo>
                <a:lnTo>
                  <a:pt x="16" y="9"/>
                </a:lnTo>
                <a:lnTo>
                  <a:pt x="18" y="13"/>
                </a:lnTo>
                <a:lnTo>
                  <a:pt x="18" y="19"/>
                </a:lnTo>
                <a:lnTo>
                  <a:pt x="16" y="24"/>
                </a:lnTo>
                <a:lnTo>
                  <a:pt x="13" y="29"/>
                </a:lnTo>
                <a:lnTo>
                  <a:pt x="11" y="35"/>
                </a:lnTo>
                <a:lnTo>
                  <a:pt x="5" y="42"/>
                </a:lnTo>
                <a:lnTo>
                  <a:pt x="0" y="47"/>
                </a:lnTo>
                <a:lnTo>
                  <a:pt x="7" y="55"/>
                </a:lnTo>
                <a:close/>
              </a:path>
            </a:pathLst>
          </a:custGeom>
          <a:solidFill>
            <a:srgbClr val="EF9C9F"/>
          </a:solidFill>
          <a:ln w="9525">
            <a:solidFill>
              <a:schemeClr val="tx1"/>
            </a:solidFill>
            <a:round/>
            <a:headEnd/>
            <a:tailEnd/>
          </a:ln>
        </p:spPr>
        <p:txBody>
          <a:bodyPr/>
          <a:lstStyle/>
          <a:p>
            <a:endParaRPr lang="ja-JP" altLang="en-US"/>
          </a:p>
        </p:txBody>
      </p:sp>
      <p:sp>
        <p:nvSpPr>
          <p:cNvPr id="98423" name="Freeform 119"/>
          <p:cNvSpPr>
            <a:spLocks/>
          </p:cNvSpPr>
          <p:nvPr/>
        </p:nvSpPr>
        <p:spPr bwMode="auto">
          <a:xfrm>
            <a:off x="7712076" y="2746376"/>
            <a:ext cx="60325" cy="23813"/>
          </a:xfrm>
          <a:custGeom>
            <a:avLst/>
            <a:gdLst>
              <a:gd name="T0" fmla="*/ 0 w 58"/>
              <a:gd name="T1" fmla="*/ 2147483646 h 23"/>
              <a:gd name="T2" fmla="*/ 0 w 58"/>
              <a:gd name="T3" fmla="*/ 2147483646 h 23"/>
              <a:gd name="T4" fmla="*/ 2147483646 w 58"/>
              <a:gd name="T5" fmla="*/ 2147483646 h 23"/>
              <a:gd name="T6" fmla="*/ 2147483646 w 58"/>
              <a:gd name="T7" fmla="*/ 2147483646 h 23"/>
              <a:gd name="T8" fmla="*/ 2147483646 w 58"/>
              <a:gd name="T9" fmla="*/ 2147483646 h 23"/>
              <a:gd name="T10" fmla="*/ 2147483646 w 58"/>
              <a:gd name="T11" fmla="*/ 2147483646 h 23"/>
              <a:gd name="T12" fmla="*/ 2147483646 w 58"/>
              <a:gd name="T13" fmla="*/ 2147483646 h 23"/>
              <a:gd name="T14" fmla="*/ 2147483646 w 58"/>
              <a:gd name="T15" fmla="*/ 2147483646 h 23"/>
              <a:gd name="T16" fmla="*/ 2147483646 w 58"/>
              <a:gd name="T17" fmla="*/ 2147483646 h 23"/>
              <a:gd name="T18" fmla="*/ 2147483646 w 58"/>
              <a:gd name="T19" fmla="*/ 2147483646 h 23"/>
              <a:gd name="T20" fmla="*/ 2147483646 w 58"/>
              <a:gd name="T21" fmla="*/ 0 h 23"/>
              <a:gd name="T22" fmla="*/ 2147483646 w 58"/>
              <a:gd name="T23" fmla="*/ 2147483646 h 23"/>
              <a:gd name="T24" fmla="*/ 2147483646 w 58"/>
              <a:gd name="T25" fmla="*/ 2147483646 h 23"/>
              <a:gd name="T26" fmla="*/ 2147483646 w 58"/>
              <a:gd name="T27" fmla="*/ 2147483646 h 23"/>
              <a:gd name="T28" fmla="*/ 2147483646 w 58"/>
              <a:gd name="T29" fmla="*/ 2147483646 h 23"/>
              <a:gd name="T30" fmla="*/ 2147483646 w 58"/>
              <a:gd name="T31" fmla="*/ 2147483646 h 23"/>
              <a:gd name="T32" fmla="*/ 2147483646 w 58"/>
              <a:gd name="T33" fmla="*/ 2147483646 h 23"/>
              <a:gd name="T34" fmla="*/ 2147483646 w 58"/>
              <a:gd name="T35" fmla="*/ 2147483646 h 23"/>
              <a:gd name="T36" fmla="*/ 2147483646 w 58"/>
              <a:gd name="T37" fmla="*/ 2147483646 h 23"/>
              <a:gd name="T38" fmla="*/ 2147483646 w 58"/>
              <a:gd name="T39" fmla="*/ 2147483646 h 23"/>
              <a:gd name="T40" fmla="*/ 0 w 58"/>
              <a:gd name="T41" fmla="*/ 2147483646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3"/>
              <a:gd name="T65" fmla="*/ 58 w 58"/>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3">
                <a:moveTo>
                  <a:pt x="0" y="13"/>
                </a:moveTo>
                <a:lnTo>
                  <a:pt x="0" y="13"/>
                </a:lnTo>
                <a:lnTo>
                  <a:pt x="6" y="19"/>
                </a:lnTo>
                <a:lnTo>
                  <a:pt x="13" y="22"/>
                </a:lnTo>
                <a:lnTo>
                  <a:pt x="19" y="23"/>
                </a:lnTo>
                <a:lnTo>
                  <a:pt x="28" y="23"/>
                </a:lnTo>
                <a:lnTo>
                  <a:pt x="34" y="20"/>
                </a:lnTo>
                <a:lnTo>
                  <a:pt x="43" y="18"/>
                </a:lnTo>
                <a:lnTo>
                  <a:pt x="51" y="13"/>
                </a:lnTo>
                <a:lnTo>
                  <a:pt x="58" y="8"/>
                </a:lnTo>
                <a:lnTo>
                  <a:pt x="51" y="0"/>
                </a:lnTo>
                <a:lnTo>
                  <a:pt x="44" y="4"/>
                </a:lnTo>
                <a:lnTo>
                  <a:pt x="39" y="8"/>
                </a:lnTo>
                <a:lnTo>
                  <a:pt x="32" y="9"/>
                </a:lnTo>
                <a:lnTo>
                  <a:pt x="26" y="11"/>
                </a:lnTo>
                <a:lnTo>
                  <a:pt x="19" y="12"/>
                </a:lnTo>
                <a:lnTo>
                  <a:pt x="15" y="11"/>
                </a:lnTo>
                <a:lnTo>
                  <a:pt x="11" y="9"/>
                </a:lnTo>
                <a:lnTo>
                  <a:pt x="8" y="7"/>
                </a:lnTo>
                <a:lnTo>
                  <a:pt x="0" y="13"/>
                </a:lnTo>
                <a:close/>
              </a:path>
            </a:pathLst>
          </a:custGeom>
          <a:solidFill>
            <a:srgbClr val="EF9C9F"/>
          </a:solidFill>
          <a:ln w="9525">
            <a:solidFill>
              <a:schemeClr val="tx1"/>
            </a:solidFill>
            <a:round/>
            <a:headEnd/>
            <a:tailEnd/>
          </a:ln>
        </p:spPr>
        <p:txBody>
          <a:bodyPr/>
          <a:lstStyle/>
          <a:p>
            <a:endParaRPr lang="ja-JP" altLang="en-US"/>
          </a:p>
        </p:txBody>
      </p:sp>
      <p:sp>
        <p:nvSpPr>
          <p:cNvPr id="98424" name="Freeform 120"/>
          <p:cNvSpPr>
            <a:spLocks/>
          </p:cNvSpPr>
          <p:nvPr/>
        </p:nvSpPr>
        <p:spPr bwMode="auto">
          <a:xfrm>
            <a:off x="7704138" y="2701925"/>
            <a:ext cx="30162" cy="57150"/>
          </a:xfrm>
          <a:custGeom>
            <a:avLst/>
            <a:gdLst>
              <a:gd name="T0" fmla="*/ 2147483646 w 29"/>
              <a:gd name="T1" fmla="*/ 0 h 55"/>
              <a:gd name="T2" fmla="*/ 2147483646 w 29"/>
              <a:gd name="T3" fmla="*/ 0 h 55"/>
              <a:gd name="T4" fmla="*/ 2147483646 w 29"/>
              <a:gd name="T5" fmla="*/ 2147483646 h 55"/>
              <a:gd name="T6" fmla="*/ 2147483646 w 29"/>
              <a:gd name="T7" fmla="*/ 2147483646 h 55"/>
              <a:gd name="T8" fmla="*/ 2147483646 w 29"/>
              <a:gd name="T9" fmla="*/ 2147483646 h 55"/>
              <a:gd name="T10" fmla="*/ 2147483646 w 29"/>
              <a:gd name="T11" fmla="*/ 2147483646 h 55"/>
              <a:gd name="T12" fmla="*/ 0 w 29"/>
              <a:gd name="T13" fmla="*/ 2147483646 h 55"/>
              <a:gd name="T14" fmla="*/ 0 w 29"/>
              <a:gd name="T15" fmla="*/ 2147483646 h 55"/>
              <a:gd name="T16" fmla="*/ 2147483646 w 29"/>
              <a:gd name="T17" fmla="*/ 2147483646 h 55"/>
              <a:gd name="T18" fmla="*/ 2147483646 w 29"/>
              <a:gd name="T19" fmla="*/ 2147483646 h 55"/>
              <a:gd name="T20" fmla="*/ 2147483646 w 29"/>
              <a:gd name="T21" fmla="*/ 2147483646 h 55"/>
              <a:gd name="T22" fmla="*/ 2147483646 w 29"/>
              <a:gd name="T23" fmla="*/ 2147483646 h 55"/>
              <a:gd name="T24" fmla="*/ 2147483646 w 29"/>
              <a:gd name="T25" fmla="*/ 2147483646 h 55"/>
              <a:gd name="T26" fmla="*/ 2147483646 w 29"/>
              <a:gd name="T27" fmla="*/ 2147483646 h 55"/>
              <a:gd name="T28" fmla="*/ 2147483646 w 29"/>
              <a:gd name="T29" fmla="*/ 2147483646 h 55"/>
              <a:gd name="T30" fmla="*/ 2147483646 w 29"/>
              <a:gd name="T31" fmla="*/ 2147483646 h 55"/>
              <a:gd name="T32" fmla="*/ 2147483646 w 29"/>
              <a:gd name="T33" fmla="*/ 2147483646 h 55"/>
              <a:gd name="T34" fmla="*/ 2147483646 w 29"/>
              <a:gd name="T35" fmla="*/ 2147483646 h 55"/>
              <a:gd name="T36" fmla="*/ 2147483646 w 29"/>
              <a:gd name="T37" fmla="*/ 2147483646 h 55"/>
              <a:gd name="T38" fmla="*/ 2147483646 w 29"/>
              <a:gd name="T39" fmla="*/ 2147483646 h 55"/>
              <a:gd name="T40" fmla="*/ 2147483646 w 29"/>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5"/>
              <a:gd name="T65" fmla="*/ 29 w 2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5">
                <a:moveTo>
                  <a:pt x="22" y="0"/>
                </a:moveTo>
                <a:lnTo>
                  <a:pt x="22" y="0"/>
                </a:lnTo>
                <a:lnTo>
                  <a:pt x="15" y="5"/>
                </a:lnTo>
                <a:lnTo>
                  <a:pt x="10" y="12"/>
                </a:lnTo>
                <a:lnTo>
                  <a:pt x="6" y="20"/>
                </a:lnTo>
                <a:lnTo>
                  <a:pt x="3" y="27"/>
                </a:lnTo>
                <a:lnTo>
                  <a:pt x="0" y="35"/>
                </a:lnTo>
                <a:lnTo>
                  <a:pt x="0" y="42"/>
                </a:lnTo>
                <a:lnTo>
                  <a:pt x="3" y="49"/>
                </a:lnTo>
                <a:lnTo>
                  <a:pt x="7" y="55"/>
                </a:lnTo>
                <a:lnTo>
                  <a:pt x="15" y="49"/>
                </a:lnTo>
                <a:lnTo>
                  <a:pt x="13" y="45"/>
                </a:lnTo>
                <a:lnTo>
                  <a:pt x="13" y="41"/>
                </a:lnTo>
                <a:lnTo>
                  <a:pt x="13" y="37"/>
                </a:lnTo>
                <a:lnTo>
                  <a:pt x="14" y="31"/>
                </a:lnTo>
                <a:lnTo>
                  <a:pt x="15" y="24"/>
                </a:lnTo>
                <a:lnTo>
                  <a:pt x="20" y="19"/>
                </a:lnTo>
                <a:lnTo>
                  <a:pt x="24" y="14"/>
                </a:lnTo>
                <a:lnTo>
                  <a:pt x="29" y="8"/>
                </a:lnTo>
                <a:lnTo>
                  <a:pt x="22" y="0"/>
                </a:lnTo>
                <a:close/>
              </a:path>
            </a:pathLst>
          </a:custGeom>
          <a:solidFill>
            <a:srgbClr val="EF9C9F"/>
          </a:solidFill>
          <a:ln w="9525">
            <a:solidFill>
              <a:schemeClr val="tx1"/>
            </a:solidFill>
            <a:round/>
            <a:headEnd/>
            <a:tailEnd/>
          </a:ln>
        </p:spPr>
        <p:txBody>
          <a:bodyPr/>
          <a:lstStyle/>
          <a:p>
            <a:endParaRPr lang="ja-JP" altLang="en-US"/>
          </a:p>
        </p:txBody>
      </p:sp>
      <p:sp>
        <p:nvSpPr>
          <p:cNvPr id="98425" name="Freeform 121"/>
          <p:cNvSpPr>
            <a:spLocks/>
          </p:cNvSpPr>
          <p:nvPr/>
        </p:nvSpPr>
        <p:spPr bwMode="auto">
          <a:xfrm>
            <a:off x="8172451" y="2730501"/>
            <a:ext cx="17463" cy="41275"/>
          </a:xfrm>
          <a:custGeom>
            <a:avLst/>
            <a:gdLst>
              <a:gd name="T0" fmla="*/ 2147483646 w 16"/>
              <a:gd name="T1" fmla="*/ 2147483646 h 38"/>
              <a:gd name="T2" fmla="*/ 2147483646 w 16"/>
              <a:gd name="T3" fmla="*/ 2147483646 h 38"/>
              <a:gd name="T4" fmla="*/ 2147483646 w 16"/>
              <a:gd name="T5" fmla="*/ 2147483646 h 38"/>
              <a:gd name="T6" fmla="*/ 2147483646 w 16"/>
              <a:gd name="T7" fmla="*/ 2147483646 h 38"/>
              <a:gd name="T8" fmla="*/ 2147483646 w 16"/>
              <a:gd name="T9" fmla="*/ 2147483646 h 38"/>
              <a:gd name="T10" fmla="*/ 2147483646 w 16"/>
              <a:gd name="T11" fmla="*/ 2147483646 h 38"/>
              <a:gd name="T12" fmla="*/ 2147483646 w 16"/>
              <a:gd name="T13" fmla="*/ 2147483646 h 38"/>
              <a:gd name="T14" fmla="*/ 2147483646 w 16"/>
              <a:gd name="T15" fmla="*/ 2147483646 h 38"/>
              <a:gd name="T16" fmla="*/ 2147483646 w 16"/>
              <a:gd name="T17" fmla="*/ 2147483646 h 38"/>
              <a:gd name="T18" fmla="*/ 2147483646 w 16"/>
              <a:gd name="T19" fmla="*/ 0 h 38"/>
              <a:gd name="T20" fmla="*/ 0 w 16"/>
              <a:gd name="T21" fmla="*/ 2147483646 h 38"/>
              <a:gd name="T22" fmla="*/ 2147483646 w 16"/>
              <a:gd name="T23" fmla="*/ 2147483646 h 38"/>
              <a:gd name="T24" fmla="*/ 2147483646 w 16"/>
              <a:gd name="T25" fmla="*/ 2147483646 h 38"/>
              <a:gd name="T26" fmla="*/ 2147483646 w 16"/>
              <a:gd name="T27" fmla="*/ 2147483646 h 38"/>
              <a:gd name="T28" fmla="*/ 2147483646 w 16"/>
              <a:gd name="T29" fmla="*/ 2147483646 h 38"/>
              <a:gd name="T30" fmla="*/ 2147483646 w 16"/>
              <a:gd name="T31" fmla="*/ 2147483646 h 38"/>
              <a:gd name="T32" fmla="*/ 2147483646 w 16"/>
              <a:gd name="T33" fmla="*/ 2147483646 h 38"/>
              <a:gd name="T34" fmla="*/ 2147483646 w 16"/>
              <a:gd name="T35" fmla="*/ 2147483646 h 38"/>
              <a:gd name="T36" fmla="*/ 2147483646 w 16"/>
              <a:gd name="T37" fmla="*/ 2147483646 h 38"/>
              <a:gd name="T38" fmla="*/ 2147483646 w 16"/>
              <a:gd name="T39" fmla="*/ 2147483646 h 38"/>
              <a:gd name="T40" fmla="*/ 2147483646 w 16"/>
              <a:gd name="T41" fmla="*/ 2147483646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8"/>
              <a:gd name="T65" fmla="*/ 16 w 1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8">
                <a:moveTo>
                  <a:pt x="5" y="38"/>
                </a:moveTo>
                <a:lnTo>
                  <a:pt x="5" y="38"/>
                </a:lnTo>
                <a:lnTo>
                  <a:pt x="9" y="36"/>
                </a:lnTo>
                <a:lnTo>
                  <a:pt x="13" y="33"/>
                </a:lnTo>
                <a:lnTo>
                  <a:pt x="15" y="27"/>
                </a:lnTo>
                <a:lnTo>
                  <a:pt x="16" y="23"/>
                </a:lnTo>
                <a:lnTo>
                  <a:pt x="16" y="18"/>
                </a:lnTo>
                <a:lnTo>
                  <a:pt x="15" y="13"/>
                </a:lnTo>
                <a:lnTo>
                  <a:pt x="13" y="6"/>
                </a:lnTo>
                <a:lnTo>
                  <a:pt x="11" y="0"/>
                </a:lnTo>
                <a:lnTo>
                  <a:pt x="0" y="6"/>
                </a:lnTo>
                <a:lnTo>
                  <a:pt x="3" y="11"/>
                </a:lnTo>
                <a:lnTo>
                  <a:pt x="4" y="15"/>
                </a:lnTo>
                <a:lnTo>
                  <a:pt x="5" y="19"/>
                </a:lnTo>
                <a:lnTo>
                  <a:pt x="5" y="22"/>
                </a:lnTo>
                <a:lnTo>
                  <a:pt x="4" y="25"/>
                </a:lnTo>
                <a:lnTo>
                  <a:pt x="4" y="26"/>
                </a:lnTo>
                <a:lnTo>
                  <a:pt x="3" y="27"/>
                </a:lnTo>
                <a:lnTo>
                  <a:pt x="5" y="38"/>
                </a:lnTo>
                <a:close/>
              </a:path>
            </a:pathLst>
          </a:custGeom>
          <a:solidFill>
            <a:srgbClr val="EF9C9F"/>
          </a:solidFill>
          <a:ln w="9525">
            <a:solidFill>
              <a:schemeClr val="tx1"/>
            </a:solidFill>
            <a:round/>
            <a:headEnd/>
            <a:tailEnd/>
          </a:ln>
        </p:spPr>
        <p:txBody>
          <a:bodyPr/>
          <a:lstStyle/>
          <a:p>
            <a:endParaRPr lang="ja-JP" altLang="en-US"/>
          </a:p>
        </p:txBody>
      </p:sp>
      <p:sp>
        <p:nvSpPr>
          <p:cNvPr id="98426" name="Freeform 122"/>
          <p:cNvSpPr>
            <a:spLocks/>
          </p:cNvSpPr>
          <p:nvPr/>
        </p:nvSpPr>
        <p:spPr bwMode="auto">
          <a:xfrm>
            <a:off x="8139114" y="2741613"/>
            <a:ext cx="39687" cy="31750"/>
          </a:xfrm>
          <a:custGeom>
            <a:avLst/>
            <a:gdLst>
              <a:gd name="T0" fmla="*/ 0 w 37"/>
              <a:gd name="T1" fmla="*/ 2147483646 h 30"/>
              <a:gd name="T2" fmla="*/ 0 w 37"/>
              <a:gd name="T3" fmla="*/ 2147483646 h 30"/>
              <a:gd name="T4" fmla="*/ 2147483646 w 37"/>
              <a:gd name="T5" fmla="*/ 2147483646 h 30"/>
              <a:gd name="T6" fmla="*/ 2147483646 w 37"/>
              <a:gd name="T7" fmla="*/ 2147483646 h 30"/>
              <a:gd name="T8" fmla="*/ 2147483646 w 37"/>
              <a:gd name="T9" fmla="*/ 2147483646 h 30"/>
              <a:gd name="T10" fmla="*/ 2147483646 w 37"/>
              <a:gd name="T11" fmla="*/ 2147483646 h 30"/>
              <a:gd name="T12" fmla="*/ 2147483646 w 37"/>
              <a:gd name="T13" fmla="*/ 2147483646 h 30"/>
              <a:gd name="T14" fmla="*/ 2147483646 w 37"/>
              <a:gd name="T15" fmla="*/ 2147483646 h 30"/>
              <a:gd name="T16" fmla="*/ 2147483646 w 37"/>
              <a:gd name="T17" fmla="*/ 2147483646 h 30"/>
              <a:gd name="T18" fmla="*/ 2147483646 w 37"/>
              <a:gd name="T19" fmla="*/ 2147483646 h 30"/>
              <a:gd name="T20" fmla="*/ 2147483646 w 37"/>
              <a:gd name="T21" fmla="*/ 2147483646 h 30"/>
              <a:gd name="T22" fmla="*/ 2147483646 w 37"/>
              <a:gd name="T23" fmla="*/ 2147483646 h 30"/>
              <a:gd name="T24" fmla="*/ 2147483646 w 37"/>
              <a:gd name="T25" fmla="*/ 2147483646 h 30"/>
              <a:gd name="T26" fmla="*/ 2147483646 w 37"/>
              <a:gd name="T27" fmla="*/ 2147483646 h 30"/>
              <a:gd name="T28" fmla="*/ 2147483646 w 37"/>
              <a:gd name="T29" fmla="*/ 2147483646 h 30"/>
              <a:gd name="T30" fmla="*/ 2147483646 w 37"/>
              <a:gd name="T31" fmla="*/ 2147483646 h 30"/>
              <a:gd name="T32" fmla="*/ 2147483646 w 37"/>
              <a:gd name="T33" fmla="*/ 2147483646 h 30"/>
              <a:gd name="T34" fmla="*/ 2147483646 w 37"/>
              <a:gd name="T35" fmla="*/ 2147483646 h 30"/>
              <a:gd name="T36" fmla="*/ 2147483646 w 37"/>
              <a:gd name="T37" fmla="*/ 0 h 30"/>
              <a:gd name="T38" fmla="*/ 2147483646 w 37"/>
              <a:gd name="T39" fmla="*/ 0 h 30"/>
              <a:gd name="T40" fmla="*/ 0 w 37"/>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0"/>
              <a:gd name="T65" fmla="*/ 37 w 37"/>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0">
                <a:moveTo>
                  <a:pt x="0" y="5"/>
                </a:moveTo>
                <a:lnTo>
                  <a:pt x="0" y="5"/>
                </a:lnTo>
                <a:lnTo>
                  <a:pt x="4" y="11"/>
                </a:lnTo>
                <a:lnTo>
                  <a:pt x="9" y="15"/>
                </a:lnTo>
                <a:lnTo>
                  <a:pt x="13" y="20"/>
                </a:lnTo>
                <a:lnTo>
                  <a:pt x="17" y="23"/>
                </a:lnTo>
                <a:lnTo>
                  <a:pt x="22" y="26"/>
                </a:lnTo>
                <a:lnTo>
                  <a:pt x="26" y="28"/>
                </a:lnTo>
                <a:lnTo>
                  <a:pt x="32" y="30"/>
                </a:lnTo>
                <a:lnTo>
                  <a:pt x="37" y="28"/>
                </a:lnTo>
                <a:lnTo>
                  <a:pt x="35" y="17"/>
                </a:lnTo>
                <a:lnTo>
                  <a:pt x="33" y="17"/>
                </a:lnTo>
                <a:lnTo>
                  <a:pt x="30" y="17"/>
                </a:lnTo>
                <a:lnTo>
                  <a:pt x="28" y="16"/>
                </a:lnTo>
                <a:lnTo>
                  <a:pt x="24" y="15"/>
                </a:lnTo>
                <a:lnTo>
                  <a:pt x="21" y="11"/>
                </a:lnTo>
                <a:lnTo>
                  <a:pt x="17" y="8"/>
                </a:lnTo>
                <a:lnTo>
                  <a:pt x="14" y="4"/>
                </a:lnTo>
                <a:lnTo>
                  <a:pt x="11" y="0"/>
                </a:lnTo>
                <a:lnTo>
                  <a:pt x="0" y="5"/>
                </a:lnTo>
                <a:close/>
              </a:path>
            </a:pathLst>
          </a:custGeom>
          <a:solidFill>
            <a:srgbClr val="EF9C9F"/>
          </a:solidFill>
          <a:ln w="9525">
            <a:solidFill>
              <a:schemeClr val="tx1"/>
            </a:solidFill>
            <a:round/>
            <a:headEnd/>
            <a:tailEnd/>
          </a:ln>
        </p:spPr>
        <p:txBody>
          <a:bodyPr/>
          <a:lstStyle/>
          <a:p>
            <a:endParaRPr lang="ja-JP" altLang="en-US"/>
          </a:p>
        </p:txBody>
      </p:sp>
      <p:sp>
        <p:nvSpPr>
          <p:cNvPr id="98427" name="Freeform 123"/>
          <p:cNvSpPr>
            <a:spLocks/>
          </p:cNvSpPr>
          <p:nvPr/>
        </p:nvSpPr>
        <p:spPr bwMode="auto">
          <a:xfrm>
            <a:off x="8134351" y="2706689"/>
            <a:ext cx="17463" cy="39687"/>
          </a:xfrm>
          <a:custGeom>
            <a:avLst/>
            <a:gdLst>
              <a:gd name="T0" fmla="*/ 2147483646 w 16"/>
              <a:gd name="T1" fmla="*/ 0 h 39"/>
              <a:gd name="T2" fmla="*/ 2147483646 w 16"/>
              <a:gd name="T3" fmla="*/ 0 h 39"/>
              <a:gd name="T4" fmla="*/ 2147483646 w 16"/>
              <a:gd name="T5" fmla="*/ 2147483646 h 39"/>
              <a:gd name="T6" fmla="*/ 2147483646 w 16"/>
              <a:gd name="T7" fmla="*/ 2147483646 h 39"/>
              <a:gd name="T8" fmla="*/ 2147483646 w 16"/>
              <a:gd name="T9" fmla="*/ 2147483646 h 39"/>
              <a:gd name="T10" fmla="*/ 0 w 16"/>
              <a:gd name="T11" fmla="*/ 2147483646 h 39"/>
              <a:gd name="T12" fmla="*/ 0 w 16"/>
              <a:gd name="T13" fmla="*/ 2147483646 h 39"/>
              <a:gd name="T14" fmla="*/ 2147483646 w 16"/>
              <a:gd name="T15" fmla="*/ 2147483646 h 39"/>
              <a:gd name="T16" fmla="*/ 2147483646 w 16"/>
              <a:gd name="T17" fmla="*/ 2147483646 h 39"/>
              <a:gd name="T18" fmla="*/ 2147483646 w 16"/>
              <a:gd name="T19" fmla="*/ 2147483646 h 39"/>
              <a:gd name="T20" fmla="*/ 2147483646 w 16"/>
              <a:gd name="T21" fmla="*/ 2147483646 h 39"/>
              <a:gd name="T22" fmla="*/ 2147483646 w 16"/>
              <a:gd name="T23" fmla="*/ 2147483646 h 39"/>
              <a:gd name="T24" fmla="*/ 2147483646 w 16"/>
              <a:gd name="T25" fmla="*/ 2147483646 h 39"/>
              <a:gd name="T26" fmla="*/ 2147483646 w 16"/>
              <a:gd name="T27" fmla="*/ 2147483646 h 39"/>
              <a:gd name="T28" fmla="*/ 2147483646 w 16"/>
              <a:gd name="T29" fmla="*/ 2147483646 h 39"/>
              <a:gd name="T30" fmla="*/ 2147483646 w 16"/>
              <a:gd name="T31" fmla="*/ 2147483646 h 39"/>
              <a:gd name="T32" fmla="*/ 2147483646 w 16"/>
              <a:gd name="T33" fmla="*/ 2147483646 h 39"/>
              <a:gd name="T34" fmla="*/ 2147483646 w 16"/>
              <a:gd name="T35" fmla="*/ 2147483646 h 39"/>
              <a:gd name="T36" fmla="*/ 2147483646 w 16"/>
              <a:gd name="T37" fmla="*/ 2147483646 h 39"/>
              <a:gd name="T38" fmla="*/ 2147483646 w 16"/>
              <a:gd name="T39" fmla="*/ 2147483646 h 39"/>
              <a:gd name="T40" fmla="*/ 2147483646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11" y="0"/>
                </a:moveTo>
                <a:lnTo>
                  <a:pt x="11" y="0"/>
                </a:lnTo>
                <a:lnTo>
                  <a:pt x="7" y="3"/>
                </a:lnTo>
                <a:lnTo>
                  <a:pt x="3" y="7"/>
                </a:lnTo>
                <a:lnTo>
                  <a:pt x="1" y="11"/>
                </a:lnTo>
                <a:lnTo>
                  <a:pt x="0" y="16"/>
                </a:lnTo>
                <a:lnTo>
                  <a:pt x="0" y="22"/>
                </a:lnTo>
                <a:lnTo>
                  <a:pt x="1" y="27"/>
                </a:lnTo>
                <a:lnTo>
                  <a:pt x="3" y="33"/>
                </a:lnTo>
                <a:lnTo>
                  <a:pt x="5" y="39"/>
                </a:lnTo>
                <a:lnTo>
                  <a:pt x="16" y="34"/>
                </a:lnTo>
                <a:lnTo>
                  <a:pt x="14" y="29"/>
                </a:lnTo>
                <a:lnTo>
                  <a:pt x="12" y="24"/>
                </a:lnTo>
                <a:lnTo>
                  <a:pt x="11" y="20"/>
                </a:lnTo>
                <a:lnTo>
                  <a:pt x="11" y="16"/>
                </a:lnTo>
                <a:lnTo>
                  <a:pt x="12" y="15"/>
                </a:lnTo>
                <a:lnTo>
                  <a:pt x="12" y="12"/>
                </a:lnTo>
                <a:lnTo>
                  <a:pt x="14" y="12"/>
                </a:lnTo>
                <a:lnTo>
                  <a:pt x="14" y="11"/>
                </a:lnTo>
                <a:lnTo>
                  <a:pt x="11" y="0"/>
                </a:lnTo>
                <a:close/>
              </a:path>
            </a:pathLst>
          </a:custGeom>
          <a:solidFill>
            <a:srgbClr val="EF9C9F"/>
          </a:solidFill>
          <a:ln w="9525">
            <a:solidFill>
              <a:schemeClr val="tx1"/>
            </a:solidFill>
            <a:round/>
            <a:headEnd/>
            <a:tailEnd/>
          </a:ln>
        </p:spPr>
        <p:txBody>
          <a:bodyPr/>
          <a:lstStyle/>
          <a:p>
            <a:endParaRPr lang="ja-JP" altLang="en-US"/>
          </a:p>
        </p:txBody>
      </p:sp>
      <p:sp>
        <p:nvSpPr>
          <p:cNvPr id="98428" name="Freeform 124"/>
          <p:cNvSpPr>
            <a:spLocks/>
          </p:cNvSpPr>
          <p:nvPr/>
        </p:nvSpPr>
        <p:spPr bwMode="auto">
          <a:xfrm>
            <a:off x="8145464" y="2706688"/>
            <a:ext cx="39687" cy="30162"/>
          </a:xfrm>
          <a:custGeom>
            <a:avLst/>
            <a:gdLst>
              <a:gd name="T0" fmla="*/ 2147483646 w 37"/>
              <a:gd name="T1" fmla="*/ 2147483646 h 30"/>
              <a:gd name="T2" fmla="*/ 2147483646 w 37"/>
              <a:gd name="T3" fmla="*/ 2147483646 h 30"/>
              <a:gd name="T4" fmla="*/ 2147483646 w 37"/>
              <a:gd name="T5" fmla="*/ 2147483646 h 30"/>
              <a:gd name="T6" fmla="*/ 2147483646 w 37"/>
              <a:gd name="T7" fmla="*/ 2147483646 h 30"/>
              <a:gd name="T8" fmla="*/ 2147483646 w 37"/>
              <a:gd name="T9" fmla="*/ 2147483646 h 30"/>
              <a:gd name="T10" fmla="*/ 2147483646 w 37"/>
              <a:gd name="T11" fmla="*/ 2147483646 h 30"/>
              <a:gd name="T12" fmla="*/ 2147483646 w 37"/>
              <a:gd name="T13" fmla="*/ 2147483646 h 30"/>
              <a:gd name="T14" fmla="*/ 2147483646 w 37"/>
              <a:gd name="T15" fmla="*/ 2147483646 h 30"/>
              <a:gd name="T16" fmla="*/ 2147483646 w 37"/>
              <a:gd name="T17" fmla="*/ 0 h 30"/>
              <a:gd name="T18" fmla="*/ 0 w 37"/>
              <a:gd name="T19" fmla="*/ 0 h 30"/>
              <a:gd name="T20" fmla="*/ 2147483646 w 37"/>
              <a:gd name="T21" fmla="*/ 2147483646 h 30"/>
              <a:gd name="T22" fmla="*/ 2147483646 w 37"/>
              <a:gd name="T23" fmla="*/ 2147483646 h 30"/>
              <a:gd name="T24" fmla="*/ 2147483646 w 37"/>
              <a:gd name="T25" fmla="*/ 2147483646 h 30"/>
              <a:gd name="T26" fmla="*/ 2147483646 w 37"/>
              <a:gd name="T27" fmla="*/ 2147483646 h 30"/>
              <a:gd name="T28" fmla="*/ 2147483646 w 37"/>
              <a:gd name="T29" fmla="*/ 2147483646 h 30"/>
              <a:gd name="T30" fmla="*/ 2147483646 w 37"/>
              <a:gd name="T31" fmla="*/ 2147483646 h 30"/>
              <a:gd name="T32" fmla="*/ 2147483646 w 37"/>
              <a:gd name="T33" fmla="*/ 2147483646 h 30"/>
              <a:gd name="T34" fmla="*/ 2147483646 w 37"/>
              <a:gd name="T35" fmla="*/ 2147483646 h 30"/>
              <a:gd name="T36" fmla="*/ 2147483646 w 37"/>
              <a:gd name="T37" fmla="*/ 2147483646 h 30"/>
              <a:gd name="T38" fmla="*/ 2147483646 w 37"/>
              <a:gd name="T39" fmla="*/ 2147483646 h 30"/>
              <a:gd name="T40" fmla="*/ 2147483646 w 37"/>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0"/>
              <a:gd name="T65" fmla="*/ 37 w 37"/>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0">
                <a:moveTo>
                  <a:pt x="37" y="24"/>
                </a:moveTo>
                <a:lnTo>
                  <a:pt x="37" y="24"/>
                </a:lnTo>
                <a:lnTo>
                  <a:pt x="33" y="19"/>
                </a:lnTo>
                <a:lnTo>
                  <a:pt x="29" y="14"/>
                </a:lnTo>
                <a:lnTo>
                  <a:pt x="24" y="10"/>
                </a:lnTo>
                <a:lnTo>
                  <a:pt x="20" y="6"/>
                </a:lnTo>
                <a:lnTo>
                  <a:pt x="15" y="3"/>
                </a:lnTo>
                <a:lnTo>
                  <a:pt x="11" y="1"/>
                </a:lnTo>
                <a:lnTo>
                  <a:pt x="5" y="0"/>
                </a:lnTo>
                <a:lnTo>
                  <a:pt x="0" y="0"/>
                </a:lnTo>
                <a:lnTo>
                  <a:pt x="3" y="11"/>
                </a:lnTo>
                <a:lnTo>
                  <a:pt x="5" y="11"/>
                </a:lnTo>
                <a:lnTo>
                  <a:pt x="7" y="12"/>
                </a:lnTo>
                <a:lnTo>
                  <a:pt x="9" y="14"/>
                </a:lnTo>
                <a:lnTo>
                  <a:pt x="14" y="15"/>
                </a:lnTo>
                <a:lnTo>
                  <a:pt x="16" y="18"/>
                </a:lnTo>
                <a:lnTo>
                  <a:pt x="20" y="22"/>
                </a:lnTo>
                <a:lnTo>
                  <a:pt x="23" y="26"/>
                </a:lnTo>
                <a:lnTo>
                  <a:pt x="26" y="30"/>
                </a:lnTo>
                <a:lnTo>
                  <a:pt x="37" y="24"/>
                </a:lnTo>
                <a:close/>
              </a:path>
            </a:pathLst>
          </a:custGeom>
          <a:solidFill>
            <a:srgbClr val="EF9C9F"/>
          </a:solidFill>
          <a:ln w="9525">
            <a:solidFill>
              <a:schemeClr val="tx1"/>
            </a:solidFill>
            <a:round/>
            <a:headEnd/>
            <a:tailEnd/>
          </a:ln>
        </p:spPr>
        <p:txBody>
          <a:bodyPr/>
          <a:lstStyle/>
          <a:p>
            <a:endParaRPr lang="ja-JP" altLang="en-US"/>
          </a:p>
        </p:txBody>
      </p:sp>
      <p:sp>
        <p:nvSpPr>
          <p:cNvPr id="98429" name="Freeform 125"/>
          <p:cNvSpPr>
            <a:spLocks/>
          </p:cNvSpPr>
          <p:nvPr/>
        </p:nvSpPr>
        <p:spPr bwMode="auto">
          <a:xfrm>
            <a:off x="7967664" y="5534025"/>
            <a:ext cx="26987" cy="311150"/>
          </a:xfrm>
          <a:custGeom>
            <a:avLst/>
            <a:gdLst>
              <a:gd name="T0" fmla="*/ 2147483646 w 26"/>
              <a:gd name="T1" fmla="*/ 2147483646 h 296"/>
              <a:gd name="T2" fmla="*/ 2147483646 w 26"/>
              <a:gd name="T3" fmla="*/ 2147483646 h 296"/>
              <a:gd name="T4" fmla="*/ 2147483646 w 26"/>
              <a:gd name="T5" fmla="*/ 2147483646 h 296"/>
              <a:gd name="T6" fmla="*/ 2147483646 w 26"/>
              <a:gd name="T7" fmla="*/ 2147483646 h 296"/>
              <a:gd name="T8" fmla="*/ 2147483646 w 26"/>
              <a:gd name="T9" fmla="*/ 2147483646 h 296"/>
              <a:gd name="T10" fmla="*/ 2147483646 w 26"/>
              <a:gd name="T11" fmla="*/ 2147483646 h 296"/>
              <a:gd name="T12" fmla="*/ 2147483646 w 26"/>
              <a:gd name="T13" fmla="*/ 2147483646 h 296"/>
              <a:gd name="T14" fmla="*/ 2147483646 w 26"/>
              <a:gd name="T15" fmla="*/ 2147483646 h 296"/>
              <a:gd name="T16" fmla="*/ 2147483646 w 26"/>
              <a:gd name="T17" fmla="*/ 2147483646 h 296"/>
              <a:gd name="T18" fmla="*/ 2147483646 w 26"/>
              <a:gd name="T19" fmla="*/ 2147483646 h 296"/>
              <a:gd name="T20" fmla="*/ 2147483646 w 26"/>
              <a:gd name="T21" fmla="*/ 0 h 296"/>
              <a:gd name="T22" fmla="*/ 2147483646 w 26"/>
              <a:gd name="T23" fmla="*/ 2147483646 h 296"/>
              <a:gd name="T24" fmla="*/ 2147483646 w 26"/>
              <a:gd name="T25" fmla="*/ 2147483646 h 296"/>
              <a:gd name="T26" fmla="*/ 2147483646 w 26"/>
              <a:gd name="T27" fmla="*/ 2147483646 h 296"/>
              <a:gd name="T28" fmla="*/ 2147483646 w 26"/>
              <a:gd name="T29" fmla="*/ 2147483646 h 296"/>
              <a:gd name="T30" fmla="*/ 2147483646 w 26"/>
              <a:gd name="T31" fmla="*/ 2147483646 h 296"/>
              <a:gd name="T32" fmla="*/ 0 w 26"/>
              <a:gd name="T33" fmla="*/ 2147483646 h 296"/>
              <a:gd name="T34" fmla="*/ 0 w 26"/>
              <a:gd name="T35" fmla="*/ 2147483646 h 296"/>
              <a:gd name="T36" fmla="*/ 0 w 26"/>
              <a:gd name="T37" fmla="*/ 2147483646 h 296"/>
              <a:gd name="T38" fmla="*/ 0 w 26"/>
              <a:gd name="T39" fmla="*/ 2147483646 h 296"/>
              <a:gd name="T40" fmla="*/ 2147483646 w 26"/>
              <a:gd name="T41" fmla="*/ 2147483646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296"/>
              <a:gd name="T65" fmla="*/ 26 w 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296">
                <a:moveTo>
                  <a:pt x="13" y="296"/>
                </a:moveTo>
                <a:lnTo>
                  <a:pt x="13" y="296"/>
                </a:lnTo>
                <a:lnTo>
                  <a:pt x="13" y="262"/>
                </a:lnTo>
                <a:lnTo>
                  <a:pt x="13" y="230"/>
                </a:lnTo>
                <a:lnTo>
                  <a:pt x="13" y="196"/>
                </a:lnTo>
                <a:lnTo>
                  <a:pt x="14" y="162"/>
                </a:lnTo>
                <a:lnTo>
                  <a:pt x="17" y="127"/>
                </a:lnTo>
                <a:lnTo>
                  <a:pt x="20" y="89"/>
                </a:lnTo>
                <a:lnTo>
                  <a:pt x="22" y="47"/>
                </a:lnTo>
                <a:lnTo>
                  <a:pt x="26" y="2"/>
                </a:lnTo>
                <a:lnTo>
                  <a:pt x="15" y="0"/>
                </a:lnTo>
                <a:lnTo>
                  <a:pt x="11" y="46"/>
                </a:lnTo>
                <a:lnTo>
                  <a:pt x="7" y="88"/>
                </a:lnTo>
                <a:lnTo>
                  <a:pt x="5" y="126"/>
                </a:lnTo>
                <a:lnTo>
                  <a:pt x="3" y="162"/>
                </a:lnTo>
                <a:lnTo>
                  <a:pt x="2" y="196"/>
                </a:lnTo>
                <a:lnTo>
                  <a:pt x="0" y="230"/>
                </a:lnTo>
                <a:lnTo>
                  <a:pt x="0" y="262"/>
                </a:lnTo>
                <a:lnTo>
                  <a:pt x="0" y="296"/>
                </a:lnTo>
                <a:lnTo>
                  <a:pt x="13" y="296"/>
                </a:lnTo>
                <a:close/>
              </a:path>
            </a:pathLst>
          </a:custGeom>
          <a:solidFill>
            <a:srgbClr val="EF9C9F"/>
          </a:solidFill>
          <a:ln w="9525">
            <a:solidFill>
              <a:schemeClr val="tx1"/>
            </a:solidFill>
            <a:round/>
            <a:headEnd/>
            <a:tailEnd/>
          </a:ln>
        </p:spPr>
        <p:txBody>
          <a:bodyPr/>
          <a:lstStyle/>
          <a:p>
            <a:endParaRPr lang="ja-JP" altLang="en-US"/>
          </a:p>
        </p:txBody>
      </p:sp>
      <p:sp>
        <p:nvSpPr>
          <p:cNvPr id="98430" name="Freeform 126"/>
          <p:cNvSpPr>
            <a:spLocks/>
          </p:cNvSpPr>
          <p:nvPr/>
        </p:nvSpPr>
        <p:spPr bwMode="auto">
          <a:xfrm>
            <a:off x="7967663" y="5845176"/>
            <a:ext cx="12700" cy="104775"/>
          </a:xfrm>
          <a:custGeom>
            <a:avLst/>
            <a:gdLst>
              <a:gd name="T0" fmla="*/ 2147483646 w 13"/>
              <a:gd name="T1" fmla="*/ 2147483646 h 100"/>
              <a:gd name="T2" fmla="*/ 2147483646 w 13"/>
              <a:gd name="T3" fmla="*/ 2147483646 h 100"/>
              <a:gd name="T4" fmla="*/ 2147483646 w 13"/>
              <a:gd name="T5" fmla="*/ 0 h 100"/>
              <a:gd name="T6" fmla="*/ 0 w 13"/>
              <a:gd name="T7" fmla="*/ 0 h 100"/>
              <a:gd name="T8" fmla="*/ 2147483646 w 13"/>
              <a:gd name="T9" fmla="*/ 2147483646 h 100"/>
              <a:gd name="T10" fmla="*/ 2147483646 w 13"/>
              <a:gd name="T11" fmla="*/ 2147483646 h 100"/>
              <a:gd name="T12" fmla="*/ 0 60000 65536"/>
              <a:gd name="T13" fmla="*/ 0 60000 65536"/>
              <a:gd name="T14" fmla="*/ 0 60000 65536"/>
              <a:gd name="T15" fmla="*/ 0 60000 65536"/>
              <a:gd name="T16" fmla="*/ 0 60000 65536"/>
              <a:gd name="T17" fmla="*/ 0 60000 65536"/>
              <a:gd name="T18" fmla="*/ 0 w 13"/>
              <a:gd name="T19" fmla="*/ 0 h 100"/>
              <a:gd name="T20" fmla="*/ 13 w 13"/>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3" h="100">
                <a:moveTo>
                  <a:pt x="13" y="100"/>
                </a:moveTo>
                <a:lnTo>
                  <a:pt x="13" y="97"/>
                </a:lnTo>
                <a:lnTo>
                  <a:pt x="13" y="0"/>
                </a:lnTo>
                <a:lnTo>
                  <a:pt x="0" y="0"/>
                </a:lnTo>
                <a:lnTo>
                  <a:pt x="2" y="99"/>
                </a:lnTo>
                <a:lnTo>
                  <a:pt x="13" y="100"/>
                </a:lnTo>
                <a:close/>
              </a:path>
            </a:pathLst>
          </a:custGeom>
          <a:solidFill>
            <a:srgbClr val="EF9C9F"/>
          </a:solidFill>
          <a:ln w="9525">
            <a:solidFill>
              <a:schemeClr val="tx1"/>
            </a:solidFill>
            <a:round/>
            <a:headEnd/>
            <a:tailEnd/>
          </a:ln>
        </p:spPr>
        <p:txBody>
          <a:bodyPr/>
          <a:lstStyle/>
          <a:p>
            <a:endParaRPr lang="ja-JP" altLang="en-US"/>
          </a:p>
        </p:txBody>
      </p:sp>
      <p:sp>
        <p:nvSpPr>
          <p:cNvPr id="98431" name="Freeform 127"/>
          <p:cNvSpPr>
            <a:spLocks/>
          </p:cNvSpPr>
          <p:nvPr/>
        </p:nvSpPr>
        <p:spPr bwMode="auto">
          <a:xfrm>
            <a:off x="7924801" y="5946776"/>
            <a:ext cx="55563" cy="269875"/>
          </a:xfrm>
          <a:custGeom>
            <a:avLst/>
            <a:gdLst>
              <a:gd name="T0" fmla="*/ 2147483646 w 54"/>
              <a:gd name="T1" fmla="*/ 2147483646 h 257"/>
              <a:gd name="T2" fmla="*/ 2147483646 w 54"/>
              <a:gd name="T3" fmla="*/ 2147483646 h 257"/>
              <a:gd name="T4" fmla="*/ 2147483646 w 54"/>
              <a:gd name="T5" fmla="*/ 2147483646 h 257"/>
              <a:gd name="T6" fmla="*/ 2147483646 w 54"/>
              <a:gd name="T7" fmla="*/ 2147483646 h 257"/>
              <a:gd name="T8" fmla="*/ 2147483646 w 54"/>
              <a:gd name="T9" fmla="*/ 2147483646 h 257"/>
              <a:gd name="T10" fmla="*/ 2147483646 w 54"/>
              <a:gd name="T11" fmla="*/ 2147483646 h 257"/>
              <a:gd name="T12" fmla="*/ 2147483646 w 54"/>
              <a:gd name="T13" fmla="*/ 2147483646 h 257"/>
              <a:gd name="T14" fmla="*/ 2147483646 w 54"/>
              <a:gd name="T15" fmla="*/ 2147483646 h 257"/>
              <a:gd name="T16" fmla="*/ 2147483646 w 54"/>
              <a:gd name="T17" fmla="*/ 2147483646 h 257"/>
              <a:gd name="T18" fmla="*/ 2147483646 w 54"/>
              <a:gd name="T19" fmla="*/ 2147483646 h 257"/>
              <a:gd name="T20" fmla="*/ 2147483646 w 54"/>
              <a:gd name="T21" fmla="*/ 0 h 257"/>
              <a:gd name="T22" fmla="*/ 2147483646 w 54"/>
              <a:gd name="T23" fmla="*/ 2147483646 h 257"/>
              <a:gd name="T24" fmla="*/ 2147483646 w 54"/>
              <a:gd name="T25" fmla="*/ 2147483646 h 257"/>
              <a:gd name="T26" fmla="*/ 2147483646 w 54"/>
              <a:gd name="T27" fmla="*/ 2147483646 h 257"/>
              <a:gd name="T28" fmla="*/ 2147483646 w 54"/>
              <a:gd name="T29" fmla="*/ 2147483646 h 257"/>
              <a:gd name="T30" fmla="*/ 2147483646 w 54"/>
              <a:gd name="T31" fmla="*/ 2147483646 h 257"/>
              <a:gd name="T32" fmla="*/ 2147483646 w 54"/>
              <a:gd name="T33" fmla="*/ 2147483646 h 257"/>
              <a:gd name="T34" fmla="*/ 0 w 54"/>
              <a:gd name="T35" fmla="*/ 2147483646 h 257"/>
              <a:gd name="T36" fmla="*/ 0 w 54"/>
              <a:gd name="T37" fmla="*/ 2147483646 h 257"/>
              <a:gd name="T38" fmla="*/ 0 w 54"/>
              <a:gd name="T39" fmla="*/ 2147483646 h 257"/>
              <a:gd name="T40" fmla="*/ 2147483646 w 54"/>
              <a:gd name="T41" fmla="*/ 2147483646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57"/>
              <a:gd name="T65" fmla="*/ 54 w 54"/>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57">
                <a:moveTo>
                  <a:pt x="11" y="257"/>
                </a:moveTo>
                <a:lnTo>
                  <a:pt x="11" y="257"/>
                </a:lnTo>
                <a:lnTo>
                  <a:pt x="11" y="213"/>
                </a:lnTo>
                <a:lnTo>
                  <a:pt x="14" y="176"/>
                </a:lnTo>
                <a:lnTo>
                  <a:pt x="17" y="140"/>
                </a:lnTo>
                <a:lnTo>
                  <a:pt x="22" y="108"/>
                </a:lnTo>
                <a:lnTo>
                  <a:pt x="28" y="80"/>
                </a:lnTo>
                <a:lnTo>
                  <a:pt x="36" y="53"/>
                </a:lnTo>
                <a:lnTo>
                  <a:pt x="44" y="27"/>
                </a:lnTo>
                <a:lnTo>
                  <a:pt x="54" y="4"/>
                </a:lnTo>
                <a:lnTo>
                  <a:pt x="43" y="0"/>
                </a:lnTo>
                <a:lnTo>
                  <a:pt x="33" y="24"/>
                </a:lnTo>
                <a:lnTo>
                  <a:pt x="25" y="49"/>
                </a:lnTo>
                <a:lnTo>
                  <a:pt x="17" y="77"/>
                </a:lnTo>
                <a:lnTo>
                  <a:pt x="11" y="107"/>
                </a:lnTo>
                <a:lnTo>
                  <a:pt x="6" y="139"/>
                </a:lnTo>
                <a:lnTo>
                  <a:pt x="2" y="174"/>
                </a:lnTo>
                <a:lnTo>
                  <a:pt x="0" y="213"/>
                </a:lnTo>
                <a:lnTo>
                  <a:pt x="0" y="257"/>
                </a:lnTo>
                <a:lnTo>
                  <a:pt x="11" y="257"/>
                </a:lnTo>
                <a:close/>
              </a:path>
            </a:pathLst>
          </a:custGeom>
          <a:solidFill>
            <a:srgbClr val="EF9C9F"/>
          </a:solidFill>
          <a:ln w="9525">
            <a:solidFill>
              <a:schemeClr val="tx1"/>
            </a:solidFill>
            <a:round/>
            <a:headEnd/>
            <a:tailEnd/>
          </a:ln>
        </p:spPr>
        <p:txBody>
          <a:bodyPr/>
          <a:lstStyle/>
          <a:p>
            <a:endParaRPr lang="ja-JP" altLang="en-US"/>
          </a:p>
        </p:txBody>
      </p:sp>
      <p:sp>
        <p:nvSpPr>
          <p:cNvPr id="98432" name="Freeform 128"/>
          <p:cNvSpPr>
            <a:spLocks/>
          </p:cNvSpPr>
          <p:nvPr/>
        </p:nvSpPr>
        <p:spPr bwMode="auto">
          <a:xfrm>
            <a:off x="7920038" y="6216650"/>
            <a:ext cx="17462" cy="381000"/>
          </a:xfrm>
          <a:custGeom>
            <a:avLst/>
            <a:gdLst>
              <a:gd name="T0" fmla="*/ 2147483646 w 17"/>
              <a:gd name="T1" fmla="*/ 2147483646 h 363"/>
              <a:gd name="T2" fmla="*/ 2147483646 w 17"/>
              <a:gd name="T3" fmla="*/ 2147483646 h 363"/>
              <a:gd name="T4" fmla="*/ 2147483646 w 17"/>
              <a:gd name="T5" fmla="*/ 2147483646 h 363"/>
              <a:gd name="T6" fmla="*/ 2147483646 w 17"/>
              <a:gd name="T7" fmla="*/ 2147483646 h 363"/>
              <a:gd name="T8" fmla="*/ 2147483646 w 17"/>
              <a:gd name="T9" fmla="*/ 2147483646 h 363"/>
              <a:gd name="T10" fmla="*/ 2147483646 w 17"/>
              <a:gd name="T11" fmla="*/ 2147483646 h 363"/>
              <a:gd name="T12" fmla="*/ 2147483646 w 17"/>
              <a:gd name="T13" fmla="*/ 2147483646 h 363"/>
              <a:gd name="T14" fmla="*/ 2147483646 w 17"/>
              <a:gd name="T15" fmla="*/ 2147483646 h 363"/>
              <a:gd name="T16" fmla="*/ 2147483646 w 17"/>
              <a:gd name="T17" fmla="*/ 0 h 363"/>
              <a:gd name="T18" fmla="*/ 2147483646 w 17"/>
              <a:gd name="T19" fmla="*/ 0 h 363"/>
              <a:gd name="T20" fmla="*/ 2147483646 w 17"/>
              <a:gd name="T21" fmla="*/ 2147483646 h 363"/>
              <a:gd name="T22" fmla="*/ 2147483646 w 17"/>
              <a:gd name="T23" fmla="*/ 2147483646 h 363"/>
              <a:gd name="T24" fmla="*/ 2147483646 w 17"/>
              <a:gd name="T25" fmla="*/ 2147483646 h 363"/>
              <a:gd name="T26" fmla="*/ 2147483646 w 17"/>
              <a:gd name="T27" fmla="*/ 2147483646 h 363"/>
              <a:gd name="T28" fmla="*/ 0 w 17"/>
              <a:gd name="T29" fmla="*/ 2147483646 h 363"/>
              <a:gd name="T30" fmla="*/ 0 w 17"/>
              <a:gd name="T31" fmla="*/ 2147483646 h 363"/>
              <a:gd name="T32" fmla="*/ 2147483646 w 17"/>
              <a:gd name="T33" fmla="*/ 2147483646 h 363"/>
              <a:gd name="T34" fmla="*/ 2147483646 w 17"/>
              <a:gd name="T35" fmla="*/ 2147483646 h 363"/>
              <a:gd name="T36" fmla="*/ 2147483646 w 17"/>
              <a:gd name="T37" fmla="*/ 2147483646 h 3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63"/>
              <a:gd name="T59" fmla="*/ 17 w 17"/>
              <a:gd name="T60" fmla="*/ 363 h 3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63">
                <a:moveTo>
                  <a:pt x="17" y="362"/>
                </a:moveTo>
                <a:lnTo>
                  <a:pt x="13" y="313"/>
                </a:lnTo>
                <a:lnTo>
                  <a:pt x="11" y="266"/>
                </a:lnTo>
                <a:lnTo>
                  <a:pt x="11" y="220"/>
                </a:lnTo>
                <a:lnTo>
                  <a:pt x="13" y="175"/>
                </a:lnTo>
                <a:lnTo>
                  <a:pt x="14" y="131"/>
                </a:lnTo>
                <a:lnTo>
                  <a:pt x="15" y="86"/>
                </a:lnTo>
                <a:lnTo>
                  <a:pt x="17" y="43"/>
                </a:lnTo>
                <a:lnTo>
                  <a:pt x="15" y="0"/>
                </a:lnTo>
                <a:lnTo>
                  <a:pt x="4" y="0"/>
                </a:lnTo>
                <a:lnTo>
                  <a:pt x="4" y="43"/>
                </a:lnTo>
                <a:lnTo>
                  <a:pt x="4" y="86"/>
                </a:lnTo>
                <a:lnTo>
                  <a:pt x="3" y="129"/>
                </a:lnTo>
                <a:lnTo>
                  <a:pt x="2" y="174"/>
                </a:lnTo>
                <a:lnTo>
                  <a:pt x="0" y="220"/>
                </a:lnTo>
                <a:lnTo>
                  <a:pt x="0" y="266"/>
                </a:lnTo>
                <a:lnTo>
                  <a:pt x="2" y="314"/>
                </a:lnTo>
                <a:lnTo>
                  <a:pt x="6" y="363"/>
                </a:lnTo>
                <a:lnTo>
                  <a:pt x="17" y="362"/>
                </a:lnTo>
                <a:close/>
              </a:path>
            </a:pathLst>
          </a:custGeom>
          <a:solidFill>
            <a:srgbClr val="EF9C9F"/>
          </a:solidFill>
          <a:ln w="9525">
            <a:solidFill>
              <a:schemeClr val="tx1"/>
            </a:solidFill>
            <a:round/>
            <a:headEnd/>
            <a:tailEnd/>
          </a:ln>
        </p:spPr>
        <p:txBody>
          <a:bodyPr/>
          <a:lstStyle/>
          <a:p>
            <a:endParaRPr lang="ja-JP" altLang="en-US"/>
          </a:p>
        </p:txBody>
      </p:sp>
      <p:sp>
        <p:nvSpPr>
          <p:cNvPr id="98433" name="Freeform 129"/>
          <p:cNvSpPr>
            <a:spLocks/>
          </p:cNvSpPr>
          <p:nvPr/>
        </p:nvSpPr>
        <p:spPr bwMode="auto">
          <a:xfrm>
            <a:off x="8664576" y="5092700"/>
            <a:ext cx="34925" cy="76200"/>
          </a:xfrm>
          <a:custGeom>
            <a:avLst/>
            <a:gdLst>
              <a:gd name="T0" fmla="*/ 2147483646 w 33"/>
              <a:gd name="T1" fmla="*/ 2147483646 h 73"/>
              <a:gd name="T2" fmla="*/ 2147483646 w 33"/>
              <a:gd name="T3" fmla="*/ 2147483646 h 73"/>
              <a:gd name="T4" fmla="*/ 2147483646 w 33"/>
              <a:gd name="T5" fmla="*/ 2147483646 h 73"/>
              <a:gd name="T6" fmla="*/ 2147483646 w 33"/>
              <a:gd name="T7" fmla="*/ 2147483646 h 73"/>
              <a:gd name="T8" fmla="*/ 2147483646 w 33"/>
              <a:gd name="T9" fmla="*/ 2147483646 h 73"/>
              <a:gd name="T10" fmla="*/ 2147483646 w 33"/>
              <a:gd name="T11" fmla="*/ 2147483646 h 73"/>
              <a:gd name="T12" fmla="*/ 2147483646 w 33"/>
              <a:gd name="T13" fmla="*/ 2147483646 h 73"/>
              <a:gd name="T14" fmla="*/ 2147483646 w 33"/>
              <a:gd name="T15" fmla="*/ 2147483646 h 73"/>
              <a:gd name="T16" fmla="*/ 2147483646 w 33"/>
              <a:gd name="T17" fmla="*/ 2147483646 h 73"/>
              <a:gd name="T18" fmla="*/ 2147483646 w 33"/>
              <a:gd name="T19" fmla="*/ 2147483646 h 73"/>
              <a:gd name="T20" fmla="*/ 0 w 33"/>
              <a:gd name="T21" fmla="*/ 2147483646 h 73"/>
              <a:gd name="T22" fmla="*/ 0 w 33"/>
              <a:gd name="T23" fmla="*/ 2147483646 h 73"/>
              <a:gd name="T24" fmla="*/ 2147483646 w 33"/>
              <a:gd name="T25" fmla="*/ 2147483646 h 73"/>
              <a:gd name="T26" fmla="*/ 2147483646 w 33"/>
              <a:gd name="T27" fmla="*/ 2147483646 h 73"/>
              <a:gd name="T28" fmla="*/ 2147483646 w 33"/>
              <a:gd name="T29" fmla="*/ 2147483646 h 73"/>
              <a:gd name="T30" fmla="*/ 2147483646 w 33"/>
              <a:gd name="T31" fmla="*/ 2147483646 h 73"/>
              <a:gd name="T32" fmla="*/ 2147483646 w 33"/>
              <a:gd name="T33" fmla="*/ 2147483646 h 73"/>
              <a:gd name="T34" fmla="*/ 2147483646 w 33"/>
              <a:gd name="T35" fmla="*/ 2147483646 h 73"/>
              <a:gd name="T36" fmla="*/ 2147483646 w 33"/>
              <a:gd name="T37" fmla="*/ 2147483646 h 73"/>
              <a:gd name="T38" fmla="*/ 2147483646 w 33"/>
              <a:gd name="T39" fmla="*/ 2147483646 h 73"/>
              <a:gd name="T40" fmla="*/ 2147483646 w 33"/>
              <a:gd name="T41" fmla="*/ 2147483646 h 73"/>
              <a:gd name="T42" fmla="*/ 2147483646 w 33"/>
              <a:gd name="T43" fmla="*/ 2147483646 h 73"/>
              <a:gd name="T44" fmla="*/ 2147483646 w 33"/>
              <a:gd name="T45" fmla="*/ 2147483646 h 73"/>
              <a:gd name="T46" fmla="*/ 2147483646 w 33"/>
              <a:gd name="T47" fmla="*/ 2147483646 h 73"/>
              <a:gd name="T48" fmla="*/ 2147483646 w 33"/>
              <a:gd name="T49" fmla="*/ 2147483646 h 73"/>
              <a:gd name="T50" fmla="*/ 2147483646 w 33"/>
              <a:gd name="T51" fmla="*/ 2147483646 h 73"/>
              <a:gd name="T52" fmla="*/ 2147483646 w 33"/>
              <a:gd name="T53" fmla="*/ 2147483646 h 73"/>
              <a:gd name="T54" fmla="*/ 2147483646 w 33"/>
              <a:gd name="T55" fmla="*/ 0 h 73"/>
              <a:gd name="T56" fmla="*/ 2147483646 w 33"/>
              <a:gd name="T57" fmla="*/ 0 h 73"/>
              <a:gd name="T58" fmla="*/ 2147483646 w 33"/>
              <a:gd name="T59" fmla="*/ 2147483646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73"/>
              <a:gd name="T92" fmla="*/ 33 w 33"/>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73">
                <a:moveTo>
                  <a:pt x="33" y="73"/>
                </a:moveTo>
                <a:lnTo>
                  <a:pt x="20" y="73"/>
                </a:lnTo>
                <a:lnTo>
                  <a:pt x="20" y="20"/>
                </a:lnTo>
                <a:lnTo>
                  <a:pt x="17" y="22"/>
                </a:lnTo>
                <a:lnTo>
                  <a:pt x="15" y="23"/>
                </a:lnTo>
                <a:lnTo>
                  <a:pt x="13" y="24"/>
                </a:lnTo>
                <a:lnTo>
                  <a:pt x="10" y="26"/>
                </a:lnTo>
                <a:lnTo>
                  <a:pt x="9" y="27"/>
                </a:lnTo>
                <a:lnTo>
                  <a:pt x="6" y="28"/>
                </a:lnTo>
                <a:lnTo>
                  <a:pt x="3" y="30"/>
                </a:lnTo>
                <a:lnTo>
                  <a:pt x="0" y="31"/>
                </a:lnTo>
                <a:lnTo>
                  <a:pt x="0" y="18"/>
                </a:lnTo>
                <a:lnTo>
                  <a:pt x="2" y="18"/>
                </a:lnTo>
                <a:lnTo>
                  <a:pt x="3" y="16"/>
                </a:lnTo>
                <a:lnTo>
                  <a:pt x="5" y="16"/>
                </a:lnTo>
                <a:lnTo>
                  <a:pt x="6" y="15"/>
                </a:lnTo>
                <a:lnTo>
                  <a:pt x="9" y="15"/>
                </a:lnTo>
                <a:lnTo>
                  <a:pt x="10" y="14"/>
                </a:lnTo>
                <a:lnTo>
                  <a:pt x="11" y="12"/>
                </a:lnTo>
                <a:lnTo>
                  <a:pt x="13" y="11"/>
                </a:lnTo>
                <a:lnTo>
                  <a:pt x="14" y="10"/>
                </a:lnTo>
                <a:lnTo>
                  <a:pt x="15" y="8"/>
                </a:lnTo>
                <a:lnTo>
                  <a:pt x="17" y="7"/>
                </a:lnTo>
                <a:lnTo>
                  <a:pt x="18" y="5"/>
                </a:lnTo>
                <a:lnTo>
                  <a:pt x="20" y="4"/>
                </a:lnTo>
                <a:lnTo>
                  <a:pt x="20" y="3"/>
                </a:lnTo>
                <a:lnTo>
                  <a:pt x="21" y="1"/>
                </a:lnTo>
                <a:lnTo>
                  <a:pt x="21" y="0"/>
                </a:lnTo>
                <a:lnTo>
                  <a:pt x="33" y="0"/>
                </a:lnTo>
                <a:lnTo>
                  <a:pt x="33" y="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34" name="Freeform 130"/>
          <p:cNvSpPr>
            <a:spLocks/>
          </p:cNvSpPr>
          <p:nvPr/>
        </p:nvSpPr>
        <p:spPr bwMode="auto">
          <a:xfrm>
            <a:off x="8664576" y="5092700"/>
            <a:ext cx="34925" cy="76200"/>
          </a:xfrm>
          <a:custGeom>
            <a:avLst/>
            <a:gdLst>
              <a:gd name="T0" fmla="*/ 2147483646 w 33"/>
              <a:gd name="T1" fmla="*/ 2147483646 h 73"/>
              <a:gd name="T2" fmla="*/ 2147483646 w 33"/>
              <a:gd name="T3" fmla="*/ 2147483646 h 73"/>
              <a:gd name="T4" fmla="*/ 2147483646 w 33"/>
              <a:gd name="T5" fmla="*/ 2147483646 h 73"/>
              <a:gd name="T6" fmla="*/ 2147483646 w 33"/>
              <a:gd name="T7" fmla="*/ 2147483646 h 73"/>
              <a:gd name="T8" fmla="*/ 2147483646 w 33"/>
              <a:gd name="T9" fmla="*/ 2147483646 h 73"/>
              <a:gd name="T10" fmla="*/ 2147483646 w 33"/>
              <a:gd name="T11" fmla="*/ 2147483646 h 73"/>
              <a:gd name="T12" fmla="*/ 2147483646 w 33"/>
              <a:gd name="T13" fmla="*/ 2147483646 h 73"/>
              <a:gd name="T14" fmla="*/ 2147483646 w 33"/>
              <a:gd name="T15" fmla="*/ 2147483646 h 73"/>
              <a:gd name="T16" fmla="*/ 2147483646 w 33"/>
              <a:gd name="T17" fmla="*/ 2147483646 h 73"/>
              <a:gd name="T18" fmla="*/ 2147483646 w 33"/>
              <a:gd name="T19" fmla="*/ 2147483646 h 73"/>
              <a:gd name="T20" fmla="*/ 0 w 33"/>
              <a:gd name="T21" fmla="*/ 2147483646 h 73"/>
              <a:gd name="T22" fmla="*/ 0 w 33"/>
              <a:gd name="T23" fmla="*/ 2147483646 h 73"/>
              <a:gd name="T24" fmla="*/ 2147483646 w 33"/>
              <a:gd name="T25" fmla="*/ 2147483646 h 73"/>
              <a:gd name="T26" fmla="*/ 2147483646 w 33"/>
              <a:gd name="T27" fmla="*/ 2147483646 h 73"/>
              <a:gd name="T28" fmla="*/ 2147483646 w 33"/>
              <a:gd name="T29" fmla="*/ 2147483646 h 73"/>
              <a:gd name="T30" fmla="*/ 2147483646 w 33"/>
              <a:gd name="T31" fmla="*/ 2147483646 h 73"/>
              <a:gd name="T32" fmla="*/ 2147483646 w 33"/>
              <a:gd name="T33" fmla="*/ 2147483646 h 73"/>
              <a:gd name="T34" fmla="*/ 2147483646 w 33"/>
              <a:gd name="T35" fmla="*/ 2147483646 h 73"/>
              <a:gd name="T36" fmla="*/ 2147483646 w 33"/>
              <a:gd name="T37" fmla="*/ 2147483646 h 73"/>
              <a:gd name="T38" fmla="*/ 2147483646 w 33"/>
              <a:gd name="T39" fmla="*/ 2147483646 h 73"/>
              <a:gd name="T40" fmla="*/ 2147483646 w 33"/>
              <a:gd name="T41" fmla="*/ 2147483646 h 73"/>
              <a:gd name="T42" fmla="*/ 2147483646 w 33"/>
              <a:gd name="T43" fmla="*/ 2147483646 h 73"/>
              <a:gd name="T44" fmla="*/ 2147483646 w 33"/>
              <a:gd name="T45" fmla="*/ 2147483646 h 73"/>
              <a:gd name="T46" fmla="*/ 2147483646 w 33"/>
              <a:gd name="T47" fmla="*/ 2147483646 h 73"/>
              <a:gd name="T48" fmla="*/ 2147483646 w 33"/>
              <a:gd name="T49" fmla="*/ 2147483646 h 73"/>
              <a:gd name="T50" fmla="*/ 2147483646 w 33"/>
              <a:gd name="T51" fmla="*/ 2147483646 h 73"/>
              <a:gd name="T52" fmla="*/ 2147483646 w 33"/>
              <a:gd name="T53" fmla="*/ 2147483646 h 73"/>
              <a:gd name="T54" fmla="*/ 2147483646 w 33"/>
              <a:gd name="T55" fmla="*/ 0 h 73"/>
              <a:gd name="T56" fmla="*/ 2147483646 w 33"/>
              <a:gd name="T57" fmla="*/ 0 h 73"/>
              <a:gd name="T58" fmla="*/ 2147483646 w 33"/>
              <a:gd name="T59" fmla="*/ 2147483646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
              <a:gd name="T91" fmla="*/ 0 h 73"/>
              <a:gd name="T92" fmla="*/ 33 w 33"/>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 h="73">
                <a:moveTo>
                  <a:pt x="33" y="73"/>
                </a:moveTo>
                <a:lnTo>
                  <a:pt x="20" y="73"/>
                </a:lnTo>
                <a:lnTo>
                  <a:pt x="20" y="20"/>
                </a:lnTo>
                <a:lnTo>
                  <a:pt x="17" y="22"/>
                </a:lnTo>
                <a:lnTo>
                  <a:pt x="15" y="23"/>
                </a:lnTo>
                <a:lnTo>
                  <a:pt x="13" y="24"/>
                </a:lnTo>
                <a:lnTo>
                  <a:pt x="10" y="26"/>
                </a:lnTo>
                <a:lnTo>
                  <a:pt x="9" y="27"/>
                </a:lnTo>
                <a:lnTo>
                  <a:pt x="6" y="28"/>
                </a:lnTo>
                <a:lnTo>
                  <a:pt x="3" y="30"/>
                </a:lnTo>
                <a:lnTo>
                  <a:pt x="0" y="31"/>
                </a:lnTo>
                <a:lnTo>
                  <a:pt x="0" y="18"/>
                </a:lnTo>
                <a:lnTo>
                  <a:pt x="2" y="18"/>
                </a:lnTo>
                <a:lnTo>
                  <a:pt x="3" y="16"/>
                </a:lnTo>
                <a:lnTo>
                  <a:pt x="5" y="16"/>
                </a:lnTo>
                <a:lnTo>
                  <a:pt x="6" y="15"/>
                </a:lnTo>
                <a:lnTo>
                  <a:pt x="9" y="15"/>
                </a:lnTo>
                <a:lnTo>
                  <a:pt x="10" y="14"/>
                </a:lnTo>
                <a:lnTo>
                  <a:pt x="11" y="12"/>
                </a:lnTo>
                <a:lnTo>
                  <a:pt x="13" y="11"/>
                </a:lnTo>
                <a:lnTo>
                  <a:pt x="14" y="10"/>
                </a:lnTo>
                <a:lnTo>
                  <a:pt x="15" y="8"/>
                </a:lnTo>
                <a:lnTo>
                  <a:pt x="17" y="7"/>
                </a:lnTo>
                <a:lnTo>
                  <a:pt x="18" y="5"/>
                </a:lnTo>
                <a:lnTo>
                  <a:pt x="20" y="4"/>
                </a:lnTo>
                <a:lnTo>
                  <a:pt x="20" y="3"/>
                </a:lnTo>
                <a:lnTo>
                  <a:pt x="21" y="1"/>
                </a:lnTo>
                <a:lnTo>
                  <a:pt x="21" y="0"/>
                </a:lnTo>
                <a:lnTo>
                  <a:pt x="33" y="0"/>
                </a:lnTo>
                <a:lnTo>
                  <a:pt x="33" y="73"/>
                </a:lnTo>
              </a:path>
            </a:pathLst>
          </a:custGeom>
          <a:noFill/>
          <a:ln w="0">
            <a:solidFill>
              <a:srgbClr val="1F1A17"/>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8435" name="Freeform 136"/>
          <p:cNvSpPr>
            <a:spLocks/>
          </p:cNvSpPr>
          <p:nvPr/>
        </p:nvSpPr>
        <p:spPr bwMode="auto">
          <a:xfrm>
            <a:off x="8013700" y="6161088"/>
            <a:ext cx="165100" cy="419100"/>
          </a:xfrm>
          <a:custGeom>
            <a:avLst/>
            <a:gdLst>
              <a:gd name="T0" fmla="*/ 2147483646 w 157"/>
              <a:gd name="T1" fmla="*/ 0 h 399"/>
              <a:gd name="T2" fmla="*/ 2147483646 w 157"/>
              <a:gd name="T3" fmla="*/ 0 h 399"/>
              <a:gd name="T4" fmla="*/ 2147483646 w 157"/>
              <a:gd name="T5" fmla="*/ 2147483646 h 399"/>
              <a:gd name="T6" fmla="*/ 2147483646 w 157"/>
              <a:gd name="T7" fmla="*/ 2147483646 h 399"/>
              <a:gd name="T8" fmla="*/ 2147483646 w 157"/>
              <a:gd name="T9" fmla="*/ 2147483646 h 399"/>
              <a:gd name="T10" fmla="*/ 2147483646 w 157"/>
              <a:gd name="T11" fmla="*/ 2147483646 h 399"/>
              <a:gd name="T12" fmla="*/ 2147483646 w 157"/>
              <a:gd name="T13" fmla="*/ 2147483646 h 399"/>
              <a:gd name="T14" fmla="*/ 2147483646 w 157"/>
              <a:gd name="T15" fmla="*/ 2147483646 h 399"/>
              <a:gd name="T16" fmla="*/ 2147483646 w 157"/>
              <a:gd name="T17" fmla="*/ 2147483646 h 399"/>
              <a:gd name="T18" fmla="*/ 2147483646 w 157"/>
              <a:gd name="T19" fmla="*/ 2147483646 h 399"/>
              <a:gd name="T20" fmla="*/ 2147483646 w 157"/>
              <a:gd name="T21" fmla="*/ 2147483646 h 399"/>
              <a:gd name="T22" fmla="*/ 2147483646 w 157"/>
              <a:gd name="T23" fmla="*/ 2147483646 h 399"/>
              <a:gd name="T24" fmla="*/ 2147483646 w 157"/>
              <a:gd name="T25" fmla="*/ 2147483646 h 399"/>
              <a:gd name="T26" fmla="*/ 0 w 157"/>
              <a:gd name="T27" fmla="*/ 2147483646 h 399"/>
              <a:gd name="T28" fmla="*/ 2147483646 w 157"/>
              <a:gd name="T29" fmla="*/ 2147483646 h 399"/>
              <a:gd name="T30" fmla="*/ 2147483646 w 157"/>
              <a:gd name="T31" fmla="*/ 2147483646 h 399"/>
              <a:gd name="T32" fmla="*/ 2147483646 w 157"/>
              <a:gd name="T33" fmla="*/ 2147483646 h 399"/>
              <a:gd name="T34" fmla="*/ 2147483646 w 157"/>
              <a:gd name="T35" fmla="*/ 2147483646 h 399"/>
              <a:gd name="T36" fmla="*/ 2147483646 w 157"/>
              <a:gd name="T37" fmla="*/ 2147483646 h 399"/>
              <a:gd name="T38" fmla="*/ 2147483646 w 157"/>
              <a:gd name="T39" fmla="*/ 2147483646 h 399"/>
              <a:gd name="T40" fmla="*/ 2147483646 w 157"/>
              <a:gd name="T41" fmla="*/ 2147483646 h 399"/>
              <a:gd name="T42" fmla="*/ 2147483646 w 157"/>
              <a:gd name="T43" fmla="*/ 2147483646 h 399"/>
              <a:gd name="T44" fmla="*/ 2147483646 w 157"/>
              <a:gd name="T45" fmla="*/ 2147483646 h 399"/>
              <a:gd name="T46" fmla="*/ 2147483646 w 157"/>
              <a:gd name="T47" fmla="*/ 2147483646 h 399"/>
              <a:gd name="T48" fmla="*/ 2147483646 w 157"/>
              <a:gd name="T49" fmla="*/ 2147483646 h 399"/>
              <a:gd name="T50" fmla="*/ 2147483646 w 157"/>
              <a:gd name="T51" fmla="*/ 2147483646 h 399"/>
              <a:gd name="T52" fmla="*/ 2147483646 w 157"/>
              <a:gd name="T53" fmla="*/ 2147483646 h 399"/>
              <a:gd name="T54" fmla="*/ 2147483646 w 157"/>
              <a:gd name="T55" fmla="*/ 2147483646 h 399"/>
              <a:gd name="T56" fmla="*/ 2147483646 w 157"/>
              <a:gd name="T57" fmla="*/ 0 h 3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7"/>
              <a:gd name="T88" fmla="*/ 0 h 399"/>
              <a:gd name="T89" fmla="*/ 157 w 157"/>
              <a:gd name="T90" fmla="*/ 399 h 3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7" h="399">
                <a:moveTo>
                  <a:pt x="90" y="0"/>
                </a:moveTo>
                <a:lnTo>
                  <a:pt x="90" y="0"/>
                </a:lnTo>
                <a:lnTo>
                  <a:pt x="82" y="13"/>
                </a:lnTo>
                <a:lnTo>
                  <a:pt x="75" y="30"/>
                </a:lnTo>
                <a:lnTo>
                  <a:pt x="68" y="49"/>
                </a:lnTo>
                <a:lnTo>
                  <a:pt x="60" y="70"/>
                </a:lnTo>
                <a:lnTo>
                  <a:pt x="47" y="119"/>
                </a:lnTo>
                <a:lnTo>
                  <a:pt x="33" y="174"/>
                </a:lnTo>
                <a:lnTo>
                  <a:pt x="21" y="234"/>
                </a:lnTo>
                <a:lnTo>
                  <a:pt x="10" y="292"/>
                </a:lnTo>
                <a:lnTo>
                  <a:pt x="7" y="320"/>
                </a:lnTo>
                <a:lnTo>
                  <a:pt x="3" y="349"/>
                </a:lnTo>
                <a:lnTo>
                  <a:pt x="2" y="374"/>
                </a:lnTo>
                <a:lnTo>
                  <a:pt x="0" y="399"/>
                </a:lnTo>
                <a:lnTo>
                  <a:pt x="81" y="399"/>
                </a:lnTo>
                <a:lnTo>
                  <a:pt x="81" y="378"/>
                </a:lnTo>
                <a:lnTo>
                  <a:pt x="82" y="355"/>
                </a:lnTo>
                <a:lnTo>
                  <a:pt x="85" y="330"/>
                </a:lnTo>
                <a:lnTo>
                  <a:pt x="89" y="304"/>
                </a:lnTo>
                <a:lnTo>
                  <a:pt x="99" y="247"/>
                </a:lnTo>
                <a:lnTo>
                  <a:pt x="111" y="192"/>
                </a:lnTo>
                <a:lnTo>
                  <a:pt x="123" y="139"/>
                </a:lnTo>
                <a:lnTo>
                  <a:pt x="137" y="93"/>
                </a:lnTo>
                <a:lnTo>
                  <a:pt x="144" y="74"/>
                </a:lnTo>
                <a:lnTo>
                  <a:pt x="149" y="59"/>
                </a:lnTo>
                <a:lnTo>
                  <a:pt x="153" y="47"/>
                </a:lnTo>
                <a:lnTo>
                  <a:pt x="157" y="42"/>
                </a:lnTo>
                <a:lnTo>
                  <a:pt x="90"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36" name="Freeform 137"/>
          <p:cNvSpPr>
            <a:spLocks/>
          </p:cNvSpPr>
          <p:nvPr/>
        </p:nvSpPr>
        <p:spPr bwMode="auto">
          <a:xfrm>
            <a:off x="8107363" y="5934076"/>
            <a:ext cx="190500" cy="269875"/>
          </a:xfrm>
          <a:custGeom>
            <a:avLst/>
            <a:gdLst>
              <a:gd name="T0" fmla="*/ 2147483646 w 181"/>
              <a:gd name="T1" fmla="*/ 0 h 257"/>
              <a:gd name="T2" fmla="*/ 2147483646 w 181"/>
              <a:gd name="T3" fmla="*/ 0 h 257"/>
              <a:gd name="T4" fmla="*/ 2147483646 w 181"/>
              <a:gd name="T5" fmla="*/ 2147483646 h 257"/>
              <a:gd name="T6" fmla="*/ 2147483646 w 181"/>
              <a:gd name="T7" fmla="*/ 2147483646 h 257"/>
              <a:gd name="T8" fmla="*/ 2147483646 w 181"/>
              <a:gd name="T9" fmla="*/ 2147483646 h 257"/>
              <a:gd name="T10" fmla="*/ 2147483646 w 181"/>
              <a:gd name="T11" fmla="*/ 2147483646 h 257"/>
              <a:gd name="T12" fmla="*/ 2147483646 w 181"/>
              <a:gd name="T13" fmla="*/ 2147483646 h 257"/>
              <a:gd name="T14" fmla="*/ 2147483646 w 181"/>
              <a:gd name="T15" fmla="*/ 2147483646 h 257"/>
              <a:gd name="T16" fmla="*/ 2147483646 w 181"/>
              <a:gd name="T17" fmla="*/ 2147483646 h 257"/>
              <a:gd name="T18" fmla="*/ 0 w 181"/>
              <a:gd name="T19" fmla="*/ 2147483646 h 257"/>
              <a:gd name="T20" fmla="*/ 2147483646 w 181"/>
              <a:gd name="T21" fmla="*/ 2147483646 h 257"/>
              <a:gd name="T22" fmla="*/ 2147483646 w 181"/>
              <a:gd name="T23" fmla="*/ 2147483646 h 257"/>
              <a:gd name="T24" fmla="*/ 2147483646 w 181"/>
              <a:gd name="T25" fmla="*/ 2147483646 h 257"/>
              <a:gd name="T26" fmla="*/ 2147483646 w 181"/>
              <a:gd name="T27" fmla="*/ 2147483646 h 257"/>
              <a:gd name="T28" fmla="*/ 2147483646 w 181"/>
              <a:gd name="T29" fmla="*/ 2147483646 h 257"/>
              <a:gd name="T30" fmla="*/ 2147483646 w 181"/>
              <a:gd name="T31" fmla="*/ 2147483646 h 257"/>
              <a:gd name="T32" fmla="*/ 2147483646 w 181"/>
              <a:gd name="T33" fmla="*/ 2147483646 h 257"/>
              <a:gd name="T34" fmla="*/ 2147483646 w 181"/>
              <a:gd name="T35" fmla="*/ 2147483646 h 257"/>
              <a:gd name="T36" fmla="*/ 2147483646 w 181"/>
              <a:gd name="T37" fmla="*/ 2147483646 h 257"/>
              <a:gd name="T38" fmla="*/ 2147483646 w 181"/>
              <a:gd name="T39" fmla="*/ 2147483646 h 257"/>
              <a:gd name="T40" fmla="*/ 2147483646 w 181"/>
              <a:gd name="T41" fmla="*/ 0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257"/>
              <a:gd name="T65" fmla="*/ 181 w 181"/>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257">
                <a:moveTo>
                  <a:pt x="115" y="0"/>
                </a:moveTo>
                <a:lnTo>
                  <a:pt x="115" y="0"/>
                </a:lnTo>
                <a:lnTo>
                  <a:pt x="99" y="26"/>
                </a:lnTo>
                <a:lnTo>
                  <a:pt x="82" y="56"/>
                </a:lnTo>
                <a:lnTo>
                  <a:pt x="66" y="85"/>
                </a:lnTo>
                <a:lnTo>
                  <a:pt x="51" y="118"/>
                </a:lnTo>
                <a:lnTo>
                  <a:pt x="36" y="147"/>
                </a:lnTo>
                <a:lnTo>
                  <a:pt x="22" y="174"/>
                </a:lnTo>
                <a:lnTo>
                  <a:pt x="10" y="197"/>
                </a:lnTo>
                <a:lnTo>
                  <a:pt x="0" y="215"/>
                </a:lnTo>
                <a:lnTo>
                  <a:pt x="67" y="257"/>
                </a:lnTo>
                <a:lnTo>
                  <a:pt x="80" y="235"/>
                </a:lnTo>
                <a:lnTo>
                  <a:pt x="93" y="210"/>
                </a:lnTo>
                <a:lnTo>
                  <a:pt x="107" y="181"/>
                </a:lnTo>
                <a:lnTo>
                  <a:pt x="122" y="151"/>
                </a:lnTo>
                <a:lnTo>
                  <a:pt x="137" y="122"/>
                </a:lnTo>
                <a:lnTo>
                  <a:pt x="152" y="92"/>
                </a:lnTo>
                <a:lnTo>
                  <a:pt x="167" y="65"/>
                </a:lnTo>
                <a:lnTo>
                  <a:pt x="181" y="43"/>
                </a:lnTo>
                <a:lnTo>
                  <a:pt x="115"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37" name="Freeform 138"/>
          <p:cNvSpPr>
            <a:spLocks/>
          </p:cNvSpPr>
          <p:nvPr/>
        </p:nvSpPr>
        <p:spPr bwMode="auto">
          <a:xfrm>
            <a:off x="8229600" y="5651501"/>
            <a:ext cx="222250" cy="328613"/>
          </a:xfrm>
          <a:custGeom>
            <a:avLst/>
            <a:gdLst>
              <a:gd name="T0" fmla="*/ 2147483646 w 212"/>
              <a:gd name="T1" fmla="*/ 0 h 313"/>
              <a:gd name="T2" fmla="*/ 2147483646 w 212"/>
              <a:gd name="T3" fmla="*/ 0 h 313"/>
              <a:gd name="T4" fmla="*/ 2147483646 w 212"/>
              <a:gd name="T5" fmla="*/ 2147483646 h 313"/>
              <a:gd name="T6" fmla="*/ 2147483646 w 212"/>
              <a:gd name="T7" fmla="*/ 2147483646 h 313"/>
              <a:gd name="T8" fmla="*/ 2147483646 w 212"/>
              <a:gd name="T9" fmla="*/ 2147483646 h 313"/>
              <a:gd name="T10" fmla="*/ 2147483646 w 212"/>
              <a:gd name="T11" fmla="*/ 2147483646 h 313"/>
              <a:gd name="T12" fmla="*/ 2147483646 w 212"/>
              <a:gd name="T13" fmla="*/ 2147483646 h 313"/>
              <a:gd name="T14" fmla="*/ 2147483646 w 212"/>
              <a:gd name="T15" fmla="*/ 2147483646 h 313"/>
              <a:gd name="T16" fmla="*/ 2147483646 w 212"/>
              <a:gd name="T17" fmla="*/ 2147483646 h 313"/>
              <a:gd name="T18" fmla="*/ 0 w 212"/>
              <a:gd name="T19" fmla="*/ 2147483646 h 313"/>
              <a:gd name="T20" fmla="*/ 2147483646 w 212"/>
              <a:gd name="T21" fmla="*/ 2147483646 h 313"/>
              <a:gd name="T22" fmla="*/ 2147483646 w 212"/>
              <a:gd name="T23" fmla="*/ 2147483646 h 313"/>
              <a:gd name="T24" fmla="*/ 2147483646 w 212"/>
              <a:gd name="T25" fmla="*/ 2147483646 h 313"/>
              <a:gd name="T26" fmla="*/ 2147483646 w 212"/>
              <a:gd name="T27" fmla="*/ 2147483646 h 313"/>
              <a:gd name="T28" fmla="*/ 2147483646 w 212"/>
              <a:gd name="T29" fmla="*/ 2147483646 h 313"/>
              <a:gd name="T30" fmla="*/ 2147483646 w 212"/>
              <a:gd name="T31" fmla="*/ 2147483646 h 313"/>
              <a:gd name="T32" fmla="*/ 2147483646 w 212"/>
              <a:gd name="T33" fmla="*/ 2147483646 h 313"/>
              <a:gd name="T34" fmla="*/ 2147483646 w 212"/>
              <a:gd name="T35" fmla="*/ 2147483646 h 313"/>
              <a:gd name="T36" fmla="*/ 2147483646 w 212"/>
              <a:gd name="T37" fmla="*/ 2147483646 h 313"/>
              <a:gd name="T38" fmla="*/ 2147483646 w 212"/>
              <a:gd name="T39" fmla="*/ 2147483646 h 313"/>
              <a:gd name="T40" fmla="*/ 2147483646 w 212"/>
              <a:gd name="T41" fmla="*/ 0 h 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2"/>
              <a:gd name="T64" fmla="*/ 0 h 313"/>
              <a:gd name="T65" fmla="*/ 212 w 212"/>
              <a:gd name="T66" fmla="*/ 313 h 3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2" h="313">
                <a:moveTo>
                  <a:pt x="153" y="0"/>
                </a:moveTo>
                <a:lnTo>
                  <a:pt x="153" y="0"/>
                </a:lnTo>
                <a:lnTo>
                  <a:pt x="135" y="24"/>
                </a:lnTo>
                <a:lnTo>
                  <a:pt x="116" y="55"/>
                </a:lnTo>
                <a:lnTo>
                  <a:pt x="97" y="92"/>
                </a:lnTo>
                <a:lnTo>
                  <a:pt x="75" y="132"/>
                </a:lnTo>
                <a:lnTo>
                  <a:pt x="53" y="173"/>
                </a:lnTo>
                <a:lnTo>
                  <a:pt x="33" y="212"/>
                </a:lnTo>
                <a:lnTo>
                  <a:pt x="15" y="245"/>
                </a:lnTo>
                <a:lnTo>
                  <a:pt x="0" y="270"/>
                </a:lnTo>
                <a:lnTo>
                  <a:pt x="66" y="313"/>
                </a:lnTo>
                <a:lnTo>
                  <a:pt x="83" y="284"/>
                </a:lnTo>
                <a:lnTo>
                  <a:pt x="103" y="249"/>
                </a:lnTo>
                <a:lnTo>
                  <a:pt x="124" y="209"/>
                </a:lnTo>
                <a:lnTo>
                  <a:pt x="146" y="169"/>
                </a:lnTo>
                <a:lnTo>
                  <a:pt x="167" y="128"/>
                </a:lnTo>
                <a:lnTo>
                  <a:pt x="186" y="93"/>
                </a:lnTo>
                <a:lnTo>
                  <a:pt x="202" y="66"/>
                </a:lnTo>
                <a:lnTo>
                  <a:pt x="212" y="53"/>
                </a:lnTo>
                <a:lnTo>
                  <a:pt x="153"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38" name="Freeform 139"/>
          <p:cNvSpPr>
            <a:spLocks/>
          </p:cNvSpPr>
          <p:nvPr/>
        </p:nvSpPr>
        <p:spPr bwMode="auto">
          <a:xfrm>
            <a:off x="8389938" y="5424489"/>
            <a:ext cx="215900" cy="282575"/>
          </a:xfrm>
          <a:custGeom>
            <a:avLst/>
            <a:gdLst>
              <a:gd name="T0" fmla="*/ 2147483646 w 205"/>
              <a:gd name="T1" fmla="*/ 2147483646 h 269"/>
              <a:gd name="T2" fmla="*/ 2147483646 w 205"/>
              <a:gd name="T3" fmla="*/ 0 h 269"/>
              <a:gd name="T4" fmla="*/ 2147483646 w 205"/>
              <a:gd name="T5" fmla="*/ 2147483646 h 269"/>
              <a:gd name="T6" fmla="*/ 2147483646 w 205"/>
              <a:gd name="T7" fmla="*/ 2147483646 h 269"/>
              <a:gd name="T8" fmla="*/ 2147483646 w 205"/>
              <a:gd name="T9" fmla="*/ 2147483646 h 269"/>
              <a:gd name="T10" fmla="*/ 2147483646 w 205"/>
              <a:gd name="T11" fmla="*/ 2147483646 h 269"/>
              <a:gd name="T12" fmla="*/ 2147483646 w 205"/>
              <a:gd name="T13" fmla="*/ 2147483646 h 269"/>
              <a:gd name="T14" fmla="*/ 2147483646 w 205"/>
              <a:gd name="T15" fmla="*/ 2147483646 h 269"/>
              <a:gd name="T16" fmla="*/ 2147483646 w 205"/>
              <a:gd name="T17" fmla="*/ 2147483646 h 269"/>
              <a:gd name="T18" fmla="*/ 0 w 205"/>
              <a:gd name="T19" fmla="*/ 2147483646 h 269"/>
              <a:gd name="T20" fmla="*/ 2147483646 w 205"/>
              <a:gd name="T21" fmla="*/ 2147483646 h 269"/>
              <a:gd name="T22" fmla="*/ 2147483646 w 205"/>
              <a:gd name="T23" fmla="*/ 2147483646 h 269"/>
              <a:gd name="T24" fmla="*/ 2147483646 w 205"/>
              <a:gd name="T25" fmla="*/ 2147483646 h 269"/>
              <a:gd name="T26" fmla="*/ 2147483646 w 205"/>
              <a:gd name="T27" fmla="*/ 2147483646 h 269"/>
              <a:gd name="T28" fmla="*/ 2147483646 w 205"/>
              <a:gd name="T29" fmla="*/ 2147483646 h 269"/>
              <a:gd name="T30" fmla="*/ 2147483646 w 205"/>
              <a:gd name="T31" fmla="*/ 2147483646 h 269"/>
              <a:gd name="T32" fmla="*/ 2147483646 w 205"/>
              <a:gd name="T33" fmla="*/ 2147483646 h 269"/>
              <a:gd name="T34" fmla="*/ 2147483646 w 205"/>
              <a:gd name="T35" fmla="*/ 2147483646 h 269"/>
              <a:gd name="T36" fmla="*/ 2147483646 w 205"/>
              <a:gd name="T37" fmla="*/ 2147483646 h 269"/>
              <a:gd name="T38" fmla="*/ 2147483646 w 205"/>
              <a:gd name="T39" fmla="*/ 2147483646 h 269"/>
              <a:gd name="T40" fmla="*/ 2147483646 w 205"/>
              <a:gd name="T41" fmla="*/ 2147483646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5"/>
              <a:gd name="T64" fmla="*/ 0 h 269"/>
              <a:gd name="T65" fmla="*/ 205 w 205"/>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5" h="269">
                <a:moveTo>
                  <a:pt x="130" y="7"/>
                </a:moveTo>
                <a:lnTo>
                  <a:pt x="133" y="0"/>
                </a:lnTo>
                <a:lnTo>
                  <a:pt x="122" y="20"/>
                </a:lnTo>
                <a:lnTo>
                  <a:pt x="105" y="47"/>
                </a:lnTo>
                <a:lnTo>
                  <a:pt x="88" y="80"/>
                </a:lnTo>
                <a:lnTo>
                  <a:pt x="67" y="113"/>
                </a:lnTo>
                <a:lnTo>
                  <a:pt x="47" y="147"/>
                </a:lnTo>
                <a:lnTo>
                  <a:pt x="27" y="177"/>
                </a:lnTo>
                <a:lnTo>
                  <a:pt x="11" y="202"/>
                </a:lnTo>
                <a:lnTo>
                  <a:pt x="0" y="216"/>
                </a:lnTo>
                <a:lnTo>
                  <a:pt x="59" y="269"/>
                </a:lnTo>
                <a:lnTo>
                  <a:pt x="75" y="247"/>
                </a:lnTo>
                <a:lnTo>
                  <a:pt x="94" y="220"/>
                </a:lnTo>
                <a:lnTo>
                  <a:pt x="115" y="188"/>
                </a:lnTo>
                <a:lnTo>
                  <a:pt x="135" y="152"/>
                </a:lnTo>
                <a:lnTo>
                  <a:pt x="156" y="119"/>
                </a:lnTo>
                <a:lnTo>
                  <a:pt x="175" y="86"/>
                </a:lnTo>
                <a:lnTo>
                  <a:pt x="190" y="59"/>
                </a:lnTo>
                <a:lnTo>
                  <a:pt x="201" y="40"/>
                </a:lnTo>
                <a:lnTo>
                  <a:pt x="205" y="34"/>
                </a:lnTo>
                <a:lnTo>
                  <a:pt x="130" y="7"/>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39" name="Freeform 140"/>
          <p:cNvSpPr>
            <a:spLocks/>
          </p:cNvSpPr>
          <p:nvPr/>
        </p:nvSpPr>
        <p:spPr bwMode="auto">
          <a:xfrm>
            <a:off x="8526463" y="5097463"/>
            <a:ext cx="207962" cy="361950"/>
          </a:xfrm>
          <a:custGeom>
            <a:avLst/>
            <a:gdLst>
              <a:gd name="T0" fmla="*/ 2147483646 w 198"/>
              <a:gd name="T1" fmla="*/ 0 h 345"/>
              <a:gd name="T2" fmla="*/ 2147483646 w 198"/>
              <a:gd name="T3" fmla="*/ 0 h 345"/>
              <a:gd name="T4" fmla="*/ 2147483646 w 198"/>
              <a:gd name="T5" fmla="*/ 2147483646 h 345"/>
              <a:gd name="T6" fmla="*/ 2147483646 w 198"/>
              <a:gd name="T7" fmla="*/ 2147483646 h 345"/>
              <a:gd name="T8" fmla="*/ 2147483646 w 198"/>
              <a:gd name="T9" fmla="*/ 2147483646 h 345"/>
              <a:gd name="T10" fmla="*/ 2147483646 w 198"/>
              <a:gd name="T11" fmla="*/ 2147483646 h 345"/>
              <a:gd name="T12" fmla="*/ 2147483646 w 198"/>
              <a:gd name="T13" fmla="*/ 2147483646 h 345"/>
              <a:gd name="T14" fmla="*/ 2147483646 w 198"/>
              <a:gd name="T15" fmla="*/ 2147483646 h 345"/>
              <a:gd name="T16" fmla="*/ 2147483646 w 198"/>
              <a:gd name="T17" fmla="*/ 2147483646 h 345"/>
              <a:gd name="T18" fmla="*/ 0 w 198"/>
              <a:gd name="T19" fmla="*/ 2147483646 h 345"/>
              <a:gd name="T20" fmla="*/ 2147483646 w 198"/>
              <a:gd name="T21" fmla="*/ 2147483646 h 345"/>
              <a:gd name="T22" fmla="*/ 2147483646 w 198"/>
              <a:gd name="T23" fmla="*/ 2147483646 h 345"/>
              <a:gd name="T24" fmla="*/ 2147483646 w 198"/>
              <a:gd name="T25" fmla="*/ 2147483646 h 345"/>
              <a:gd name="T26" fmla="*/ 2147483646 w 198"/>
              <a:gd name="T27" fmla="*/ 2147483646 h 345"/>
              <a:gd name="T28" fmla="*/ 2147483646 w 198"/>
              <a:gd name="T29" fmla="*/ 2147483646 h 345"/>
              <a:gd name="T30" fmla="*/ 2147483646 w 198"/>
              <a:gd name="T31" fmla="*/ 2147483646 h 345"/>
              <a:gd name="T32" fmla="*/ 2147483646 w 198"/>
              <a:gd name="T33" fmla="*/ 2147483646 h 345"/>
              <a:gd name="T34" fmla="*/ 2147483646 w 198"/>
              <a:gd name="T35" fmla="*/ 2147483646 h 345"/>
              <a:gd name="T36" fmla="*/ 2147483646 w 198"/>
              <a:gd name="T37" fmla="*/ 2147483646 h 345"/>
              <a:gd name="T38" fmla="*/ 2147483646 w 198"/>
              <a:gd name="T39" fmla="*/ 2147483646 h 345"/>
              <a:gd name="T40" fmla="*/ 2147483646 w 198"/>
              <a:gd name="T41" fmla="*/ 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8"/>
              <a:gd name="T64" fmla="*/ 0 h 345"/>
              <a:gd name="T65" fmla="*/ 198 w 198"/>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8" h="345">
                <a:moveTo>
                  <a:pt x="120" y="0"/>
                </a:moveTo>
                <a:lnTo>
                  <a:pt x="120" y="0"/>
                </a:lnTo>
                <a:lnTo>
                  <a:pt x="111" y="41"/>
                </a:lnTo>
                <a:lnTo>
                  <a:pt x="97" y="80"/>
                </a:lnTo>
                <a:lnTo>
                  <a:pt x="83" y="119"/>
                </a:lnTo>
                <a:lnTo>
                  <a:pt x="67" y="157"/>
                </a:lnTo>
                <a:lnTo>
                  <a:pt x="50" y="195"/>
                </a:lnTo>
                <a:lnTo>
                  <a:pt x="34" y="234"/>
                </a:lnTo>
                <a:lnTo>
                  <a:pt x="16" y="274"/>
                </a:lnTo>
                <a:lnTo>
                  <a:pt x="0" y="318"/>
                </a:lnTo>
                <a:lnTo>
                  <a:pt x="75" y="345"/>
                </a:lnTo>
                <a:lnTo>
                  <a:pt x="90" y="304"/>
                </a:lnTo>
                <a:lnTo>
                  <a:pt x="106" y="265"/>
                </a:lnTo>
                <a:lnTo>
                  <a:pt x="124" y="226"/>
                </a:lnTo>
                <a:lnTo>
                  <a:pt x="141" y="187"/>
                </a:lnTo>
                <a:lnTo>
                  <a:pt x="157" y="147"/>
                </a:lnTo>
                <a:lnTo>
                  <a:pt x="172" y="105"/>
                </a:lnTo>
                <a:lnTo>
                  <a:pt x="187" y="62"/>
                </a:lnTo>
                <a:lnTo>
                  <a:pt x="198" y="16"/>
                </a:lnTo>
                <a:lnTo>
                  <a:pt x="120" y="0"/>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0" name="Freeform 141"/>
          <p:cNvSpPr>
            <a:spLocks/>
          </p:cNvSpPr>
          <p:nvPr/>
        </p:nvSpPr>
        <p:spPr bwMode="auto">
          <a:xfrm>
            <a:off x="8636000" y="4926014"/>
            <a:ext cx="103188" cy="187325"/>
          </a:xfrm>
          <a:custGeom>
            <a:avLst/>
            <a:gdLst>
              <a:gd name="T0" fmla="*/ 2147483646 w 98"/>
              <a:gd name="T1" fmla="*/ 2147483646 h 178"/>
              <a:gd name="T2" fmla="*/ 0 w 98"/>
              <a:gd name="T3" fmla="*/ 2147483646 h 178"/>
              <a:gd name="T4" fmla="*/ 2147483646 w 98"/>
              <a:gd name="T5" fmla="*/ 2147483646 h 178"/>
              <a:gd name="T6" fmla="*/ 2147483646 w 98"/>
              <a:gd name="T7" fmla="*/ 2147483646 h 178"/>
              <a:gd name="T8" fmla="*/ 2147483646 w 98"/>
              <a:gd name="T9" fmla="*/ 2147483646 h 178"/>
              <a:gd name="T10" fmla="*/ 2147483646 w 98"/>
              <a:gd name="T11" fmla="*/ 2147483646 h 178"/>
              <a:gd name="T12" fmla="*/ 2147483646 w 98"/>
              <a:gd name="T13" fmla="*/ 2147483646 h 178"/>
              <a:gd name="T14" fmla="*/ 2147483646 w 98"/>
              <a:gd name="T15" fmla="*/ 2147483646 h 178"/>
              <a:gd name="T16" fmla="*/ 2147483646 w 98"/>
              <a:gd name="T17" fmla="*/ 2147483646 h 178"/>
              <a:gd name="T18" fmla="*/ 2147483646 w 98"/>
              <a:gd name="T19" fmla="*/ 2147483646 h 178"/>
              <a:gd name="T20" fmla="*/ 2147483646 w 98"/>
              <a:gd name="T21" fmla="*/ 2147483646 h 178"/>
              <a:gd name="T22" fmla="*/ 2147483646 w 98"/>
              <a:gd name="T23" fmla="*/ 2147483646 h 178"/>
              <a:gd name="T24" fmla="*/ 2147483646 w 98"/>
              <a:gd name="T25" fmla="*/ 2147483646 h 178"/>
              <a:gd name="T26" fmla="*/ 2147483646 w 98"/>
              <a:gd name="T27" fmla="*/ 2147483646 h 178"/>
              <a:gd name="T28" fmla="*/ 2147483646 w 98"/>
              <a:gd name="T29" fmla="*/ 2147483646 h 178"/>
              <a:gd name="T30" fmla="*/ 2147483646 w 98"/>
              <a:gd name="T31" fmla="*/ 2147483646 h 178"/>
              <a:gd name="T32" fmla="*/ 2147483646 w 98"/>
              <a:gd name="T33" fmla="*/ 2147483646 h 178"/>
              <a:gd name="T34" fmla="*/ 2147483646 w 98"/>
              <a:gd name="T35" fmla="*/ 2147483646 h 178"/>
              <a:gd name="T36" fmla="*/ 2147483646 w 98"/>
              <a:gd name="T37" fmla="*/ 2147483646 h 178"/>
              <a:gd name="T38" fmla="*/ 2147483646 w 98"/>
              <a:gd name="T39" fmla="*/ 0 h 178"/>
              <a:gd name="T40" fmla="*/ 2147483646 w 98"/>
              <a:gd name="T41" fmla="*/ 2147483646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178"/>
              <a:gd name="T65" fmla="*/ 98 w 98"/>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178">
                <a:moveTo>
                  <a:pt x="1" y="22"/>
                </a:moveTo>
                <a:lnTo>
                  <a:pt x="0" y="16"/>
                </a:lnTo>
                <a:lnTo>
                  <a:pt x="4" y="35"/>
                </a:lnTo>
                <a:lnTo>
                  <a:pt x="7" y="55"/>
                </a:lnTo>
                <a:lnTo>
                  <a:pt x="11" y="76"/>
                </a:lnTo>
                <a:lnTo>
                  <a:pt x="15" y="96"/>
                </a:lnTo>
                <a:lnTo>
                  <a:pt x="17" y="116"/>
                </a:lnTo>
                <a:lnTo>
                  <a:pt x="19" y="134"/>
                </a:lnTo>
                <a:lnTo>
                  <a:pt x="17" y="150"/>
                </a:lnTo>
                <a:lnTo>
                  <a:pt x="16" y="162"/>
                </a:lnTo>
                <a:lnTo>
                  <a:pt x="94" y="178"/>
                </a:lnTo>
                <a:lnTo>
                  <a:pt x="98" y="155"/>
                </a:lnTo>
                <a:lnTo>
                  <a:pt x="98" y="131"/>
                </a:lnTo>
                <a:lnTo>
                  <a:pt x="95" y="108"/>
                </a:lnTo>
                <a:lnTo>
                  <a:pt x="93" y="85"/>
                </a:lnTo>
                <a:lnTo>
                  <a:pt x="90" y="62"/>
                </a:lnTo>
                <a:lnTo>
                  <a:pt x="86" y="41"/>
                </a:lnTo>
                <a:lnTo>
                  <a:pt x="82" y="22"/>
                </a:lnTo>
                <a:lnTo>
                  <a:pt x="79" y="5"/>
                </a:lnTo>
                <a:lnTo>
                  <a:pt x="78" y="0"/>
                </a:lnTo>
                <a:lnTo>
                  <a:pt x="1" y="22"/>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1" name="Freeform 142"/>
          <p:cNvSpPr>
            <a:spLocks/>
          </p:cNvSpPr>
          <p:nvPr/>
        </p:nvSpPr>
        <p:spPr bwMode="auto">
          <a:xfrm>
            <a:off x="8612189" y="4840289"/>
            <a:ext cx="104775" cy="109537"/>
          </a:xfrm>
          <a:custGeom>
            <a:avLst/>
            <a:gdLst>
              <a:gd name="T0" fmla="*/ 0 w 100"/>
              <a:gd name="T1" fmla="*/ 2147483646 h 104"/>
              <a:gd name="T2" fmla="*/ 2147483646 w 100"/>
              <a:gd name="T3" fmla="*/ 2147483646 h 104"/>
              <a:gd name="T4" fmla="*/ 2147483646 w 100"/>
              <a:gd name="T5" fmla="*/ 2147483646 h 104"/>
              <a:gd name="T6" fmla="*/ 2147483646 w 100"/>
              <a:gd name="T7" fmla="*/ 0 h 104"/>
              <a:gd name="T8" fmla="*/ 0 w 100"/>
              <a:gd name="T9" fmla="*/ 2147483646 h 104"/>
              <a:gd name="T10" fmla="*/ 0 60000 65536"/>
              <a:gd name="T11" fmla="*/ 0 60000 65536"/>
              <a:gd name="T12" fmla="*/ 0 60000 65536"/>
              <a:gd name="T13" fmla="*/ 0 60000 65536"/>
              <a:gd name="T14" fmla="*/ 0 60000 65536"/>
              <a:gd name="T15" fmla="*/ 0 w 100"/>
              <a:gd name="T16" fmla="*/ 0 h 104"/>
              <a:gd name="T17" fmla="*/ 100 w 100"/>
              <a:gd name="T18" fmla="*/ 104 h 104"/>
            </a:gdLst>
            <a:ahLst/>
            <a:cxnLst>
              <a:cxn ang="T10">
                <a:pos x="T0" y="T1"/>
              </a:cxn>
              <a:cxn ang="T11">
                <a:pos x="T2" y="T3"/>
              </a:cxn>
              <a:cxn ang="T12">
                <a:pos x="T4" y="T5"/>
              </a:cxn>
              <a:cxn ang="T13">
                <a:pos x="T6" y="T7"/>
              </a:cxn>
              <a:cxn ang="T14">
                <a:pos x="T8" y="T9"/>
              </a:cxn>
            </a:cxnLst>
            <a:rect l="T15" t="T16" r="T17" b="T18"/>
            <a:pathLst>
              <a:path w="100" h="104">
                <a:moveTo>
                  <a:pt x="0" y="21"/>
                </a:moveTo>
                <a:lnTo>
                  <a:pt x="23" y="104"/>
                </a:lnTo>
                <a:lnTo>
                  <a:pt x="100" y="82"/>
                </a:lnTo>
                <a:lnTo>
                  <a:pt x="76" y="0"/>
                </a:lnTo>
                <a:lnTo>
                  <a:pt x="0" y="21"/>
                </a:lnTo>
                <a:close/>
              </a:path>
            </a:pathLst>
          </a:custGeom>
          <a:solidFill>
            <a:srgbClr val="7FC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2" name="Freeform 145"/>
          <p:cNvSpPr>
            <a:spLocks/>
          </p:cNvSpPr>
          <p:nvPr/>
        </p:nvSpPr>
        <p:spPr bwMode="auto">
          <a:xfrm>
            <a:off x="7319964" y="3500438"/>
            <a:ext cx="274637" cy="284162"/>
          </a:xfrm>
          <a:custGeom>
            <a:avLst/>
            <a:gdLst>
              <a:gd name="T0" fmla="*/ 2147483646 w 213"/>
              <a:gd name="T1" fmla="*/ 2147483646 h 197"/>
              <a:gd name="T2" fmla="*/ 2147483646 w 213"/>
              <a:gd name="T3" fmla="*/ 2147483646 h 197"/>
              <a:gd name="T4" fmla="*/ 2147483646 w 213"/>
              <a:gd name="T5" fmla="*/ 0 h 197"/>
              <a:gd name="T6" fmla="*/ 0 w 213"/>
              <a:gd name="T7" fmla="*/ 2147483646 h 197"/>
              <a:gd name="T8" fmla="*/ 2147483646 w 213"/>
              <a:gd name="T9" fmla="*/ 2147483646 h 197"/>
              <a:gd name="T10" fmla="*/ 2147483646 w 213"/>
              <a:gd name="T11" fmla="*/ 2147483646 h 197"/>
              <a:gd name="T12" fmla="*/ 0 60000 65536"/>
              <a:gd name="T13" fmla="*/ 0 60000 65536"/>
              <a:gd name="T14" fmla="*/ 0 60000 65536"/>
              <a:gd name="T15" fmla="*/ 0 60000 65536"/>
              <a:gd name="T16" fmla="*/ 0 60000 65536"/>
              <a:gd name="T17" fmla="*/ 0 60000 65536"/>
              <a:gd name="T18" fmla="*/ 0 w 213"/>
              <a:gd name="T19" fmla="*/ 0 h 197"/>
              <a:gd name="T20" fmla="*/ 213 w 213"/>
              <a:gd name="T21" fmla="*/ 197 h 197"/>
            </a:gdLst>
            <a:ahLst/>
            <a:cxnLst>
              <a:cxn ang="T12">
                <a:pos x="T0" y="T1"/>
              </a:cxn>
              <a:cxn ang="T13">
                <a:pos x="T2" y="T3"/>
              </a:cxn>
              <a:cxn ang="T14">
                <a:pos x="T4" y="T5"/>
              </a:cxn>
              <a:cxn ang="T15">
                <a:pos x="T6" y="T7"/>
              </a:cxn>
              <a:cxn ang="T16">
                <a:pos x="T8" y="T9"/>
              </a:cxn>
              <a:cxn ang="T17">
                <a:pos x="T10" y="T11"/>
              </a:cxn>
            </a:cxnLst>
            <a:rect l="T18" t="T19" r="T20" b="T21"/>
            <a:pathLst>
              <a:path w="213" h="197">
                <a:moveTo>
                  <a:pt x="190" y="197"/>
                </a:moveTo>
                <a:lnTo>
                  <a:pt x="213" y="171"/>
                </a:lnTo>
                <a:lnTo>
                  <a:pt x="23" y="0"/>
                </a:lnTo>
                <a:lnTo>
                  <a:pt x="0" y="24"/>
                </a:lnTo>
                <a:lnTo>
                  <a:pt x="190" y="19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3" name="Freeform 146"/>
          <p:cNvSpPr>
            <a:spLocks/>
          </p:cNvSpPr>
          <p:nvPr/>
        </p:nvSpPr>
        <p:spPr bwMode="auto">
          <a:xfrm>
            <a:off x="7569200" y="3757614"/>
            <a:ext cx="325438" cy="276225"/>
          </a:xfrm>
          <a:custGeom>
            <a:avLst/>
            <a:gdLst>
              <a:gd name="T0" fmla="*/ 2147483646 w 309"/>
              <a:gd name="T1" fmla="*/ 2147483646 h 262"/>
              <a:gd name="T2" fmla="*/ 2147483646 w 309"/>
              <a:gd name="T3" fmla="*/ 2147483646 h 262"/>
              <a:gd name="T4" fmla="*/ 2147483646 w 309"/>
              <a:gd name="T5" fmla="*/ 2147483646 h 262"/>
              <a:gd name="T6" fmla="*/ 2147483646 w 309"/>
              <a:gd name="T7" fmla="*/ 2147483646 h 262"/>
              <a:gd name="T8" fmla="*/ 2147483646 w 309"/>
              <a:gd name="T9" fmla="*/ 2147483646 h 262"/>
              <a:gd name="T10" fmla="*/ 2147483646 w 309"/>
              <a:gd name="T11" fmla="*/ 2147483646 h 262"/>
              <a:gd name="T12" fmla="*/ 2147483646 w 309"/>
              <a:gd name="T13" fmla="*/ 2147483646 h 262"/>
              <a:gd name="T14" fmla="*/ 2147483646 w 309"/>
              <a:gd name="T15" fmla="*/ 2147483646 h 262"/>
              <a:gd name="T16" fmla="*/ 2147483646 w 309"/>
              <a:gd name="T17" fmla="*/ 2147483646 h 262"/>
              <a:gd name="T18" fmla="*/ 2147483646 w 309"/>
              <a:gd name="T19" fmla="*/ 2147483646 h 262"/>
              <a:gd name="T20" fmla="*/ 2147483646 w 309"/>
              <a:gd name="T21" fmla="*/ 2147483646 h 262"/>
              <a:gd name="T22" fmla="*/ 2147483646 w 309"/>
              <a:gd name="T23" fmla="*/ 0 h 262"/>
              <a:gd name="T24" fmla="*/ 0 w 309"/>
              <a:gd name="T25" fmla="*/ 2147483646 h 262"/>
              <a:gd name="T26" fmla="*/ 2147483646 w 309"/>
              <a:gd name="T27" fmla="*/ 2147483646 h 262"/>
              <a:gd name="T28" fmla="*/ 2147483646 w 309"/>
              <a:gd name="T29" fmla="*/ 2147483646 h 262"/>
              <a:gd name="T30" fmla="*/ 2147483646 w 309"/>
              <a:gd name="T31" fmla="*/ 2147483646 h 262"/>
              <a:gd name="T32" fmla="*/ 2147483646 w 309"/>
              <a:gd name="T33" fmla="*/ 2147483646 h 262"/>
              <a:gd name="T34" fmla="*/ 2147483646 w 309"/>
              <a:gd name="T35" fmla="*/ 2147483646 h 262"/>
              <a:gd name="T36" fmla="*/ 2147483646 w 309"/>
              <a:gd name="T37" fmla="*/ 2147483646 h 262"/>
              <a:gd name="T38" fmla="*/ 2147483646 w 309"/>
              <a:gd name="T39" fmla="*/ 2147483646 h 262"/>
              <a:gd name="T40" fmla="*/ 2147483646 w 309"/>
              <a:gd name="T41" fmla="*/ 2147483646 h 262"/>
              <a:gd name="T42" fmla="*/ 2147483646 w 309"/>
              <a:gd name="T43" fmla="*/ 2147483646 h 262"/>
              <a:gd name="T44" fmla="*/ 2147483646 w 309"/>
              <a:gd name="T45" fmla="*/ 2147483646 h 262"/>
              <a:gd name="T46" fmla="*/ 2147483646 w 309"/>
              <a:gd name="T47" fmla="*/ 2147483646 h 262"/>
              <a:gd name="T48" fmla="*/ 2147483646 w 309"/>
              <a:gd name="T49" fmla="*/ 2147483646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9"/>
              <a:gd name="T76" fmla="*/ 0 h 262"/>
              <a:gd name="T77" fmla="*/ 309 w 309"/>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9" h="262">
                <a:moveTo>
                  <a:pt x="309" y="239"/>
                </a:moveTo>
                <a:lnTo>
                  <a:pt x="309" y="239"/>
                </a:lnTo>
                <a:lnTo>
                  <a:pt x="291" y="220"/>
                </a:lnTo>
                <a:lnTo>
                  <a:pt x="273" y="203"/>
                </a:lnTo>
                <a:lnTo>
                  <a:pt x="256" y="187"/>
                </a:lnTo>
                <a:lnTo>
                  <a:pt x="238" y="170"/>
                </a:lnTo>
                <a:lnTo>
                  <a:pt x="202" y="142"/>
                </a:lnTo>
                <a:lnTo>
                  <a:pt x="167" y="114"/>
                </a:lnTo>
                <a:lnTo>
                  <a:pt x="131" y="88"/>
                </a:lnTo>
                <a:lnTo>
                  <a:pt x="96" y="60"/>
                </a:lnTo>
                <a:lnTo>
                  <a:pt x="59" y="31"/>
                </a:lnTo>
                <a:lnTo>
                  <a:pt x="23" y="0"/>
                </a:lnTo>
                <a:lnTo>
                  <a:pt x="0" y="26"/>
                </a:lnTo>
                <a:lnTo>
                  <a:pt x="37" y="57"/>
                </a:lnTo>
                <a:lnTo>
                  <a:pt x="74" y="87"/>
                </a:lnTo>
                <a:lnTo>
                  <a:pt x="111" y="114"/>
                </a:lnTo>
                <a:lnTo>
                  <a:pt x="146" y="141"/>
                </a:lnTo>
                <a:lnTo>
                  <a:pt x="180" y="168"/>
                </a:lnTo>
                <a:lnTo>
                  <a:pt x="215" y="196"/>
                </a:lnTo>
                <a:lnTo>
                  <a:pt x="232" y="211"/>
                </a:lnTo>
                <a:lnTo>
                  <a:pt x="249" y="227"/>
                </a:lnTo>
                <a:lnTo>
                  <a:pt x="266" y="243"/>
                </a:lnTo>
                <a:lnTo>
                  <a:pt x="283" y="262"/>
                </a:lnTo>
                <a:lnTo>
                  <a:pt x="309" y="23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4" name="Freeform 147"/>
          <p:cNvSpPr>
            <a:spLocks/>
          </p:cNvSpPr>
          <p:nvPr/>
        </p:nvSpPr>
        <p:spPr bwMode="auto">
          <a:xfrm>
            <a:off x="7867651" y="4008439"/>
            <a:ext cx="157163" cy="149225"/>
          </a:xfrm>
          <a:custGeom>
            <a:avLst/>
            <a:gdLst>
              <a:gd name="T0" fmla="*/ 2147483646 w 150"/>
              <a:gd name="T1" fmla="*/ 2147483646 h 142"/>
              <a:gd name="T2" fmla="*/ 2147483646 w 150"/>
              <a:gd name="T3" fmla="*/ 2147483646 h 142"/>
              <a:gd name="T4" fmla="*/ 2147483646 w 150"/>
              <a:gd name="T5" fmla="*/ 2147483646 h 142"/>
              <a:gd name="T6" fmla="*/ 2147483646 w 150"/>
              <a:gd name="T7" fmla="*/ 2147483646 h 142"/>
              <a:gd name="T8" fmla="*/ 2147483646 w 150"/>
              <a:gd name="T9" fmla="*/ 2147483646 h 142"/>
              <a:gd name="T10" fmla="*/ 2147483646 w 150"/>
              <a:gd name="T11" fmla="*/ 2147483646 h 142"/>
              <a:gd name="T12" fmla="*/ 2147483646 w 150"/>
              <a:gd name="T13" fmla="*/ 2147483646 h 142"/>
              <a:gd name="T14" fmla="*/ 2147483646 w 150"/>
              <a:gd name="T15" fmla="*/ 2147483646 h 142"/>
              <a:gd name="T16" fmla="*/ 2147483646 w 150"/>
              <a:gd name="T17" fmla="*/ 2147483646 h 142"/>
              <a:gd name="T18" fmla="*/ 2147483646 w 150"/>
              <a:gd name="T19" fmla="*/ 0 h 142"/>
              <a:gd name="T20" fmla="*/ 0 w 150"/>
              <a:gd name="T21" fmla="*/ 2147483646 h 142"/>
              <a:gd name="T22" fmla="*/ 2147483646 w 150"/>
              <a:gd name="T23" fmla="*/ 2147483646 h 142"/>
              <a:gd name="T24" fmla="*/ 2147483646 w 150"/>
              <a:gd name="T25" fmla="*/ 2147483646 h 142"/>
              <a:gd name="T26" fmla="*/ 2147483646 w 150"/>
              <a:gd name="T27" fmla="*/ 2147483646 h 142"/>
              <a:gd name="T28" fmla="*/ 2147483646 w 150"/>
              <a:gd name="T29" fmla="*/ 2147483646 h 142"/>
              <a:gd name="T30" fmla="*/ 2147483646 w 150"/>
              <a:gd name="T31" fmla="*/ 2147483646 h 142"/>
              <a:gd name="T32" fmla="*/ 2147483646 w 150"/>
              <a:gd name="T33" fmla="*/ 2147483646 h 142"/>
              <a:gd name="T34" fmla="*/ 2147483646 w 150"/>
              <a:gd name="T35" fmla="*/ 2147483646 h 142"/>
              <a:gd name="T36" fmla="*/ 2147483646 w 150"/>
              <a:gd name="T37" fmla="*/ 2147483646 h 142"/>
              <a:gd name="T38" fmla="*/ 2147483646 w 150"/>
              <a:gd name="T39" fmla="*/ 2147483646 h 142"/>
              <a:gd name="T40" fmla="*/ 2147483646 w 150"/>
              <a:gd name="T41" fmla="*/ 2147483646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42"/>
              <a:gd name="T65" fmla="*/ 150 w 150"/>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42">
                <a:moveTo>
                  <a:pt x="150" y="119"/>
                </a:moveTo>
                <a:lnTo>
                  <a:pt x="150" y="119"/>
                </a:lnTo>
                <a:lnTo>
                  <a:pt x="136" y="106"/>
                </a:lnTo>
                <a:lnTo>
                  <a:pt x="121" y="91"/>
                </a:lnTo>
                <a:lnTo>
                  <a:pt x="105" y="76"/>
                </a:lnTo>
                <a:lnTo>
                  <a:pt x="89" y="61"/>
                </a:lnTo>
                <a:lnTo>
                  <a:pt x="72" y="45"/>
                </a:lnTo>
                <a:lnTo>
                  <a:pt x="56" y="30"/>
                </a:lnTo>
                <a:lnTo>
                  <a:pt x="39" y="15"/>
                </a:lnTo>
                <a:lnTo>
                  <a:pt x="26" y="0"/>
                </a:lnTo>
                <a:lnTo>
                  <a:pt x="0" y="23"/>
                </a:lnTo>
                <a:lnTo>
                  <a:pt x="15" y="38"/>
                </a:lnTo>
                <a:lnTo>
                  <a:pt x="31" y="54"/>
                </a:lnTo>
                <a:lnTo>
                  <a:pt x="49" y="71"/>
                </a:lnTo>
                <a:lnTo>
                  <a:pt x="65" y="85"/>
                </a:lnTo>
                <a:lnTo>
                  <a:pt x="83" y="100"/>
                </a:lnTo>
                <a:lnTo>
                  <a:pt x="98" y="115"/>
                </a:lnTo>
                <a:lnTo>
                  <a:pt x="113" y="129"/>
                </a:lnTo>
                <a:lnTo>
                  <a:pt x="126" y="142"/>
                </a:lnTo>
                <a:lnTo>
                  <a:pt x="150" y="11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5" name="Freeform 148"/>
          <p:cNvSpPr>
            <a:spLocks/>
          </p:cNvSpPr>
          <p:nvPr/>
        </p:nvSpPr>
        <p:spPr bwMode="auto">
          <a:xfrm>
            <a:off x="7999414" y="4133850"/>
            <a:ext cx="136525" cy="114300"/>
          </a:xfrm>
          <a:custGeom>
            <a:avLst/>
            <a:gdLst>
              <a:gd name="T0" fmla="*/ 2147483646 w 129"/>
              <a:gd name="T1" fmla="*/ 2147483646 h 108"/>
              <a:gd name="T2" fmla="*/ 2147483646 w 129"/>
              <a:gd name="T3" fmla="*/ 2147483646 h 108"/>
              <a:gd name="T4" fmla="*/ 2147483646 w 129"/>
              <a:gd name="T5" fmla="*/ 2147483646 h 108"/>
              <a:gd name="T6" fmla="*/ 2147483646 w 129"/>
              <a:gd name="T7" fmla="*/ 2147483646 h 108"/>
              <a:gd name="T8" fmla="*/ 2147483646 w 129"/>
              <a:gd name="T9" fmla="*/ 2147483646 h 108"/>
              <a:gd name="T10" fmla="*/ 2147483646 w 129"/>
              <a:gd name="T11" fmla="*/ 2147483646 h 108"/>
              <a:gd name="T12" fmla="*/ 2147483646 w 129"/>
              <a:gd name="T13" fmla="*/ 2147483646 h 108"/>
              <a:gd name="T14" fmla="*/ 2147483646 w 129"/>
              <a:gd name="T15" fmla="*/ 2147483646 h 108"/>
              <a:gd name="T16" fmla="*/ 2147483646 w 129"/>
              <a:gd name="T17" fmla="*/ 2147483646 h 108"/>
              <a:gd name="T18" fmla="*/ 2147483646 w 129"/>
              <a:gd name="T19" fmla="*/ 0 h 108"/>
              <a:gd name="T20" fmla="*/ 0 w 129"/>
              <a:gd name="T21" fmla="*/ 2147483646 h 108"/>
              <a:gd name="T22" fmla="*/ 2147483646 w 129"/>
              <a:gd name="T23" fmla="*/ 2147483646 h 108"/>
              <a:gd name="T24" fmla="*/ 2147483646 w 129"/>
              <a:gd name="T25" fmla="*/ 2147483646 h 108"/>
              <a:gd name="T26" fmla="*/ 2147483646 w 129"/>
              <a:gd name="T27" fmla="*/ 2147483646 h 108"/>
              <a:gd name="T28" fmla="*/ 2147483646 w 129"/>
              <a:gd name="T29" fmla="*/ 2147483646 h 108"/>
              <a:gd name="T30" fmla="*/ 2147483646 w 129"/>
              <a:gd name="T31" fmla="*/ 2147483646 h 108"/>
              <a:gd name="T32" fmla="*/ 2147483646 w 129"/>
              <a:gd name="T33" fmla="*/ 2147483646 h 108"/>
              <a:gd name="T34" fmla="*/ 2147483646 w 129"/>
              <a:gd name="T35" fmla="*/ 2147483646 h 108"/>
              <a:gd name="T36" fmla="*/ 2147483646 w 129"/>
              <a:gd name="T37" fmla="*/ 2147483646 h 108"/>
              <a:gd name="T38" fmla="*/ 2147483646 w 129"/>
              <a:gd name="T39" fmla="*/ 2147483646 h 108"/>
              <a:gd name="T40" fmla="*/ 2147483646 w 129"/>
              <a:gd name="T41" fmla="*/ 2147483646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108"/>
              <a:gd name="T65" fmla="*/ 129 w 129"/>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108">
                <a:moveTo>
                  <a:pt x="129" y="81"/>
                </a:moveTo>
                <a:lnTo>
                  <a:pt x="129" y="81"/>
                </a:lnTo>
                <a:lnTo>
                  <a:pt x="116" y="72"/>
                </a:lnTo>
                <a:lnTo>
                  <a:pt x="101" y="61"/>
                </a:lnTo>
                <a:lnTo>
                  <a:pt x="87" y="52"/>
                </a:lnTo>
                <a:lnTo>
                  <a:pt x="73" y="42"/>
                </a:lnTo>
                <a:lnTo>
                  <a:pt x="61" y="33"/>
                </a:lnTo>
                <a:lnTo>
                  <a:pt x="47" y="22"/>
                </a:lnTo>
                <a:lnTo>
                  <a:pt x="36" y="12"/>
                </a:lnTo>
                <a:lnTo>
                  <a:pt x="24" y="0"/>
                </a:lnTo>
                <a:lnTo>
                  <a:pt x="0" y="23"/>
                </a:lnTo>
                <a:lnTo>
                  <a:pt x="12" y="37"/>
                </a:lnTo>
                <a:lnTo>
                  <a:pt x="25" y="47"/>
                </a:lnTo>
                <a:lnTo>
                  <a:pt x="39" y="60"/>
                </a:lnTo>
                <a:lnTo>
                  <a:pt x="53" y="69"/>
                </a:lnTo>
                <a:lnTo>
                  <a:pt x="68" y="79"/>
                </a:lnTo>
                <a:lnTo>
                  <a:pt x="81" y="89"/>
                </a:lnTo>
                <a:lnTo>
                  <a:pt x="95" y="99"/>
                </a:lnTo>
                <a:lnTo>
                  <a:pt x="109" y="108"/>
                </a:lnTo>
                <a:lnTo>
                  <a:pt x="129" y="81"/>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6" name="Freeform 149"/>
          <p:cNvSpPr>
            <a:spLocks/>
          </p:cNvSpPr>
          <p:nvPr/>
        </p:nvSpPr>
        <p:spPr bwMode="auto">
          <a:xfrm>
            <a:off x="8113714" y="4219576"/>
            <a:ext cx="236537" cy="157163"/>
          </a:xfrm>
          <a:custGeom>
            <a:avLst/>
            <a:gdLst>
              <a:gd name="T0" fmla="*/ 2147483646 w 225"/>
              <a:gd name="T1" fmla="*/ 2147483646 h 149"/>
              <a:gd name="T2" fmla="*/ 2147483646 w 225"/>
              <a:gd name="T3" fmla="*/ 2147483646 h 149"/>
              <a:gd name="T4" fmla="*/ 2147483646 w 225"/>
              <a:gd name="T5" fmla="*/ 2147483646 h 149"/>
              <a:gd name="T6" fmla="*/ 2147483646 w 225"/>
              <a:gd name="T7" fmla="*/ 2147483646 h 149"/>
              <a:gd name="T8" fmla="*/ 2147483646 w 225"/>
              <a:gd name="T9" fmla="*/ 2147483646 h 149"/>
              <a:gd name="T10" fmla="*/ 2147483646 w 225"/>
              <a:gd name="T11" fmla="*/ 2147483646 h 149"/>
              <a:gd name="T12" fmla="*/ 2147483646 w 225"/>
              <a:gd name="T13" fmla="*/ 2147483646 h 149"/>
              <a:gd name="T14" fmla="*/ 2147483646 w 225"/>
              <a:gd name="T15" fmla="*/ 2147483646 h 149"/>
              <a:gd name="T16" fmla="*/ 2147483646 w 225"/>
              <a:gd name="T17" fmla="*/ 2147483646 h 149"/>
              <a:gd name="T18" fmla="*/ 2147483646 w 225"/>
              <a:gd name="T19" fmla="*/ 0 h 149"/>
              <a:gd name="T20" fmla="*/ 0 w 225"/>
              <a:gd name="T21" fmla="*/ 2147483646 h 149"/>
              <a:gd name="T22" fmla="*/ 2147483646 w 225"/>
              <a:gd name="T23" fmla="*/ 2147483646 h 149"/>
              <a:gd name="T24" fmla="*/ 2147483646 w 225"/>
              <a:gd name="T25" fmla="*/ 2147483646 h 149"/>
              <a:gd name="T26" fmla="*/ 2147483646 w 225"/>
              <a:gd name="T27" fmla="*/ 2147483646 h 149"/>
              <a:gd name="T28" fmla="*/ 2147483646 w 225"/>
              <a:gd name="T29" fmla="*/ 2147483646 h 149"/>
              <a:gd name="T30" fmla="*/ 2147483646 w 225"/>
              <a:gd name="T31" fmla="*/ 2147483646 h 149"/>
              <a:gd name="T32" fmla="*/ 2147483646 w 225"/>
              <a:gd name="T33" fmla="*/ 2147483646 h 149"/>
              <a:gd name="T34" fmla="*/ 2147483646 w 225"/>
              <a:gd name="T35" fmla="*/ 2147483646 h 149"/>
              <a:gd name="T36" fmla="*/ 2147483646 w 225"/>
              <a:gd name="T37" fmla="*/ 2147483646 h 149"/>
              <a:gd name="T38" fmla="*/ 2147483646 w 225"/>
              <a:gd name="T39" fmla="*/ 2147483646 h 149"/>
              <a:gd name="T40" fmla="*/ 2147483646 w 225"/>
              <a:gd name="T41" fmla="*/ 2147483646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149"/>
              <a:gd name="T65" fmla="*/ 225 w 225"/>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149">
                <a:moveTo>
                  <a:pt x="225" y="119"/>
                </a:moveTo>
                <a:lnTo>
                  <a:pt x="225" y="119"/>
                </a:lnTo>
                <a:lnTo>
                  <a:pt x="203" y="108"/>
                </a:lnTo>
                <a:lnTo>
                  <a:pt x="182" y="98"/>
                </a:lnTo>
                <a:lnTo>
                  <a:pt x="158" y="87"/>
                </a:lnTo>
                <a:lnTo>
                  <a:pt x="134" y="73"/>
                </a:lnTo>
                <a:lnTo>
                  <a:pt x="108" y="60"/>
                </a:lnTo>
                <a:lnTo>
                  <a:pt x="80" y="43"/>
                </a:lnTo>
                <a:lnTo>
                  <a:pt x="52" y="23"/>
                </a:lnTo>
                <a:lnTo>
                  <a:pt x="20" y="0"/>
                </a:lnTo>
                <a:lnTo>
                  <a:pt x="0" y="27"/>
                </a:lnTo>
                <a:lnTo>
                  <a:pt x="33" y="52"/>
                </a:lnTo>
                <a:lnTo>
                  <a:pt x="63" y="72"/>
                </a:lnTo>
                <a:lnTo>
                  <a:pt x="91" y="88"/>
                </a:lnTo>
                <a:lnTo>
                  <a:pt x="117" y="103"/>
                </a:lnTo>
                <a:lnTo>
                  <a:pt x="143" y="116"/>
                </a:lnTo>
                <a:lnTo>
                  <a:pt x="166" y="129"/>
                </a:lnTo>
                <a:lnTo>
                  <a:pt x="188" y="138"/>
                </a:lnTo>
                <a:lnTo>
                  <a:pt x="209" y="149"/>
                </a:lnTo>
                <a:lnTo>
                  <a:pt x="225" y="119"/>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7" name="Freeform 150"/>
          <p:cNvSpPr>
            <a:spLocks/>
          </p:cNvSpPr>
          <p:nvPr/>
        </p:nvSpPr>
        <p:spPr bwMode="auto">
          <a:xfrm>
            <a:off x="8334375" y="4344988"/>
            <a:ext cx="160338" cy="107950"/>
          </a:xfrm>
          <a:custGeom>
            <a:avLst/>
            <a:gdLst>
              <a:gd name="T0" fmla="*/ 2147483646 w 153"/>
              <a:gd name="T1" fmla="*/ 2147483646 h 103"/>
              <a:gd name="T2" fmla="*/ 2147483646 w 153"/>
              <a:gd name="T3" fmla="*/ 2147483646 h 103"/>
              <a:gd name="T4" fmla="*/ 2147483646 w 153"/>
              <a:gd name="T5" fmla="*/ 2147483646 h 103"/>
              <a:gd name="T6" fmla="*/ 2147483646 w 153"/>
              <a:gd name="T7" fmla="*/ 2147483646 h 103"/>
              <a:gd name="T8" fmla="*/ 2147483646 w 153"/>
              <a:gd name="T9" fmla="*/ 2147483646 h 103"/>
              <a:gd name="T10" fmla="*/ 2147483646 w 153"/>
              <a:gd name="T11" fmla="*/ 2147483646 h 103"/>
              <a:gd name="T12" fmla="*/ 2147483646 w 153"/>
              <a:gd name="T13" fmla="*/ 2147483646 h 103"/>
              <a:gd name="T14" fmla="*/ 2147483646 w 153"/>
              <a:gd name="T15" fmla="*/ 2147483646 h 103"/>
              <a:gd name="T16" fmla="*/ 2147483646 w 153"/>
              <a:gd name="T17" fmla="*/ 2147483646 h 103"/>
              <a:gd name="T18" fmla="*/ 2147483646 w 153"/>
              <a:gd name="T19" fmla="*/ 0 h 103"/>
              <a:gd name="T20" fmla="*/ 0 w 153"/>
              <a:gd name="T21" fmla="*/ 2147483646 h 103"/>
              <a:gd name="T22" fmla="*/ 2147483646 w 153"/>
              <a:gd name="T23" fmla="*/ 2147483646 h 103"/>
              <a:gd name="T24" fmla="*/ 2147483646 w 153"/>
              <a:gd name="T25" fmla="*/ 2147483646 h 103"/>
              <a:gd name="T26" fmla="*/ 2147483646 w 153"/>
              <a:gd name="T27" fmla="*/ 2147483646 h 103"/>
              <a:gd name="T28" fmla="*/ 2147483646 w 153"/>
              <a:gd name="T29" fmla="*/ 2147483646 h 103"/>
              <a:gd name="T30" fmla="*/ 2147483646 w 153"/>
              <a:gd name="T31" fmla="*/ 2147483646 h 103"/>
              <a:gd name="T32" fmla="*/ 2147483646 w 153"/>
              <a:gd name="T33" fmla="*/ 2147483646 h 103"/>
              <a:gd name="T34" fmla="*/ 2147483646 w 153"/>
              <a:gd name="T35" fmla="*/ 2147483646 h 103"/>
              <a:gd name="T36" fmla="*/ 2147483646 w 153"/>
              <a:gd name="T37" fmla="*/ 2147483646 h 103"/>
              <a:gd name="T38" fmla="*/ 2147483646 w 153"/>
              <a:gd name="T39" fmla="*/ 2147483646 h 103"/>
              <a:gd name="T40" fmla="*/ 2147483646 w 153"/>
              <a:gd name="T41" fmla="*/ 2147483646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3"/>
              <a:gd name="T64" fmla="*/ 0 h 103"/>
              <a:gd name="T65" fmla="*/ 153 w 153"/>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3" h="103">
                <a:moveTo>
                  <a:pt x="153" y="80"/>
                </a:moveTo>
                <a:lnTo>
                  <a:pt x="153" y="80"/>
                </a:lnTo>
                <a:lnTo>
                  <a:pt x="147" y="74"/>
                </a:lnTo>
                <a:lnTo>
                  <a:pt x="139" y="69"/>
                </a:lnTo>
                <a:lnTo>
                  <a:pt x="127" y="62"/>
                </a:lnTo>
                <a:lnTo>
                  <a:pt x="112" y="53"/>
                </a:lnTo>
                <a:lnTo>
                  <a:pt x="93" y="41"/>
                </a:lnTo>
                <a:lnTo>
                  <a:pt x="71" y="28"/>
                </a:lnTo>
                <a:lnTo>
                  <a:pt x="45" y="15"/>
                </a:lnTo>
                <a:lnTo>
                  <a:pt x="16" y="0"/>
                </a:lnTo>
                <a:lnTo>
                  <a:pt x="0" y="30"/>
                </a:lnTo>
                <a:lnTo>
                  <a:pt x="29" y="45"/>
                </a:lnTo>
                <a:lnTo>
                  <a:pt x="53" y="58"/>
                </a:lnTo>
                <a:lnTo>
                  <a:pt x="76" y="70"/>
                </a:lnTo>
                <a:lnTo>
                  <a:pt x="94" y="81"/>
                </a:lnTo>
                <a:lnTo>
                  <a:pt x="109" y="91"/>
                </a:lnTo>
                <a:lnTo>
                  <a:pt x="120" y="97"/>
                </a:lnTo>
                <a:lnTo>
                  <a:pt x="127" y="103"/>
                </a:lnTo>
                <a:lnTo>
                  <a:pt x="130" y="103"/>
                </a:lnTo>
                <a:lnTo>
                  <a:pt x="153" y="80"/>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8" name="Freeform 151"/>
          <p:cNvSpPr>
            <a:spLocks/>
          </p:cNvSpPr>
          <p:nvPr/>
        </p:nvSpPr>
        <p:spPr bwMode="auto">
          <a:xfrm>
            <a:off x="8470900" y="4429126"/>
            <a:ext cx="76200" cy="80963"/>
          </a:xfrm>
          <a:custGeom>
            <a:avLst/>
            <a:gdLst>
              <a:gd name="T0" fmla="*/ 2147483646 w 73"/>
              <a:gd name="T1" fmla="*/ 2147483646 h 78"/>
              <a:gd name="T2" fmla="*/ 2147483646 w 73"/>
              <a:gd name="T3" fmla="*/ 2147483646 h 78"/>
              <a:gd name="T4" fmla="*/ 2147483646 w 73"/>
              <a:gd name="T5" fmla="*/ 2147483646 h 78"/>
              <a:gd name="T6" fmla="*/ 2147483646 w 73"/>
              <a:gd name="T7" fmla="*/ 2147483646 h 78"/>
              <a:gd name="T8" fmla="*/ 2147483646 w 73"/>
              <a:gd name="T9" fmla="*/ 2147483646 h 78"/>
              <a:gd name="T10" fmla="*/ 2147483646 w 73"/>
              <a:gd name="T11" fmla="*/ 2147483646 h 78"/>
              <a:gd name="T12" fmla="*/ 2147483646 w 73"/>
              <a:gd name="T13" fmla="*/ 2147483646 h 78"/>
              <a:gd name="T14" fmla="*/ 2147483646 w 73"/>
              <a:gd name="T15" fmla="*/ 2147483646 h 78"/>
              <a:gd name="T16" fmla="*/ 2147483646 w 73"/>
              <a:gd name="T17" fmla="*/ 2147483646 h 78"/>
              <a:gd name="T18" fmla="*/ 2147483646 w 73"/>
              <a:gd name="T19" fmla="*/ 0 h 78"/>
              <a:gd name="T20" fmla="*/ 0 w 73"/>
              <a:gd name="T21" fmla="*/ 2147483646 h 78"/>
              <a:gd name="T22" fmla="*/ 2147483646 w 73"/>
              <a:gd name="T23" fmla="*/ 2147483646 h 78"/>
              <a:gd name="T24" fmla="*/ 2147483646 w 73"/>
              <a:gd name="T25" fmla="*/ 2147483646 h 78"/>
              <a:gd name="T26" fmla="*/ 2147483646 w 73"/>
              <a:gd name="T27" fmla="*/ 2147483646 h 78"/>
              <a:gd name="T28" fmla="*/ 2147483646 w 73"/>
              <a:gd name="T29" fmla="*/ 2147483646 h 78"/>
              <a:gd name="T30" fmla="*/ 2147483646 w 73"/>
              <a:gd name="T31" fmla="*/ 2147483646 h 78"/>
              <a:gd name="T32" fmla="*/ 2147483646 w 73"/>
              <a:gd name="T33" fmla="*/ 2147483646 h 78"/>
              <a:gd name="T34" fmla="*/ 2147483646 w 73"/>
              <a:gd name="T35" fmla="*/ 2147483646 h 78"/>
              <a:gd name="T36" fmla="*/ 2147483646 w 73"/>
              <a:gd name="T37" fmla="*/ 2147483646 h 78"/>
              <a:gd name="T38" fmla="*/ 2147483646 w 73"/>
              <a:gd name="T39" fmla="*/ 2147483646 h 78"/>
              <a:gd name="T40" fmla="*/ 2147483646 w 73"/>
              <a:gd name="T41" fmla="*/ 2147483646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78"/>
              <a:gd name="T65" fmla="*/ 73 w 73"/>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78">
                <a:moveTo>
                  <a:pt x="73" y="53"/>
                </a:moveTo>
                <a:lnTo>
                  <a:pt x="73" y="53"/>
                </a:lnTo>
                <a:lnTo>
                  <a:pt x="72" y="50"/>
                </a:lnTo>
                <a:lnTo>
                  <a:pt x="68" y="47"/>
                </a:lnTo>
                <a:lnTo>
                  <a:pt x="64" y="42"/>
                </a:lnTo>
                <a:lnTo>
                  <a:pt x="57" y="35"/>
                </a:lnTo>
                <a:lnTo>
                  <a:pt x="50" y="27"/>
                </a:lnTo>
                <a:lnTo>
                  <a:pt x="42" y="19"/>
                </a:lnTo>
                <a:lnTo>
                  <a:pt x="32" y="9"/>
                </a:lnTo>
                <a:lnTo>
                  <a:pt x="23" y="0"/>
                </a:lnTo>
                <a:lnTo>
                  <a:pt x="0" y="23"/>
                </a:lnTo>
                <a:lnTo>
                  <a:pt x="9" y="34"/>
                </a:lnTo>
                <a:lnTo>
                  <a:pt x="17" y="42"/>
                </a:lnTo>
                <a:lnTo>
                  <a:pt x="26" y="50"/>
                </a:lnTo>
                <a:lnTo>
                  <a:pt x="32" y="58"/>
                </a:lnTo>
                <a:lnTo>
                  <a:pt x="38" y="65"/>
                </a:lnTo>
                <a:lnTo>
                  <a:pt x="43" y="70"/>
                </a:lnTo>
                <a:lnTo>
                  <a:pt x="47" y="74"/>
                </a:lnTo>
                <a:lnTo>
                  <a:pt x="53" y="78"/>
                </a:lnTo>
                <a:lnTo>
                  <a:pt x="73" y="53"/>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49" name="Freeform 152"/>
          <p:cNvSpPr>
            <a:spLocks/>
          </p:cNvSpPr>
          <p:nvPr/>
        </p:nvSpPr>
        <p:spPr bwMode="auto">
          <a:xfrm>
            <a:off x="8526464" y="4484688"/>
            <a:ext cx="90487" cy="207962"/>
          </a:xfrm>
          <a:custGeom>
            <a:avLst/>
            <a:gdLst>
              <a:gd name="T0" fmla="*/ 2147483646 w 86"/>
              <a:gd name="T1" fmla="*/ 2147483646 h 198"/>
              <a:gd name="T2" fmla="*/ 2147483646 w 86"/>
              <a:gd name="T3" fmla="*/ 2147483646 h 198"/>
              <a:gd name="T4" fmla="*/ 2147483646 w 86"/>
              <a:gd name="T5" fmla="*/ 2147483646 h 198"/>
              <a:gd name="T6" fmla="*/ 2147483646 w 86"/>
              <a:gd name="T7" fmla="*/ 2147483646 h 198"/>
              <a:gd name="T8" fmla="*/ 2147483646 w 86"/>
              <a:gd name="T9" fmla="*/ 2147483646 h 198"/>
              <a:gd name="T10" fmla="*/ 2147483646 w 86"/>
              <a:gd name="T11" fmla="*/ 2147483646 h 198"/>
              <a:gd name="T12" fmla="*/ 2147483646 w 86"/>
              <a:gd name="T13" fmla="*/ 2147483646 h 198"/>
              <a:gd name="T14" fmla="*/ 2147483646 w 86"/>
              <a:gd name="T15" fmla="*/ 2147483646 h 198"/>
              <a:gd name="T16" fmla="*/ 2147483646 w 86"/>
              <a:gd name="T17" fmla="*/ 2147483646 h 198"/>
              <a:gd name="T18" fmla="*/ 2147483646 w 86"/>
              <a:gd name="T19" fmla="*/ 2147483646 h 198"/>
              <a:gd name="T20" fmla="*/ 2147483646 w 86"/>
              <a:gd name="T21" fmla="*/ 2147483646 h 198"/>
              <a:gd name="T22" fmla="*/ 2147483646 w 86"/>
              <a:gd name="T23" fmla="*/ 0 h 198"/>
              <a:gd name="T24" fmla="*/ 0 w 86"/>
              <a:gd name="T25" fmla="*/ 2147483646 h 198"/>
              <a:gd name="T26" fmla="*/ 2147483646 w 86"/>
              <a:gd name="T27" fmla="*/ 2147483646 h 198"/>
              <a:gd name="T28" fmla="*/ 2147483646 w 86"/>
              <a:gd name="T29" fmla="*/ 2147483646 h 198"/>
              <a:gd name="T30" fmla="*/ 2147483646 w 86"/>
              <a:gd name="T31" fmla="*/ 2147483646 h 198"/>
              <a:gd name="T32" fmla="*/ 2147483646 w 86"/>
              <a:gd name="T33" fmla="*/ 2147483646 h 198"/>
              <a:gd name="T34" fmla="*/ 2147483646 w 86"/>
              <a:gd name="T35" fmla="*/ 2147483646 h 198"/>
              <a:gd name="T36" fmla="*/ 2147483646 w 86"/>
              <a:gd name="T37" fmla="*/ 2147483646 h 198"/>
              <a:gd name="T38" fmla="*/ 2147483646 w 86"/>
              <a:gd name="T39" fmla="*/ 2147483646 h 198"/>
              <a:gd name="T40" fmla="*/ 2147483646 w 86"/>
              <a:gd name="T41" fmla="*/ 2147483646 h 198"/>
              <a:gd name="T42" fmla="*/ 2147483646 w 86"/>
              <a:gd name="T43" fmla="*/ 2147483646 h 198"/>
              <a:gd name="T44" fmla="*/ 2147483646 w 86"/>
              <a:gd name="T45" fmla="*/ 2147483646 h 198"/>
              <a:gd name="T46" fmla="*/ 2147483646 w 86"/>
              <a:gd name="T47" fmla="*/ 2147483646 h 198"/>
              <a:gd name="T48" fmla="*/ 2147483646 w 86"/>
              <a:gd name="T49" fmla="*/ 2147483646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198"/>
              <a:gd name="T77" fmla="*/ 86 w 86"/>
              <a:gd name="T78" fmla="*/ 198 h 1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198">
                <a:moveTo>
                  <a:pt x="86" y="187"/>
                </a:moveTo>
                <a:lnTo>
                  <a:pt x="86" y="187"/>
                </a:lnTo>
                <a:lnTo>
                  <a:pt x="83" y="175"/>
                </a:lnTo>
                <a:lnTo>
                  <a:pt x="79" y="155"/>
                </a:lnTo>
                <a:lnTo>
                  <a:pt x="72" y="128"/>
                </a:lnTo>
                <a:lnTo>
                  <a:pt x="65" y="99"/>
                </a:lnTo>
                <a:lnTo>
                  <a:pt x="57" y="70"/>
                </a:lnTo>
                <a:lnTo>
                  <a:pt x="48" y="43"/>
                </a:lnTo>
                <a:lnTo>
                  <a:pt x="42" y="29"/>
                </a:lnTo>
                <a:lnTo>
                  <a:pt x="37" y="18"/>
                </a:lnTo>
                <a:lnTo>
                  <a:pt x="29" y="8"/>
                </a:lnTo>
                <a:lnTo>
                  <a:pt x="20" y="0"/>
                </a:lnTo>
                <a:lnTo>
                  <a:pt x="0" y="25"/>
                </a:lnTo>
                <a:lnTo>
                  <a:pt x="3" y="29"/>
                </a:lnTo>
                <a:lnTo>
                  <a:pt x="7" y="35"/>
                </a:lnTo>
                <a:lnTo>
                  <a:pt x="11" y="44"/>
                </a:lnTo>
                <a:lnTo>
                  <a:pt x="16" y="54"/>
                </a:lnTo>
                <a:lnTo>
                  <a:pt x="24" y="79"/>
                </a:lnTo>
                <a:lnTo>
                  <a:pt x="33" y="108"/>
                </a:lnTo>
                <a:lnTo>
                  <a:pt x="40" y="136"/>
                </a:lnTo>
                <a:lnTo>
                  <a:pt x="45" y="162"/>
                </a:lnTo>
                <a:lnTo>
                  <a:pt x="50" y="183"/>
                </a:lnTo>
                <a:lnTo>
                  <a:pt x="55" y="198"/>
                </a:lnTo>
                <a:lnTo>
                  <a:pt x="86" y="187"/>
                </a:lnTo>
                <a:close/>
              </a:path>
            </a:pathLst>
          </a:custGeom>
          <a:solidFill>
            <a:srgbClr val="008F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450" name="Freeform 153"/>
          <p:cNvSpPr>
            <a:spLocks/>
          </p:cNvSpPr>
          <p:nvPr/>
        </p:nvSpPr>
        <p:spPr bwMode="auto">
          <a:xfrm>
            <a:off x="8583613" y="4679950"/>
            <a:ext cx="87312" cy="184150"/>
          </a:xfrm>
          <a:custGeom>
            <a:avLst/>
            <a:gdLst>
              <a:gd name="T0" fmla="*/ 2147483646 w 82"/>
              <a:gd name="T1" fmla="*/ 2147483646 h 175"/>
              <a:gd name="T2" fmla="*/ 2147483646 w 82"/>
              <a:gd name="T3" fmla="*/ 2147483646 h 175"/>
              <a:gd name="T4" fmla="*/ 2147483646 w 82"/>
              <a:gd name="T5" fmla="*/ 2147483646 h 175"/>
              <a:gd name="T6" fmla="*/ 2147483646 w 82"/>
              <a:gd name="T7" fmla="*/ 2147483646 h 175"/>
              <a:gd name="T8" fmla="*/ 2147483646 w 82"/>
              <a:gd name="T9" fmla="*/ 2147483646 h 175"/>
              <a:gd name="T10" fmla="*/ 2147483646 w 82"/>
              <a:gd name="T11" fmla="*/ 2147483646 h 175"/>
              <a:gd name="T12" fmla="*/ 2147483646 w 82"/>
              <a:gd name="T13" fmla="*/ 2147483646 h 175"/>
              <a:gd name="T14" fmla="*/ 2147483646 w 82"/>
              <a:gd name="T15" fmla="*/ 2147483646 h 175"/>
              <a:gd name="T16" fmla="*/ 2147483646 w 82"/>
              <a:gd name="T17" fmla="*/ 0 h 175"/>
              <a:gd name="T18" fmla="*/ 0 w 82"/>
              <a:gd name="T19" fmla="*/ 2147483646 h 175"/>
              <a:gd name="T20" fmla="*/ 2147483646 w 82"/>
              <a:gd name="T21" fmla="*/ 2147483646 h 175"/>
              <a:gd name="T22" fmla="*/ 2147483646 w 82"/>
              <a:gd name="T23" fmla="*/ 2147483646 h 175"/>
              <a:gd name="T24" fmla="*/ 2147483646 w 82"/>
              <a:gd name="T25" fmla="*/ 2147483646 h 175"/>
              <a:gd name="T26" fmla="*/ 2147483646 w 82"/>
              <a:gd name="T27" fmla="*/ 2147483646 h 175"/>
              <a:gd name="T28" fmla="*/ 2147483646 w 82"/>
              <a:gd name="T29" fmla="*/ 2147483646 h 175"/>
              <a:gd name="T30" fmla="*/ 2147483646 w 82"/>
              <a:gd name="T31" fmla="*/ 2147483646 h 175"/>
              <a:gd name="T32" fmla="*/ 2147483646 w 82"/>
              <a:gd name="T33" fmla="*/ 2147483646 h 175"/>
              <a:gd name="T34" fmla="*/ 2147483646 w 82"/>
              <a:gd name="T35" fmla="*/ 2147483646 h 175"/>
              <a:gd name="T36" fmla="*/ 2147483646 w 82"/>
              <a:gd name="T37" fmla="*/ 2147483646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75"/>
              <a:gd name="T59" fmla="*/ 82 w 82"/>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75">
                <a:moveTo>
                  <a:pt x="82" y="166"/>
                </a:moveTo>
                <a:lnTo>
                  <a:pt x="80" y="162"/>
                </a:lnTo>
                <a:lnTo>
                  <a:pt x="77" y="152"/>
                </a:lnTo>
                <a:lnTo>
                  <a:pt x="73" y="134"/>
                </a:lnTo>
                <a:lnTo>
                  <a:pt x="66" y="112"/>
                </a:lnTo>
                <a:lnTo>
                  <a:pt x="60" y="87"/>
                </a:lnTo>
                <a:lnTo>
                  <a:pt x="51" y="58"/>
                </a:lnTo>
                <a:lnTo>
                  <a:pt x="42" y="30"/>
                </a:lnTo>
                <a:lnTo>
                  <a:pt x="31" y="0"/>
                </a:lnTo>
                <a:lnTo>
                  <a:pt x="0" y="11"/>
                </a:lnTo>
                <a:lnTo>
                  <a:pt x="9" y="39"/>
                </a:lnTo>
                <a:lnTo>
                  <a:pt x="19" y="69"/>
                </a:lnTo>
                <a:lnTo>
                  <a:pt x="27" y="96"/>
                </a:lnTo>
                <a:lnTo>
                  <a:pt x="34" y="122"/>
                </a:lnTo>
                <a:lnTo>
                  <a:pt x="41" y="143"/>
                </a:lnTo>
                <a:lnTo>
                  <a:pt x="45" y="160"/>
                </a:lnTo>
                <a:lnTo>
                  <a:pt x="47" y="171"/>
                </a:lnTo>
                <a:lnTo>
                  <a:pt x="49" y="175"/>
                </a:lnTo>
                <a:lnTo>
                  <a:pt x="82" y="166"/>
                </a:lnTo>
                <a:close/>
              </a:path>
            </a:pathLst>
          </a:custGeom>
          <a:solidFill>
            <a:srgbClr val="008FE0"/>
          </a:solidFill>
          <a:ln w="9525">
            <a:solidFill>
              <a:schemeClr val="tx1"/>
            </a:solidFill>
            <a:round/>
            <a:headEnd/>
            <a:tailEnd/>
          </a:ln>
        </p:spPr>
        <p:txBody>
          <a:bodyPr/>
          <a:lstStyle/>
          <a:p>
            <a:endParaRPr lang="ja-JP" altLang="en-US"/>
          </a:p>
        </p:txBody>
      </p:sp>
      <p:sp>
        <p:nvSpPr>
          <p:cNvPr id="98451" name="Text Box 159"/>
          <p:cNvSpPr txBox="1">
            <a:spLocks noChangeArrowheads="1"/>
          </p:cNvSpPr>
          <p:nvPr/>
        </p:nvSpPr>
        <p:spPr bwMode="auto">
          <a:xfrm>
            <a:off x="9048750" y="5205413"/>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内頸動脈</a:t>
            </a:r>
          </a:p>
        </p:txBody>
      </p:sp>
      <p:sp>
        <p:nvSpPr>
          <p:cNvPr id="98452" name="Text Box 160"/>
          <p:cNvSpPr txBox="1">
            <a:spLocks noChangeArrowheads="1"/>
          </p:cNvSpPr>
          <p:nvPr/>
        </p:nvSpPr>
        <p:spPr bwMode="auto">
          <a:xfrm>
            <a:off x="8256588" y="3333751"/>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サイフォン部</a:t>
            </a:r>
          </a:p>
        </p:txBody>
      </p:sp>
      <p:sp>
        <p:nvSpPr>
          <p:cNvPr id="98454" name="Text Box 162"/>
          <p:cNvSpPr txBox="1">
            <a:spLocks noChangeArrowheads="1"/>
          </p:cNvSpPr>
          <p:nvPr/>
        </p:nvSpPr>
        <p:spPr bwMode="auto">
          <a:xfrm>
            <a:off x="7608888" y="2254251"/>
            <a:ext cx="1884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a:latin typeface="Times New Roman" panose="02020603050405020304" pitchFamily="18" charset="0"/>
                <a:ea typeface="メイリオ" panose="020B0604030504040204" pitchFamily="50" charset="-128"/>
                <a:cs typeface="Times New Roman" panose="02020603050405020304" pitchFamily="18" charset="0"/>
              </a:rPr>
              <a:t>Willis</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動脈輪</a:t>
            </a:r>
          </a:p>
        </p:txBody>
      </p:sp>
      <p:sp>
        <p:nvSpPr>
          <p:cNvPr id="98455" name="Text Box 163"/>
          <p:cNvSpPr txBox="1">
            <a:spLocks noChangeArrowheads="1"/>
          </p:cNvSpPr>
          <p:nvPr/>
        </p:nvSpPr>
        <p:spPr bwMode="auto">
          <a:xfrm>
            <a:off x="6383339" y="1677988"/>
            <a:ext cx="30257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マイクロカテーテル</a:t>
            </a:r>
          </a:p>
        </p:txBody>
      </p:sp>
      <p:grpSp>
        <p:nvGrpSpPr>
          <p:cNvPr id="98456" name="Group 164"/>
          <p:cNvGrpSpPr>
            <a:grpSpLocks/>
          </p:cNvGrpSpPr>
          <p:nvPr/>
        </p:nvGrpSpPr>
        <p:grpSpPr bwMode="auto">
          <a:xfrm>
            <a:off x="8399463" y="5781676"/>
            <a:ext cx="2227262" cy="461963"/>
            <a:chOff x="4377" y="3385"/>
            <a:chExt cx="1403" cy="291"/>
          </a:xfrm>
        </p:grpSpPr>
        <p:sp>
          <p:nvSpPr>
            <p:cNvPr id="98465" name="Text Box 165"/>
            <p:cNvSpPr txBox="1">
              <a:spLocks noChangeArrowheads="1"/>
            </p:cNvSpPr>
            <p:nvPr/>
          </p:nvSpPr>
          <p:spPr bwMode="auto">
            <a:xfrm>
              <a:off x="4694" y="3385"/>
              <a:ext cx="1086" cy="2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カテーテル</a:t>
              </a:r>
            </a:p>
          </p:txBody>
        </p:sp>
        <p:sp>
          <p:nvSpPr>
            <p:cNvPr id="98466" name="Line 166"/>
            <p:cNvSpPr>
              <a:spLocks noChangeShapeType="1"/>
            </p:cNvSpPr>
            <p:nvPr/>
          </p:nvSpPr>
          <p:spPr bwMode="auto">
            <a:xfrm flipH="1" flipV="1">
              <a:off x="4377" y="3385"/>
              <a:ext cx="317" cy="136"/>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grpSp>
      <p:sp>
        <p:nvSpPr>
          <p:cNvPr id="98457" name="Line 167"/>
          <p:cNvSpPr>
            <a:spLocks noChangeShapeType="1"/>
          </p:cNvSpPr>
          <p:nvPr/>
        </p:nvSpPr>
        <p:spPr bwMode="auto">
          <a:xfrm>
            <a:off x="7104064" y="2060575"/>
            <a:ext cx="206375" cy="12969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69" name="フリーフォーム 168"/>
          <p:cNvSpPr/>
          <p:nvPr/>
        </p:nvSpPr>
        <p:spPr>
          <a:xfrm rot="20236166">
            <a:off x="7059613" y="3327400"/>
            <a:ext cx="266700" cy="247650"/>
          </a:xfrm>
          <a:custGeom>
            <a:avLst/>
            <a:gdLst>
              <a:gd name="connsiteX0" fmla="*/ 266700 w 266700"/>
              <a:gd name="connsiteY0" fmla="*/ 247650 h 247650"/>
              <a:gd name="connsiteX1" fmla="*/ 171450 w 266700"/>
              <a:gd name="connsiteY1" fmla="*/ 66675 h 247650"/>
              <a:gd name="connsiteX2" fmla="*/ 0 w 266700"/>
              <a:gd name="connsiteY2" fmla="*/ 0 h 247650"/>
            </a:gdLst>
            <a:ahLst/>
            <a:cxnLst>
              <a:cxn ang="0">
                <a:pos x="connsiteX0" y="connsiteY0"/>
              </a:cxn>
              <a:cxn ang="0">
                <a:pos x="connsiteX1" y="connsiteY1"/>
              </a:cxn>
              <a:cxn ang="0">
                <a:pos x="connsiteX2" y="connsiteY2"/>
              </a:cxn>
            </a:cxnLst>
            <a:rect l="l" t="t" r="r" b="b"/>
            <a:pathLst>
              <a:path w="266700" h="247650">
                <a:moveTo>
                  <a:pt x="266700" y="247650"/>
                </a:moveTo>
                <a:cubicBezTo>
                  <a:pt x="241300" y="177800"/>
                  <a:pt x="215900" y="107950"/>
                  <a:pt x="171450" y="66675"/>
                </a:cubicBezTo>
                <a:cubicBezTo>
                  <a:pt x="127000" y="25400"/>
                  <a:pt x="63500" y="12700"/>
                  <a:pt x="0" y="0"/>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2400">
              <a:latin typeface="メイリオ" pitchFamily="50" charset="-128"/>
              <a:ea typeface="メイリオ" pitchFamily="50" charset="-128"/>
              <a:cs typeface="メイリオ" pitchFamily="50" charset="-128"/>
            </a:endParaRPr>
          </a:p>
        </p:txBody>
      </p:sp>
      <p:pic>
        <p:nvPicPr>
          <p:cNvPr id="98459" name="Picture 1" descr="F:\2012日眼\Imaishi2.jpg"/>
          <p:cNvPicPr>
            <a:picLocks noChangeAspect="1" noChangeArrowheads="1"/>
          </p:cNvPicPr>
          <p:nvPr/>
        </p:nvPicPr>
        <p:blipFill>
          <a:blip r:embed="rId3">
            <a:lum contrast="30000"/>
            <a:extLst>
              <a:ext uri="{28A0092B-C50C-407E-A947-70E740481C1C}">
                <a14:useLocalDpi xmlns:a14="http://schemas.microsoft.com/office/drawing/2010/main"/>
              </a:ext>
            </a:extLst>
          </a:blip>
          <a:srcRect/>
          <a:stretch>
            <a:fillRect/>
          </a:stretch>
        </p:blipFill>
        <p:spPr bwMode="auto">
          <a:xfrm>
            <a:off x="1809751" y="1500189"/>
            <a:ext cx="4564063"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Rectangle 2"/>
          <p:cNvSpPr txBox="1">
            <a:spLocks noRot="1" noChangeArrowheads="1"/>
          </p:cNvSpPr>
          <p:nvPr/>
        </p:nvSpPr>
        <p:spPr>
          <a:xfrm>
            <a:off x="1981200" y="346075"/>
            <a:ext cx="8229600" cy="850900"/>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4000" dirty="0">
                <a:solidFill>
                  <a:schemeClr val="tx2">
                    <a:lumMod val="60000"/>
                    <a:lumOff val="40000"/>
                  </a:schemeClr>
                </a:solidFill>
              </a:rPr>
              <a:t>超選択的？眼動脈注入</a:t>
            </a:r>
          </a:p>
        </p:txBody>
      </p:sp>
      <p:sp>
        <p:nvSpPr>
          <p:cNvPr id="98461" name="Text Box 169"/>
          <p:cNvSpPr txBox="1">
            <a:spLocks noChangeArrowheads="1"/>
          </p:cNvSpPr>
          <p:nvPr/>
        </p:nvSpPr>
        <p:spPr bwMode="auto">
          <a:xfrm>
            <a:off x="4872039" y="1757363"/>
            <a:ext cx="1108075"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眼動脈</a:t>
            </a:r>
          </a:p>
        </p:txBody>
      </p:sp>
      <p:sp>
        <p:nvSpPr>
          <p:cNvPr id="98462" name="Line 170"/>
          <p:cNvSpPr>
            <a:spLocks noChangeShapeType="1"/>
          </p:cNvSpPr>
          <p:nvPr/>
        </p:nvSpPr>
        <p:spPr bwMode="auto">
          <a:xfrm flipH="1">
            <a:off x="4295776" y="1973263"/>
            <a:ext cx="576263" cy="79216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8463" name="Text Box 172"/>
          <p:cNvSpPr txBox="1">
            <a:spLocks noChangeArrowheads="1"/>
          </p:cNvSpPr>
          <p:nvPr/>
        </p:nvSpPr>
        <p:spPr bwMode="auto">
          <a:xfrm>
            <a:off x="3495675" y="1339851"/>
            <a:ext cx="8001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latin typeface="メイリオ" panose="020B0604030504040204" pitchFamily="50" charset="-128"/>
                <a:ea typeface="メイリオ" panose="020B0604030504040204" pitchFamily="50" charset="-128"/>
              </a:rPr>
              <a:t>眼球</a:t>
            </a:r>
          </a:p>
        </p:txBody>
      </p:sp>
      <p:sp>
        <p:nvSpPr>
          <p:cNvPr id="98464" name="Line 173"/>
          <p:cNvSpPr>
            <a:spLocks noChangeShapeType="1"/>
          </p:cNvSpPr>
          <p:nvPr/>
        </p:nvSpPr>
        <p:spPr bwMode="auto">
          <a:xfrm flipH="1">
            <a:off x="3206751" y="1482725"/>
            <a:ext cx="288925" cy="4318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8453" name="Text Box 161"/>
          <p:cNvSpPr txBox="1">
            <a:spLocks noChangeArrowheads="1"/>
          </p:cNvSpPr>
          <p:nvPr/>
        </p:nvSpPr>
        <p:spPr bwMode="auto">
          <a:xfrm>
            <a:off x="6245848" y="2731294"/>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latin typeface="Arial" panose="020B0604020202020204" pitchFamily="34" charset="0"/>
              </a:rPr>
              <a:t>眼動脈</a:t>
            </a:r>
          </a:p>
        </p:txBody>
      </p:sp>
    </p:spTree>
    <p:extLst>
      <p:ext uri="{BB962C8B-B14F-4D97-AF65-F5344CB8AC3E}">
        <p14:creationId xmlns:p14="http://schemas.microsoft.com/office/powerpoint/2010/main" val="345473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850106"/>
          </a:xfrm>
        </p:spPr>
        <p:txBody>
          <a:bodyPr/>
          <a:lstStyle/>
          <a:p>
            <a:r>
              <a:rPr kumimoji="1" lang="ja-JP" altLang="en-US" dirty="0"/>
              <a:t>眼動注の現状</a:t>
            </a:r>
          </a:p>
        </p:txBody>
      </p:sp>
      <p:sp>
        <p:nvSpPr>
          <p:cNvPr id="3" name="コンテンツ プレースホルダー 2"/>
          <p:cNvSpPr>
            <a:spLocks noGrp="1"/>
          </p:cNvSpPr>
          <p:nvPr>
            <p:ph idx="1"/>
          </p:nvPr>
        </p:nvSpPr>
        <p:spPr/>
        <p:txBody>
          <a:bodyPr>
            <a:normAutofit/>
          </a:bodyPr>
          <a:lstStyle/>
          <a:p>
            <a:r>
              <a:rPr lang="ja-JP" altLang="en-US" dirty="0"/>
              <a:t>「</a:t>
            </a:r>
            <a:r>
              <a:rPr kumimoji="1" lang="ja-JP" altLang="en-US" dirty="0"/>
              <a:t>小児」「脳血管造影 </a:t>
            </a:r>
            <a:r>
              <a:rPr lang="ja-JP" altLang="en-US" dirty="0"/>
              <a:t>（</a:t>
            </a:r>
            <a:r>
              <a:rPr kumimoji="1" lang="ja-JP" altLang="en-US" dirty="0"/>
              <a:t>に準じる）」という特殊性</a:t>
            </a:r>
            <a:endParaRPr kumimoji="1" lang="en-US" altLang="ja-JP" dirty="0"/>
          </a:p>
          <a:p>
            <a:pPr lvl="1"/>
            <a:r>
              <a:rPr lang="ja-JP" altLang="en-US" dirty="0"/>
              <a:t>現在</a:t>
            </a:r>
            <a:r>
              <a:rPr lang="en-US" altLang="ja-JP" dirty="0"/>
              <a:t>2</a:t>
            </a:r>
            <a:r>
              <a:rPr lang="ja-JP" altLang="en-US" dirty="0"/>
              <a:t>名の</a:t>
            </a:r>
            <a:r>
              <a:rPr lang="en-US" altLang="ja-JP" dirty="0"/>
              <a:t>IVR</a:t>
            </a:r>
            <a:r>
              <a:rPr lang="ja-JP" altLang="en-US" dirty="0"/>
              <a:t>医師を招聘して実施</a:t>
            </a:r>
            <a:endParaRPr lang="en-US" altLang="ja-JP" dirty="0"/>
          </a:p>
          <a:p>
            <a:r>
              <a:rPr kumimoji="1" lang="ja-JP" altLang="en-US" dirty="0"/>
              <a:t>メルファラン：保険適応外（院内承認）</a:t>
            </a:r>
            <a:endParaRPr kumimoji="1" lang="en-US" altLang="ja-JP" dirty="0"/>
          </a:p>
          <a:p>
            <a:pPr lvl="1"/>
            <a:endParaRPr kumimoji="1" lang="en-US" altLang="ja-JP" dirty="0"/>
          </a:p>
          <a:p>
            <a:r>
              <a:rPr lang="en-US" altLang="ja-JP" dirty="0"/>
              <a:t>1988</a:t>
            </a:r>
            <a:r>
              <a:rPr lang="ja-JP" altLang="en-US" dirty="0"/>
              <a:t>年～</a:t>
            </a:r>
            <a:r>
              <a:rPr lang="en-US" altLang="ja-JP" dirty="0"/>
              <a:t>2020</a:t>
            </a:r>
            <a:r>
              <a:rPr lang="ja-JP" altLang="en-US" dirty="0"/>
              <a:t>年</a:t>
            </a:r>
            <a:r>
              <a:rPr lang="en-US" altLang="ja-JP" dirty="0"/>
              <a:t>8</a:t>
            </a:r>
            <a:r>
              <a:rPr lang="ja-JP" altLang="en-US" dirty="0"/>
              <a:t>月末</a:t>
            </a:r>
            <a:endParaRPr lang="en-US" altLang="ja-JP" dirty="0"/>
          </a:p>
          <a:p>
            <a:pPr lvl="1"/>
            <a:r>
              <a:rPr kumimoji="1" lang="ja-JP" altLang="en-US" dirty="0"/>
              <a:t>実施件数、</a:t>
            </a:r>
            <a:r>
              <a:rPr kumimoji="1" lang="en-US" altLang="ja-JP" dirty="0"/>
              <a:t>662</a:t>
            </a:r>
            <a:r>
              <a:rPr kumimoji="1" lang="ja-JP" altLang="en-US" dirty="0"/>
              <a:t>例</a:t>
            </a:r>
            <a:r>
              <a:rPr kumimoji="1" lang="en-US" altLang="ja-JP" dirty="0"/>
              <a:t>814</a:t>
            </a:r>
            <a:r>
              <a:rPr kumimoji="1" lang="ja-JP" altLang="en-US" dirty="0"/>
              <a:t>眼に、延べ</a:t>
            </a:r>
            <a:r>
              <a:rPr kumimoji="1" lang="en-US" altLang="ja-JP" dirty="0"/>
              <a:t>3084</a:t>
            </a:r>
            <a:r>
              <a:rPr kumimoji="1" lang="ja-JP" altLang="en-US" dirty="0"/>
              <a:t>回</a:t>
            </a:r>
            <a:endParaRPr kumimoji="1" lang="en-US" altLang="ja-JP" dirty="0"/>
          </a:p>
          <a:p>
            <a:pPr lvl="1"/>
            <a:r>
              <a:rPr lang="ja-JP" altLang="en-US" dirty="0"/>
              <a:t>眼球温存率：</a:t>
            </a:r>
            <a:r>
              <a:rPr lang="en-US" altLang="ja-JP" dirty="0"/>
              <a:t>63%</a:t>
            </a:r>
            <a:r>
              <a:rPr lang="ja-JP" altLang="en-US" dirty="0"/>
              <a:t> （</a:t>
            </a:r>
            <a:r>
              <a:rPr lang="en-US" altLang="ja-JP" dirty="0"/>
              <a:t>486/775</a:t>
            </a:r>
            <a:r>
              <a:rPr lang="ja-JP" altLang="en-US" dirty="0"/>
              <a:t>治療終了眼、他治療併用）</a:t>
            </a:r>
            <a:endParaRPr lang="en-US" altLang="ja-JP" dirty="0"/>
          </a:p>
          <a:p>
            <a:pPr lvl="1"/>
            <a:r>
              <a:rPr kumimoji="1" lang="ja-JP" altLang="en-US" dirty="0"/>
              <a:t>重篤な合併症</a:t>
            </a:r>
            <a:endParaRPr kumimoji="1" lang="en-US" altLang="ja-JP" dirty="0"/>
          </a:p>
          <a:p>
            <a:pPr lvl="2"/>
            <a:r>
              <a:rPr lang="ja-JP" altLang="en-US" dirty="0"/>
              <a:t>脳血管障害：</a:t>
            </a:r>
            <a:r>
              <a:rPr lang="en-US" altLang="ja-JP" dirty="0"/>
              <a:t>2</a:t>
            </a:r>
            <a:r>
              <a:rPr lang="ja-JP" altLang="en-US" dirty="0"/>
              <a:t>例（発症率：症例の</a:t>
            </a:r>
            <a:r>
              <a:rPr lang="en-US" altLang="ja-JP" dirty="0"/>
              <a:t>0.3%</a:t>
            </a:r>
            <a:r>
              <a:rPr lang="ja-JP" altLang="en-US" dirty="0" err="1"/>
              <a:t>、</a:t>
            </a:r>
            <a:r>
              <a:rPr lang="ja-JP" altLang="en-US" dirty="0"/>
              <a:t>実施件数の</a:t>
            </a:r>
            <a:r>
              <a:rPr lang="en-US" altLang="ja-JP" dirty="0"/>
              <a:t>0.06%)</a:t>
            </a:r>
          </a:p>
          <a:p>
            <a:pPr lvl="2"/>
            <a:r>
              <a:rPr kumimoji="1" lang="ja-JP" altLang="en-US" dirty="0"/>
              <a:t>気管支攣縮：</a:t>
            </a:r>
            <a:r>
              <a:rPr lang="en-US" altLang="ja-JP" dirty="0"/>
              <a:t>2</a:t>
            </a:r>
            <a:r>
              <a:rPr kumimoji="1" lang="ja-JP" altLang="en-US" dirty="0"/>
              <a:t>例（</a:t>
            </a:r>
            <a:r>
              <a:rPr kumimoji="1" lang="en-US" altLang="ja-JP" dirty="0"/>
              <a:t>1</a:t>
            </a:r>
            <a:r>
              <a:rPr kumimoji="1" lang="ja-JP" altLang="en-US" dirty="0"/>
              <a:t>例は</a:t>
            </a:r>
            <a:r>
              <a:rPr kumimoji="1" lang="en-US" altLang="ja-JP" dirty="0"/>
              <a:t>2</a:t>
            </a:r>
            <a:r>
              <a:rPr kumimoji="1" lang="ja-JP" altLang="en-US" dirty="0"/>
              <a:t>回発症）</a:t>
            </a:r>
            <a:endParaRPr kumimoji="1" lang="en-US" altLang="ja-JP" dirty="0"/>
          </a:p>
          <a:p>
            <a:pPr lvl="2"/>
            <a:r>
              <a:rPr lang="ja-JP" altLang="en-US" dirty="0"/>
              <a:t>術後眼窩炎症：</a:t>
            </a:r>
            <a:r>
              <a:rPr lang="en-US" altLang="ja-JP" dirty="0"/>
              <a:t>6</a:t>
            </a:r>
            <a:r>
              <a:rPr lang="ja-JP" altLang="en-US" dirty="0"/>
              <a:t>例</a:t>
            </a:r>
            <a:endParaRPr kumimoji="1" lang="ja-JP" altLang="en-US" dirty="0"/>
          </a:p>
        </p:txBody>
      </p:sp>
      <p:pic>
        <p:nvPicPr>
          <p:cNvPr id="150530" name="Picture 2" descr="https://www.yodosha.co.jp/book_img_full/9784758111911.jpg">
            <a:extLst>
              <a:ext uri="{FF2B5EF4-FFF2-40B4-BE49-F238E27FC236}">
                <a16:creationId xmlns:a16="http://schemas.microsoft.com/office/drawing/2014/main" id="{E39A9055-999D-47F2-A503-FF4E7BC672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80376" y="770731"/>
            <a:ext cx="24209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5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figure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1312849"/>
            <a:ext cx="5519935" cy="442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a:spLocks noChangeArrowheads="1"/>
          </p:cNvSpPr>
          <p:nvPr/>
        </p:nvSpPr>
        <p:spPr bwMode="auto">
          <a:xfrm>
            <a:off x="3698876" y="5622651"/>
            <a:ext cx="2319337" cy="1143000"/>
          </a:xfrm>
          <a:prstGeom prst="wedgeRoundRectCallout">
            <a:avLst>
              <a:gd name="adj1" fmla="val -13735"/>
              <a:gd name="adj2" fmla="val -81713"/>
              <a:gd name="adj3" fmla="val 16667"/>
            </a:avLst>
          </a:prstGeom>
          <a:solidFill>
            <a:schemeClr val="tx2">
              <a:lumMod val="20000"/>
              <a:lumOff val="80000"/>
            </a:schemeClr>
          </a:solidFill>
          <a:ln w="25400" algn="ctr">
            <a:solidFill>
              <a:schemeClr val="tx1"/>
            </a:solidFill>
            <a:miter lim="800000"/>
            <a:headEnd/>
            <a:tailEnd/>
          </a:ln>
        </p:spPr>
        <p:txBody>
          <a:bodyPr anchor="ctr"/>
          <a:lstStyle/>
          <a:p>
            <a:pPr algn="ctr" eaLnBrk="1" hangingPunct="1">
              <a:defRPr/>
            </a:pPr>
            <a:r>
              <a:rPr lang="ja-JP" altLang="en-US" sz="2800" dirty="0">
                <a:latin typeface="メイリオ" pitchFamily="50" charset="-128"/>
                <a:ea typeface="メイリオ" pitchFamily="50" charset="-128"/>
                <a:cs typeface="メイリオ" pitchFamily="50" charset="-128"/>
              </a:rPr>
              <a:t>眼球温存：</a:t>
            </a:r>
            <a:endParaRPr lang="en-US" altLang="ja-JP" sz="2800" dirty="0">
              <a:latin typeface="メイリオ" pitchFamily="50" charset="-128"/>
              <a:ea typeface="メイリオ" pitchFamily="50" charset="-128"/>
              <a:cs typeface="メイリオ" pitchFamily="50" charset="-128"/>
            </a:endParaRPr>
          </a:p>
          <a:p>
            <a:pPr algn="ctr" eaLnBrk="1" hangingPunct="1">
              <a:defRPr/>
            </a:pPr>
            <a:r>
              <a:rPr lang="ja-JP" altLang="en-US" sz="2800" dirty="0">
                <a:latin typeface="メイリオ" pitchFamily="50" charset="-128"/>
                <a:ea typeface="メイリオ" pitchFamily="50" charset="-128"/>
                <a:cs typeface="メイリオ" pitchFamily="50" charset="-128"/>
              </a:rPr>
              <a:t>半数以上</a:t>
            </a:r>
            <a:endParaRPr lang="en-US" altLang="ja-JP" sz="2800" dirty="0">
              <a:latin typeface="メイリオ" pitchFamily="50" charset="-128"/>
              <a:ea typeface="メイリオ" pitchFamily="50" charset="-128"/>
              <a:cs typeface="メイリオ" pitchFamily="50" charset="-128"/>
            </a:endParaRPr>
          </a:p>
        </p:txBody>
      </p:sp>
      <p:sp>
        <p:nvSpPr>
          <p:cNvPr id="6" name="Rectangle 2"/>
          <p:cNvSpPr>
            <a:spLocks noGrp="1" noRot="1" noChangeArrowheads="1"/>
          </p:cNvSpPr>
          <p:nvPr>
            <p:ph type="title"/>
          </p:nvPr>
        </p:nvSpPr>
        <p:spPr>
          <a:xfrm>
            <a:off x="2268538" y="341313"/>
            <a:ext cx="7499350" cy="1143000"/>
          </a:xfrm>
        </p:spPr>
        <p:txBody>
          <a:bodyPr/>
          <a:lstStyle/>
          <a:p>
            <a:pPr eaLnBrk="1" hangingPunct="1">
              <a:defRPr/>
            </a:pPr>
            <a:r>
              <a:rPr lang="ja-JP" altLang="en-US" dirty="0"/>
              <a:t>眼動注症例の眼球予後（温存率）</a:t>
            </a:r>
          </a:p>
        </p:txBody>
      </p:sp>
      <p:sp>
        <p:nvSpPr>
          <p:cNvPr id="7" name="テキスト ボックス 9"/>
          <p:cNvSpPr txBox="1">
            <a:spLocks noChangeArrowheads="1"/>
          </p:cNvSpPr>
          <p:nvPr/>
        </p:nvSpPr>
        <p:spPr bwMode="auto">
          <a:xfrm>
            <a:off x="8520592" y="6327923"/>
            <a:ext cx="3624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(Suzuki</a:t>
            </a: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S,</a:t>
            </a: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Ophthalmology,</a:t>
            </a: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2011)</a:t>
            </a:r>
            <a:endParaRPr lang="ja-JP" altLang="en-US" sz="2000" dirty="0">
              <a:latin typeface="Times New Roman" panose="02020603050405020304" pitchFamily="18" charset="0"/>
              <a:ea typeface="メイリオ" panose="020B0604030504040204" pitchFamily="50" charset="-128"/>
              <a:cs typeface="Times New Roman" panose="02020603050405020304" pitchFamily="18" charset="0"/>
            </a:endParaRPr>
          </a:p>
        </p:txBody>
      </p:sp>
      <p:graphicFrame>
        <p:nvGraphicFramePr>
          <p:cNvPr id="8" name="Object 2">
            <a:extLst>
              <a:ext uri="{FF2B5EF4-FFF2-40B4-BE49-F238E27FC236}">
                <a16:creationId xmlns:a16="http://schemas.microsoft.com/office/drawing/2014/main" id="{C45E728F-288C-4E3A-845C-EEAD156AFE27}"/>
              </a:ext>
            </a:extLst>
          </p:cNvPr>
          <p:cNvGraphicFramePr>
            <a:graphicFrameLocks noChangeAspect="1"/>
          </p:cNvGraphicFramePr>
          <p:nvPr>
            <p:extLst/>
          </p:nvPr>
        </p:nvGraphicFramePr>
        <p:xfrm>
          <a:off x="6250816" y="1188244"/>
          <a:ext cx="5941184" cy="4256980"/>
        </p:xfrm>
        <a:graphic>
          <a:graphicData uri="http://schemas.openxmlformats.org/presentationml/2006/ole">
            <mc:AlternateContent xmlns:mc="http://schemas.openxmlformats.org/markup-compatibility/2006">
              <mc:Choice xmlns:v="urn:schemas-microsoft-com:vml" Requires="v">
                <p:oleObj spid="_x0000_s152587" name="グラフ" r:id="rId6" imgW="4505210" imgH="3229159" progId="Excel.Chart.8">
                  <p:embed/>
                </p:oleObj>
              </mc:Choice>
              <mc:Fallback>
                <p:oleObj name="グラフ" r:id="rId6" imgW="4505210" imgH="3229159" progId="Excel.Chart.8">
                  <p:embed/>
                  <p:pic>
                    <p:nvPicPr>
                      <p:cNvPr id="8" name="Object 2">
                        <a:extLst>
                          <a:ext uri="{FF2B5EF4-FFF2-40B4-BE49-F238E27FC236}">
                            <a16:creationId xmlns:a16="http://schemas.microsoft.com/office/drawing/2014/main" id="{C45E728F-288C-4E3A-845C-EEAD156AFE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0816" y="1188244"/>
                        <a:ext cx="5941184" cy="4256980"/>
                      </a:xfrm>
                      <a:prstGeom prst="rect">
                        <a:avLst/>
                      </a:prstGeom>
                      <a:noFill/>
                      <a:ln>
                        <a:noFill/>
                      </a:ln>
                      <a:extLst/>
                    </p:spPr>
                  </p:pic>
                </p:oleObj>
              </mc:Fallback>
            </mc:AlternateContent>
          </a:graphicData>
        </a:graphic>
      </p:graphicFrame>
      <p:sp>
        <p:nvSpPr>
          <p:cNvPr id="9" name="Text Box 4">
            <a:extLst>
              <a:ext uri="{FF2B5EF4-FFF2-40B4-BE49-F238E27FC236}">
                <a16:creationId xmlns:a16="http://schemas.microsoft.com/office/drawing/2014/main" id="{290FAB55-04C8-4DB0-AE3D-2C6FDE86693F}"/>
              </a:ext>
            </a:extLst>
          </p:cNvPr>
          <p:cNvSpPr txBox="1">
            <a:spLocks noChangeArrowheads="1"/>
          </p:cNvSpPr>
          <p:nvPr/>
        </p:nvSpPr>
        <p:spPr bwMode="auto">
          <a:xfrm>
            <a:off x="11349695" y="4614227"/>
            <a:ext cx="763351"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With</a:t>
            </a:r>
          </a:p>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macular</a:t>
            </a:r>
          </a:p>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tumor</a:t>
            </a:r>
          </a:p>
        </p:txBody>
      </p:sp>
      <p:sp>
        <p:nvSpPr>
          <p:cNvPr id="10" name="Text Box 5">
            <a:extLst>
              <a:ext uri="{FF2B5EF4-FFF2-40B4-BE49-F238E27FC236}">
                <a16:creationId xmlns:a16="http://schemas.microsoft.com/office/drawing/2014/main" id="{79273B6A-1AA0-4DBF-A9B8-27E8FAE83316}"/>
              </a:ext>
            </a:extLst>
          </p:cNvPr>
          <p:cNvSpPr txBox="1">
            <a:spLocks noChangeArrowheads="1"/>
          </p:cNvSpPr>
          <p:nvPr/>
        </p:nvSpPr>
        <p:spPr bwMode="auto">
          <a:xfrm>
            <a:off x="11352584" y="3861048"/>
            <a:ext cx="792205"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Without</a:t>
            </a:r>
          </a:p>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macular</a:t>
            </a:r>
          </a:p>
          <a:p>
            <a:pPr eaLnBrk="1" hangingPunct="1">
              <a:spcBef>
                <a:spcPct val="0"/>
              </a:spcBef>
              <a:buFontTx/>
              <a:buNone/>
            </a:pPr>
            <a:r>
              <a:rPr lang="en-US" altLang="ja-JP" sz="1400" dirty="0">
                <a:latin typeface="Times New Roman" panose="02020603050405020304" pitchFamily="18" charset="0"/>
                <a:cs typeface="Times New Roman" panose="02020603050405020304" pitchFamily="18" charset="0"/>
              </a:rPr>
              <a:t>tumor</a:t>
            </a:r>
          </a:p>
        </p:txBody>
      </p:sp>
      <p:sp>
        <p:nvSpPr>
          <p:cNvPr id="11" name="角丸四角形吹き出し 10">
            <a:extLst>
              <a:ext uri="{FF2B5EF4-FFF2-40B4-BE49-F238E27FC236}">
                <a16:creationId xmlns:a16="http://schemas.microsoft.com/office/drawing/2014/main" id="{D5865818-AD17-4293-A951-55FB57D91DDC}"/>
              </a:ext>
            </a:extLst>
          </p:cNvPr>
          <p:cNvSpPr>
            <a:spLocks noChangeArrowheads="1"/>
          </p:cNvSpPr>
          <p:nvPr/>
        </p:nvSpPr>
        <p:spPr bwMode="auto">
          <a:xfrm>
            <a:off x="6285323" y="5628662"/>
            <a:ext cx="2319337" cy="1099371"/>
          </a:xfrm>
          <a:prstGeom prst="wedgeRoundRectCallout">
            <a:avLst>
              <a:gd name="adj1" fmla="val -14170"/>
              <a:gd name="adj2" fmla="val -86815"/>
              <a:gd name="adj3" fmla="val 16667"/>
            </a:avLst>
          </a:prstGeom>
          <a:solidFill>
            <a:schemeClr val="tx2">
              <a:lumMod val="20000"/>
              <a:lumOff val="80000"/>
            </a:schemeClr>
          </a:solidFill>
          <a:ln w="25400" algn="ctr">
            <a:solidFill>
              <a:schemeClr val="tx1"/>
            </a:solidFill>
            <a:miter lim="800000"/>
            <a:headEnd/>
            <a:tailEnd/>
          </a:ln>
        </p:spPr>
        <p:txBody>
          <a:bodyPr anchor="ctr"/>
          <a:lstStyle/>
          <a:p>
            <a:pPr algn="ctr" eaLnBrk="1" hangingPunct="1">
              <a:defRPr/>
            </a:pPr>
            <a:r>
              <a:rPr lang="ja-JP" altLang="en-US" sz="2800" dirty="0">
                <a:latin typeface="メイリオ" pitchFamily="50" charset="-128"/>
                <a:ea typeface="メイリオ" pitchFamily="50" charset="-128"/>
                <a:cs typeface="メイリオ" pitchFamily="50" charset="-128"/>
              </a:rPr>
              <a:t>視機能：</a:t>
            </a:r>
            <a:endParaRPr lang="en-US" altLang="ja-JP" sz="2800" dirty="0">
              <a:latin typeface="メイリオ" pitchFamily="50" charset="-128"/>
              <a:ea typeface="メイリオ" pitchFamily="50" charset="-128"/>
              <a:cs typeface="メイリオ" pitchFamily="50" charset="-128"/>
            </a:endParaRPr>
          </a:p>
          <a:p>
            <a:pPr algn="ctr" eaLnBrk="1" hangingPunct="1">
              <a:defRPr/>
            </a:pPr>
            <a:r>
              <a:rPr lang="ja-JP" altLang="en-US" sz="2800" dirty="0">
                <a:latin typeface="メイリオ" pitchFamily="50" charset="-128"/>
                <a:ea typeface="メイリオ" pitchFamily="50" charset="-128"/>
                <a:cs typeface="メイリオ" pitchFamily="50" charset="-128"/>
              </a:rPr>
              <a:t>黄斑次第</a:t>
            </a:r>
            <a:endParaRPr lang="en-US" altLang="ja-JP" sz="2800" dirty="0">
              <a:latin typeface="メイリオ" pitchFamily="50" charset="-128"/>
              <a:ea typeface="メイリオ" pitchFamily="50" charset="-128"/>
              <a:cs typeface="メイリオ" pitchFamily="50" charset="-128"/>
            </a:endParaRPr>
          </a:p>
        </p:txBody>
      </p:sp>
    </p:spTree>
    <p:custDataLst>
      <p:tags r:id="rId2"/>
    </p:custDataLst>
    <p:extLst>
      <p:ext uri="{BB962C8B-B14F-4D97-AF65-F5344CB8AC3E}">
        <p14:creationId xmlns:p14="http://schemas.microsoft.com/office/powerpoint/2010/main" val="165606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p:txBody>
          <a:bodyPr/>
          <a:lstStyle/>
          <a:p>
            <a:pPr eaLnBrk="1" hangingPunct="1">
              <a:defRPr/>
            </a:pPr>
            <a:r>
              <a:rPr lang="ja-JP" altLang="en-US"/>
              <a:t>硝子体注入</a:t>
            </a:r>
          </a:p>
        </p:txBody>
      </p:sp>
      <p:sp>
        <p:nvSpPr>
          <p:cNvPr id="101379" name="Rectangle 3"/>
          <p:cNvSpPr>
            <a:spLocks noGrp="1" noChangeArrowheads="1"/>
          </p:cNvSpPr>
          <p:nvPr>
            <p:ph idx="1"/>
          </p:nvPr>
        </p:nvSpPr>
        <p:spPr/>
        <p:txBody>
          <a:bodyPr>
            <a:normAutofit/>
          </a:bodyPr>
          <a:lstStyle/>
          <a:p>
            <a:pPr eaLnBrk="1" hangingPunct="1"/>
            <a:r>
              <a:rPr lang="ja-JP" altLang="en-US" dirty="0">
                <a:latin typeface="Times New Roman" panose="02020603050405020304" pitchFamily="18" charset="0"/>
                <a:cs typeface="Times New Roman" panose="02020603050405020304" pitchFamily="18" charset="0"/>
              </a:rPr>
              <a:t>硝子体腔の薬剤移行は不良</a:t>
            </a:r>
          </a:p>
          <a:p>
            <a:pPr lvl="1" eaLnBrk="1" hangingPunct="1"/>
            <a:r>
              <a:rPr lang="ja-JP" altLang="en-US" dirty="0">
                <a:latin typeface="Times New Roman" panose="02020603050405020304" pitchFamily="18" charset="0"/>
                <a:cs typeface="Times New Roman" panose="02020603050405020304" pitchFamily="18" charset="0"/>
              </a:rPr>
              <a:t>血液網膜柵の存在 </a:t>
            </a:r>
            <a:r>
              <a:rPr lang="en-US" altLang="ja-JP" dirty="0">
                <a:latin typeface="Times New Roman" panose="02020603050405020304" pitchFamily="18" charset="0"/>
                <a:cs typeface="Times New Roman" panose="02020603050405020304" pitchFamily="18" charset="0"/>
              </a:rPr>
              <a:t>(blood-retinal barrier)</a:t>
            </a:r>
          </a:p>
          <a:p>
            <a:pPr eaLnBrk="1" hangingPunct="1">
              <a:buFont typeface="Wingdings" panose="05000000000000000000" pitchFamily="2" charset="2"/>
              <a:buNone/>
            </a:pPr>
            <a:r>
              <a:rPr lang="ja-JP" altLang="en-US" sz="2000" dirty="0"/>
              <a:t>　　　　</a:t>
            </a:r>
            <a:r>
              <a:rPr lang="ja-JP" altLang="en-US" sz="2400" dirty="0"/>
              <a:t>　　硝子体へ直接注入</a:t>
            </a:r>
          </a:p>
          <a:p>
            <a:pPr eaLnBrk="1" hangingPunct="1"/>
            <a:r>
              <a:rPr lang="ja-JP" altLang="en-US" dirty="0">
                <a:latin typeface="Times New Roman" panose="02020603050405020304" pitchFamily="18" charset="0"/>
                <a:cs typeface="Times New Roman" panose="02020603050405020304" pitchFamily="18" charset="0"/>
              </a:rPr>
              <a:t>用量：メルファラン</a:t>
            </a:r>
            <a:r>
              <a:rPr lang="en-US" altLang="ja-JP" dirty="0">
                <a:latin typeface="Times New Roman" panose="02020603050405020304" pitchFamily="18" charset="0"/>
                <a:cs typeface="Times New Roman" panose="02020603050405020304" pitchFamily="18" charset="0"/>
              </a:rPr>
              <a:t> 16~24μg/0.05ml</a:t>
            </a:r>
          </a:p>
        </p:txBody>
      </p:sp>
      <p:sp>
        <p:nvSpPr>
          <p:cNvPr id="8" name="テキスト ボックス 7"/>
          <p:cNvSpPr txBox="1"/>
          <p:nvPr/>
        </p:nvSpPr>
        <p:spPr>
          <a:xfrm>
            <a:off x="8743732" y="2761067"/>
            <a:ext cx="1467068" cy="400110"/>
          </a:xfrm>
          <a:prstGeom prst="rect">
            <a:avLst/>
          </a:prstGeom>
          <a:noFill/>
          <a:ln>
            <a:solidFill>
              <a:srgbClr val="FF0000"/>
            </a:solidFill>
          </a:ln>
        </p:spPr>
        <p:txBody>
          <a:bodyPr wrap="none" rtlCol="0">
            <a:spAutoFit/>
          </a:bodyPr>
          <a:lstStyle/>
          <a:p>
            <a:r>
              <a:rPr lang="ja-JP" altLang="en-US" dirty="0">
                <a:solidFill>
                  <a:srgbClr val="FF0000"/>
                </a:solidFill>
                <a:latin typeface="+mn-lt"/>
                <a:ea typeface="メイリオ" panose="020B0604030504040204" pitchFamily="50" charset="-128"/>
              </a:rPr>
              <a:t>適応外使用</a:t>
            </a:r>
          </a:p>
        </p:txBody>
      </p:sp>
      <p:cxnSp>
        <p:nvCxnSpPr>
          <p:cNvPr id="3" name="直線矢印コネクタ 2"/>
          <p:cNvCxnSpPr/>
          <p:nvPr/>
        </p:nvCxnSpPr>
        <p:spPr>
          <a:xfrm>
            <a:off x="1559496" y="2420888"/>
            <a:ext cx="720080"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4" descr="PIC-熊井_遙_2006-12-26_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8300" y="3453615"/>
            <a:ext cx="37465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IC-熊井_遙_2006-12-05_0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1013" y="3453615"/>
            <a:ext cx="37465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8"/>
          <p:cNvSpPr txBox="1">
            <a:spLocks noChangeArrowheads="1"/>
          </p:cNvSpPr>
          <p:nvPr/>
        </p:nvSpPr>
        <p:spPr bwMode="auto">
          <a:xfrm>
            <a:off x="5576084" y="4757083"/>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3</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週間</a:t>
            </a:r>
          </a:p>
        </p:txBody>
      </p:sp>
      <p:cxnSp>
        <p:nvCxnSpPr>
          <p:cNvPr id="15" name="直線矢印コネクタ 14"/>
          <p:cNvCxnSpPr/>
          <p:nvPr/>
        </p:nvCxnSpPr>
        <p:spPr>
          <a:xfrm>
            <a:off x="5735960" y="4581128"/>
            <a:ext cx="720080"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59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1992313" y="333375"/>
            <a:ext cx="8229600" cy="1143000"/>
          </a:xfrm>
        </p:spPr>
        <p:txBody>
          <a:bodyPr/>
          <a:lstStyle/>
          <a:p>
            <a:pPr eaLnBrk="1" hangingPunct="1">
              <a:defRPr/>
            </a:pPr>
            <a:r>
              <a:rPr lang="ja-JP" altLang="en-US" dirty="0"/>
              <a:t>本日のアジェンダ</a:t>
            </a:r>
          </a:p>
        </p:txBody>
      </p:sp>
      <p:sp>
        <p:nvSpPr>
          <p:cNvPr id="19459" name="Rectangle 3"/>
          <p:cNvSpPr>
            <a:spLocks noGrp="1" noChangeArrowheads="1"/>
          </p:cNvSpPr>
          <p:nvPr>
            <p:ph idx="1"/>
          </p:nvPr>
        </p:nvSpPr>
        <p:spPr>
          <a:xfrm>
            <a:off x="3551214" y="1693146"/>
            <a:ext cx="5111799" cy="4464496"/>
          </a:xfrm>
        </p:spPr>
        <p:txBody>
          <a:bodyPr>
            <a:normAutofit/>
          </a:bodyPr>
          <a:lstStyle/>
          <a:p>
            <a:pPr eaLnBrk="1" hangingPunct="1">
              <a:lnSpc>
                <a:spcPct val="150000"/>
              </a:lnSpc>
            </a:pPr>
            <a:r>
              <a:rPr lang="ja-JP" altLang="en-US" dirty="0"/>
              <a:t>疾患の概要・疫学</a:t>
            </a:r>
          </a:p>
          <a:p>
            <a:pPr eaLnBrk="1" hangingPunct="1">
              <a:lnSpc>
                <a:spcPct val="150000"/>
              </a:lnSpc>
            </a:pPr>
            <a:r>
              <a:rPr lang="ja-JP" altLang="en-US" dirty="0"/>
              <a:t>診断：臨床診断と病理診断</a:t>
            </a:r>
            <a:endParaRPr lang="en-US" altLang="ja-JP" dirty="0"/>
          </a:p>
          <a:p>
            <a:pPr eaLnBrk="1" hangingPunct="1">
              <a:lnSpc>
                <a:spcPct val="150000"/>
              </a:lnSpc>
            </a:pPr>
            <a:r>
              <a:rPr lang="ja-JP" altLang="en-US" dirty="0"/>
              <a:t>治療</a:t>
            </a:r>
          </a:p>
          <a:p>
            <a:pPr eaLnBrk="1" hangingPunct="1">
              <a:lnSpc>
                <a:spcPct val="150000"/>
              </a:lnSpc>
            </a:pPr>
            <a:r>
              <a:rPr lang="ja-JP" altLang="en-US" dirty="0"/>
              <a:t>遺伝、「遺伝子診断」</a:t>
            </a:r>
          </a:p>
          <a:p>
            <a:pPr eaLnBrk="1" hangingPunct="1">
              <a:lnSpc>
                <a:spcPct val="150000"/>
              </a:lnSpc>
            </a:pPr>
            <a:r>
              <a:rPr lang="ja-JP" altLang="en-US" dirty="0"/>
              <a:t>サーベイランス</a:t>
            </a:r>
            <a:endParaRPr lang="en-US" altLang="ja-JP" dirty="0"/>
          </a:p>
        </p:txBody>
      </p:sp>
      <p:sp>
        <p:nvSpPr>
          <p:cNvPr id="4" name="コンテンツ プレースホルダー 2">
            <a:extLst>
              <a:ext uri="{FF2B5EF4-FFF2-40B4-BE49-F238E27FC236}">
                <a16:creationId xmlns:a16="http://schemas.microsoft.com/office/drawing/2014/main" id="{68B49034-7A49-428E-B78E-192EDB148E67}"/>
              </a:ext>
            </a:extLst>
          </p:cNvPr>
          <p:cNvSpPr txBox="1">
            <a:spLocks/>
          </p:cNvSpPr>
          <p:nvPr/>
        </p:nvSpPr>
        <p:spPr bwMode="auto">
          <a:xfrm>
            <a:off x="2135560" y="5733256"/>
            <a:ext cx="7920880" cy="53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Times New Roman" panose="02020603050405020304" pitchFamily="18" charset="0"/>
                <a:ea typeface="メイリオ" pitchFamily="50" charset="-128"/>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メイリオ" pitchFamily="50" charset="-128"/>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Times New Roman" panose="02020603050405020304" pitchFamily="18" charset="0"/>
                <a:ea typeface="メイリオ" pitchFamily="50" charset="-128"/>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dirty="0"/>
              <a:t>独学のため、偏りがあるかもしれませんが・・</a:t>
            </a:r>
            <a:endParaRPr lang="en-US" altLang="ja-JP" dirty="0"/>
          </a:p>
        </p:txBody>
      </p:sp>
    </p:spTree>
    <p:extLst>
      <p:ext uri="{BB962C8B-B14F-4D97-AF65-F5344CB8AC3E}">
        <p14:creationId xmlns:p14="http://schemas.microsoft.com/office/powerpoint/2010/main" val="2395692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D:\my document\00 原稿\2014\201409 医学書院　知っておきたい眼腫瘍診療\網膜芽細胞腫\図4.jpg">
            <a:extLst>
              <a:ext uri="{FF2B5EF4-FFF2-40B4-BE49-F238E27FC236}">
                <a16:creationId xmlns:a16="http://schemas.microsoft.com/office/drawing/2014/main" id="{B684F85B-3F03-4303-8983-F955EA0397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05757" y="3842553"/>
            <a:ext cx="27289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D:\my document\00 原稿\2014\201409 医学書院　知っておきたい眼腫瘍診療\網膜芽細胞腫\図4.jpg">
            <a:extLst>
              <a:ext uri="{FF2B5EF4-FFF2-40B4-BE49-F238E27FC236}">
                <a16:creationId xmlns:a16="http://schemas.microsoft.com/office/drawing/2014/main" id="{DCC45DF3-4868-459E-84A5-A860CDD300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04163" y="1589536"/>
            <a:ext cx="27289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2" name="タイトル 1"/>
          <p:cNvSpPr>
            <a:spLocks noGrp="1"/>
          </p:cNvSpPr>
          <p:nvPr>
            <p:ph type="title"/>
          </p:nvPr>
        </p:nvSpPr>
        <p:spPr/>
        <p:txBody>
          <a:bodyPr/>
          <a:lstStyle/>
          <a:p>
            <a:pPr eaLnBrk="1" hangingPunct="1">
              <a:defRPr/>
            </a:pPr>
            <a:r>
              <a:rPr lang="ja-JP" altLang="en-US"/>
              <a:t>放射線治療</a:t>
            </a:r>
          </a:p>
        </p:txBody>
      </p:sp>
      <p:sp>
        <p:nvSpPr>
          <p:cNvPr id="117763" name="コンテンツ プレースホルダ 2"/>
          <p:cNvSpPr>
            <a:spLocks noGrp="1"/>
          </p:cNvSpPr>
          <p:nvPr>
            <p:ph idx="1"/>
          </p:nvPr>
        </p:nvSpPr>
        <p:spPr>
          <a:xfrm>
            <a:off x="609600" y="1268760"/>
            <a:ext cx="8393425" cy="4857403"/>
          </a:xfrm>
        </p:spPr>
        <p:txBody>
          <a:bodyPr>
            <a:normAutofit/>
          </a:bodyPr>
          <a:lstStyle/>
          <a:p>
            <a:pPr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二次がん、骨成長障害のため、極力回避</a:t>
            </a:r>
            <a:endParaRPr lang="en-US" altLang="ja-JP" dirty="0">
              <a:latin typeface="Times New Roman" panose="02020603050405020304" pitchFamily="18" charset="0"/>
              <a:cs typeface="Times New Roman" panose="02020603050405020304" pitchFamily="18" charset="0"/>
            </a:endParaRPr>
          </a:p>
          <a:p>
            <a:pPr eaLnBrk="1" hangingPunct="1">
              <a:buFont typeface="Arial" charset="0"/>
              <a:buChar char="•"/>
              <a:defRPr/>
            </a:pPr>
            <a:endParaRPr lang="en-US" altLang="ja-JP" dirty="0">
              <a:latin typeface="Times New Roman" panose="02020603050405020304" pitchFamily="18" charset="0"/>
              <a:cs typeface="Times New Roman" panose="02020603050405020304" pitchFamily="18" charset="0"/>
            </a:endParaRPr>
          </a:p>
          <a:p>
            <a:pPr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リニアック</a:t>
            </a:r>
            <a:endParaRPr lang="en-US" altLang="ja-JP" dirty="0">
              <a:latin typeface="Times New Roman" panose="02020603050405020304" pitchFamily="18" charset="0"/>
              <a:cs typeface="Times New Roman" panose="02020603050405020304" pitchFamily="18" charset="0"/>
            </a:endParaRPr>
          </a:p>
          <a:p>
            <a:pPr lvl="1"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水晶体を回避し側方から</a:t>
            </a:r>
            <a:r>
              <a:rPr lang="en-US" altLang="ja-JP" dirty="0">
                <a:latin typeface="Times New Roman" panose="02020603050405020304" pitchFamily="18" charset="0"/>
                <a:cs typeface="Times New Roman" panose="02020603050405020304" pitchFamily="18" charset="0"/>
              </a:rPr>
              <a:t>40~46Gy</a:t>
            </a:r>
          </a:p>
          <a:p>
            <a:pPr lvl="1" eaLnBrk="1" hangingPunct="1">
              <a:buFont typeface="Wingdings" pitchFamily="2" charset="2"/>
              <a:buNone/>
              <a:defRPr/>
            </a:pPr>
            <a:r>
              <a:rPr lang="ja-JP" altLang="en-US"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定位放射線治療</a:t>
            </a:r>
            <a:endParaRPr lang="en-US" altLang="ja-JP" dirty="0">
              <a:latin typeface="Times New Roman" panose="02020603050405020304" pitchFamily="18" charset="0"/>
              <a:cs typeface="Times New Roman" panose="02020603050405020304" pitchFamily="18" charset="0"/>
            </a:endParaRPr>
          </a:p>
          <a:p>
            <a:pPr lvl="1"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周囲の低線領域が広い・・・二次がんリスク増加？</a:t>
            </a:r>
            <a:endParaRPr lang="en-US" altLang="ja-JP" dirty="0">
              <a:latin typeface="Times New Roman" panose="02020603050405020304" pitchFamily="18" charset="0"/>
              <a:cs typeface="Times New Roman" panose="02020603050405020304" pitchFamily="18" charset="0"/>
            </a:endParaRPr>
          </a:p>
          <a:p>
            <a:pPr lvl="1" eaLnBrk="1" hangingPunct="1">
              <a:buFont typeface="Arial" charset="0"/>
              <a:buChar char="–"/>
              <a:defRPr/>
            </a:pPr>
            <a:endParaRPr lang="en-US" altLang="ja-JP" dirty="0">
              <a:latin typeface="Times New Roman" panose="02020603050405020304" pitchFamily="18" charset="0"/>
              <a:cs typeface="Times New Roman" panose="02020603050405020304" pitchFamily="18" charset="0"/>
            </a:endParaRPr>
          </a:p>
          <a:p>
            <a:pPr eaLnBrk="1" hangingPunct="1">
              <a:buFont typeface="Arial" charset="0"/>
              <a:buChar char="•"/>
              <a:defRPr/>
            </a:pPr>
            <a:r>
              <a:rPr lang="ja-JP" altLang="en-US" dirty="0">
                <a:latin typeface="Times New Roman" panose="02020603050405020304" pitchFamily="18" charset="0"/>
                <a:cs typeface="Times New Roman" panose="02020603050405020304" pitchFamily="18" charset="0"/>
              </a:rPr>
              <a:t>粒子線治療</a:t>
            </a:r>
            <a:endParaRPr lang="en-US" altLang="ja-JP" dirty="0">
              <a:latin typeface="Times New Roman" panose="02020603050405020304" pitchFamily="18" charset="0"/>
              <a:cs typeface="Times New Roman" panose="02020603050405020304" pitchFamily="18" charset="0"/>
            </a:endParaRPr>
          </a:p>
        </p:txBody>
      </p:sp>
      <p:sp>
        <p:nvSpPr>
          <p:cNvPr id="5" name="正方形/長方形 4"/>
          <p:cNvSpPr/>
          <p:nvPr/>
        </p:nvSpPr>
        <p:spPr>
          <a:xfrm rot="11115220">
            <a:off x="8973764" y="2108543"/>
            <a:ext cx="2258862" cy="410031"/>
          </a:xfrm>
          <a:prstGeom prst="rect">
            <a:avLst/>
          </a:prstGeom>
          <a:gradFill flip="none" rotWithShape="1">
            <a:gsLst>
              <a:gs pos="0">
                <a:schemeClr val="tx1"/>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rot="18311459">
            <a:off x="8209417" y="4734612"/>
            <a:ext cx="2438720" cy="271843"/>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rot="20326964">
            <a:off x="8772370" y="4378720"/>
            <a:ext cx="1636052" cy="386094"/>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rot="16546205">
            <a:off x="8452021" y="4769858"/>
            <a:ext cx="2269849" cy="260486"/>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rot="14769037">
            <a:off x="8634354" y="4846309"/>
            <a:ext cx="2361056" cy="255070"/>
          </a:xfrm>
          <a:prstGeom prst="rect">
            <a:avLst/>
          </a:prstGeom>
          <a:solidFill>
            <a:srgbClr val="0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54224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D:\my document\00 原稿\2014\201409 医学書院　知っておきたい眼腫瘍診療\網膜芽細胞腫\図4.jpg">
            <a:extLst>
              <a:ext uri="{FF2B5EF4-FFF2-40B4-BE49-F238E27FC236}">
                <a16:creationId xmlns:a16="http://schemas.microsoft.com/office/drawing/2014/main" id="{A773FC7D-F2D0-467F-9107-942BEF0DA3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9798" y="1460335"/>
            <a:ext cx="3489661" cy="261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粒子線治療</a:t>
            </a:r>
            <a:endParaRPr kumimoji="1" lang="ja-JP" altLang="en-US" dirty="0"/>
          </a:p>
        </p:txBody>
      </p:sp>
      <p:sp>
        <p:nvSpPr>
          <p:cNvPr id="3" name="コンテンツ プレースホルダー 2"/>
          <p:cNvSpPr>
            <a:spLocks noGrp="1"/>
          </p:cNvSpPr>
          <p:nvPr>
            <p:ph idx="1"/>
          </p:nvPr>
        </p:nvSpPr>
        <p:spPr>
          <a:xfrm>
            <a:off x="5375920" y="1268761"/>
            <a:ext cx="5040560" cy="4857403"/>
          </a:xfrm>
        </p:spPr>
        <p:txBody>
          <a:bodyPr/>
          <a:lstStyle/>
          <a:p>
            <a:r>
              <a:rPr kumimoji="1" lang="ja-JP" altLang="en-US" dirty="0">
                <a:latin typeface="Times New Roman" panose="02020603050405020304" pitchFamily="18" charset="0"/>
                <a:cs typeface="Times New Roman" panose="02020603050405020304" pitchFamily="18" charset="0"/>
              </a:rPr>
              <a:t>深部線量の回避</a:t>
            </a:r>
            <a:endParaRPr kumimoji="1" lang="en-US" altLang="ja-JP" dirty="0">
              <a:latin typeface="Times New Roman" panose="02020603050405020304" pitchFamily="18" charset="0"/>
              <a:cs typeface="Times New Roman" panose="02020603050405020304" pitchFamily="18" charset="0"/>
            </a:endParaRPr>
          </a:p>
          <a:p>
            <a:pPr lvl="1"/>
            <a:r>
              <a:rPr lang="en-US" altLang="ja-JP" dirty="0">
                <a:latin typeface="Times New Roman" panose="02020603050405020304" pitchFamily="18" charset="0"/>
                <a:cs typeface="Times New Roman" panose="02020603050405020304" pitchFamily="18" charset="0"/>
              </a:rPr>
              <a:t>Bragg peak</a:t>
            </a:r>
          </a:p>
          <a:p>
            <a:r>
              <a:rPr lang="ja-JP" altLang="en-US" dirty="0">
                <a:latin typeface="Times New Roman" panose="02020603050405020304" pitchFamily="18" charset="0"/>
                <a:cs typeface="Times New Roman" panose="02020603050405020304" pitchFamily="18" charset="0"/>
              </a:rPr>
              <a:t>側方線量分布も良好</a:t>
            </a:r>
            <a:endParaRPr lang="en-US" altLang="ja-JP" dirty="0">
              <a:latin typeface="Times New Roman" panose="02020603050405020304" pitchFamily="18" charset="0"/>
              <a:cs typeface="Times New Roman" panose="02020603050405020304" pitchFamily="18" charset="0"/>
            </a:endParaRPr>
          </a:p>
          <a:p>
            <a:pPr lvl="1"/>
            <a:endParaRPr kumimoji="1" lang="ja-JP" altLang="en-US" dirty="0">
              <a:latin typeface="Times New Roman" panose="02020603050405020304" pitchFamily="18" charset="0"/>
              <a:cs typeface="Times New Roman" panose="02020603050405020304" pitchFamily="18" charset="0"/>
            </a:endParaRPr>
          </a:p>
        </p:txBody>
      </p:sp>
      <p:pic>
        <p:nvPicPr>
          <p:cNvPr id="6" name="コンテンツ プレースホルダ 3" descr="LoadMedi1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3553" y="4751188"/>
            <a:ext cx="2872927" cy="2106813"/>
          </a:xfrm>
          <a:prstGeom prst="rect">
            <a:avLst/>
          </a:prstGeom>
        </p:spPr>
      </p:pic>
      <p:pic>
        <p:nvPicPr>
          <p:cNvPr id="7170" name="Picture 2" descr="G:\20160826 JSOPRS\Scan10002.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84380" y="3347038"/>
            <a:ext cx="5122576" cy="303429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rot="890734">
            <a:off x="1110250" y="1919217"/>
            <a:ext cx="1406132" cy="663337"/>
          </a:xfrm>
          <a:prstGeom prst="rect">
            <a:avLst/>
          </a:prstGeom>
          <a:gradFill flip="none" rotWithShape="1">
            <a:gsLst>
              <a:gs pos="0">
                <a:schemeClr val="tx2">
                  <a:lumMod val="20000"/>
                  <a:lumOff val="80000"/>
                </a:schemeClr>
              </a:gs>
              <a:gs pos="70000">
                <a:schemeClr val="accent1">
                  <a:shade val="67500"/>
                  <a:satMod val="115000"/>
                </a:schemeClr>
              </a:gs>
              <a:gs pos="100000">
                <a:schemeClr val="tx2">
                  <a:lumMod val="75000"/>
                </a:schemeClr>
              </a:gs>
            </a:gsLst>
            <a:lin ang="10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5637281" y="6381329"/>
            <a:ext cx="4966168" cy="369332"/>
          </a:xfrm>
          <a:prstGeom prst="rect">
            <a:avLst/>
          </a:prstGeom>
          <a:noFill/>
        </p:spPr>
        <p:txBody>
          <a:bodyPr wrap="none" rtlCol="0">
            <a:spAutoFit/>
          </a:bodyPr>
          <a:lstStyle/>
          <a:p>
            <a:r>
              <a:rPr lang="en-US" altLang="ja-JP" sz="1800" dirty="0">
                <a:latin typeface="Times New Roman" panose="02020603050405020304" pitchFamily="18" charset="0"/>
                <a:cs typeface="Times New Roman" panose="02020603050405020304" pitchFamily="18" charset="0"/>
              </a:rPr>
              <a:t>(Tsuji H, Carbon-Ion Radiotherapy, Springer,</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2014)</a:t>
            </a:r>
            <a:endParaRPr lang="ja-JP"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48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網膜芽細胞腫に対する陽子線治療</a:t>
            </a:r>
          </a:p>
        </p:txBody>
      </p:sp>
      <p:sp>
        <p:nvSpPr>
          <p:cNvPr id="3" name="コンテンツ プレースホルダー 2"/>
          <p:cNvSpPr>
            <a:spLocks noGrp="1"/>
          </p:cNvSpPr>
          <p:nvPr>
            <p:ph idx="1"/>
          </p:nvPr>
        </p:nvSpPr>
        <p:spPr>
          <a:xfrm>
            <a:off x="609600" y="1268760"/>
            <a:ext cx="10972800" cy="5400600"/>
          </a:xfrm>
        </p:spPr>
        <p:txBody>
          <a:bodyPr>
            <a:noAutofit/>
          </a:bodyPr>
          <a:lstStyle/>
          <a:p>
            <a:r>
              <a:rPr lang="ja-JP" altLang="en-US" dirty="0"/>
              <a:t>「小児がんに対する陽子線治療」</a:t>
            </a:r>
            <a:endParaRPr lang="en-US" altLang="ja-JP" dirty="0"/>
          </a:p>
          <a:p>
            <a:pPr lvl="1"/>
            <a:r>
              <a:rPr lang="en-US" altLang="ja-JP" dirty="0"/>
              <a:t>2016</a:t>
            </a:r>
            <a:r>
              <a:rPr lang="ja-JP" altLang="en-US" dirty="0"/>
              <a:t>年</a:t>
            </a:r>
            <a:r>
              <a:rPr lang="en-US" altLang="ja-JP" dirty="0"/>
              <a:t>4</a:t>
            </a:r>
            <a:r>
              <a:rPr lang="ja-JP" altLang="en-US" dirty="0"/>
              <a:t>月から保険収載</a:t>
            </a:r>
            <a:endParaRPr lang="en-US" altLang="ja-JP" dirty="0"/>
          </a:p>
          <a:p>
            <a:pPr lvl="1"/>
            <a:r>
              <a:rPr lang="ja-JP" altLang="en-US" dirty="0"/>
              <a:t>限局性の固形悪性腫瘍・・・網膜芽細胞腫も含まれる</a:t>
            </a:r>
            <a:endParaRPr lang="en-US" altLang="ja-JP" dirty="0"/>
          </a:p>
          <a:p>
            <a:pPr lvl="2"/>
            <a:endParaRPr lang="en-US" altLang="ja-JP" dirty="0"/>
          </a:p>
          <a:p>
            <a:r>
              <a:rPr lang="ja-JP" altLang="en-US" dirty="0"/>
              <a:t>眼窩再発・浸潤例に対する治療</a:t>
            </a:r>
            <a:endParaRPr lang="en-US" altLang="ja-JP" dirty="0"/>
          </a:p>
          <a:p>
            <a:pPr lvl="1"/>
            <a:r>
              <a:rPr lang="ja-JP" altLang="en-US" dirty="0"/>
              <a:t>眼球の有害事象なく、顔面固定で術野設定</a:t>
            </a:r>
            <a:endParaRPr lang="en-US" altLang="ja-JP" dirty="0"/>
          </a:p>
          <a:p>
            <a:pPr lvl="1"/>
            <a:r>
              <a:rPr lang="ja-JP" altLang="en-US" dirty="0"/>
              <a:t>「拡大手術の代わりに陽子線」</a:t>
            </a:r>
            <a:endParaRPr lang="en-US" altLang="ja-JP" dirty="0"/>
          </a:p>
          <a:p>
            <a:pPr lvl="2"/>
            <a:endParaRPr lang="en-US" altLang="ja-JP" dirty="0"/>
          </a:p>
          <a:p>
            <a:r>
              <a:rPr lang="ja-JP" altLang="en-US" dirty="0"/>
              <a:t>眼球温存のための治療</a:t>
            </a:r>
            <a:endParaRPr lang="en-US" altLang="ja-JP" dirty="0"/>
          </a:p>
          <a:p>
            <a:pPr lvl="1"/>
            <a:r>
              <a:rPr lang="ja-JP" altLang="en-US" dirty="0"/>
              <a:t>眼球の晩期障害は未解明</a:t>
            </a:r>
            <a:endParaRPr lang="en-US" altLang="ja-JP" dirty="0"/>
          </a:p>
          <a:p>
            <a:pPr lvl="1"/>
            <a:r>
              <a:rPr lang="ja-JP" altLang="en-US" dirty="0"/>
              <a:t>眼球の固定できず、多くは鎮静必要</a:t>
            </a:r>
            <a:endParaRPr lang="en-US" altLang="ja-JP" dirty="0"/>
          </a:p>
          <a:p>
            <a:pPr lvl="1"/>
            <a:r>
              <a:rPr lang="en-US" altLang="ja-JP" dirty="0"/>
              <a:t>12/18</a:t>
            </a:r>
            <a:r>
              <a:rPr lang="ja-JP" altLang="en-US" dirty="0"/>
              <a:t>眼で局所制御（</a:t>
            </a:r>
            <a:r>
              <a:rPr lang="en-US" altLang="ja-JP" dirty="0"/>
              <a:t>2021</a:t>
            </a:r>
            <a:r>
              <a:rPr lang="ja-JP" altLang="en-US" dirty="0"/>
              <a:t> 小児血液・がん学会で発表）</a:t>
            </a:r>
            <a:endParaRPr lang="en-US" altLang="ja-JP" dirty="0">
              <a:latin typeface="Times New Roman" panose="02020603050405020304" pitchFamily="18" charset="0"/>
              <a:cs typeface="Times New Roman" panose="02020603050405020304" pitchFamily="18" charset="0"/>
            </a:endParaRPr>
          </a:p>
        </p:txBody>
      </p:sp>
      <p:pic>
        <p:nvPicPr>
          <p:cNvPr id="5" name="Picture 5" descr="20070516MR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24392" y="1160748"/>
            <a:ext cx="2081028" cy="208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my document\00 原稿\2014\201409 医学書院　知っておきたい眼腫瘍診療\網膜芽細胞腫\図4.jpg">
            <a:extLst>
              <a:ext uri="{FF2B5EF4-FFF2-40B4-BE49-F238E27FC236}">
                <a16:creationId xmlns:a16="http://schemas.microsoft.com/office/drawing/2014/main" id="{69272306-78C3-4CCC-BA9F-EFDFD7E3DE7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92269" y="3289335"/>
            <a:ext cx="2394931" cy="179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A51EA288-E6B7-4B63-8CE9-E94F224B20CE}"/>
              </a:ext>
            </a:extLst>
          </p:cNvPr>
          <p:cNvSpPr/>
          <p:nvPr/>
        </p:nvSpPr>
        <p:spPr>
          <a:xfrm rot="890734">
            <a:off x="9667014" y="3599712"/>
            <a:ext cx="940564" cy="455244"/>
          </a:xfrm>
          <a:prstGeom prst="rect">
            <a:avLst/>
          </a:prstGeom>
          <a:gradFill flip="none" rotWithShape="1">
            <a:gsLst>
              <a:gs pos="0">
                <a:schemeClr val="tx2">
                  <a:lumMod val="20000"/>
                  <a:lumOff val="80000"/>
                </a:schemeClr>
              </a:gs>
              <a:gs pos="70000">
                <a:schemeClr val="accent1">
                  <a:shade val="67500"/>
                  <a:satMod val="115000"/>
                </a:schemeClr>
              </a:gs>
              <a:gs pos="100000">
                <a:schemeClr val="tx2">
                  <a:lumMod val="75000"/>
                </a:schemeClr>
              </a:gs>
            </a:gsLst>
            <a:lin ang="10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69452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a:t>TNM</a:t>
            </a:r>
            <a:r>
              <a:rPr lang="ja-JP" altLang="en-US" dirty="0"/>
              <a:t> </a:t>
            </a:r>
            <a:r>
              <a:rPr lang="en-US" altLang="ja-JP" dirty="0"/>
              <a:t>T3</a:t>
            </a:r>
            <a:r>
              <a:rPr lang="ja-JP" altLang="en-US" dirty="0" err="1"/>
              <a:t>、</a:t>
            </a:r>
            <a:r>
              <a:rPr lang="en-US" altLang="ja-JP" dirty="0"/>
              <a:t>ICRB</a:t>
            </a:r>
            <a:r>
              <a:rPr lang="ja-JP" altLang="en-US" dirty="0"/>
              <a:t> </a:t>
            </a:r>
            <a:r>
              <a:rPr lang="en-US" altLang="ja-JP" dirty="0"/>
              <a:t>E</a:t>
            </a:r>
            <a:endParaRPr lang="ja-JP" altLang="en-US" dirty="0"/>
          </a:p>
        </p:txBody>
      </p:sp>
      <p:sp>
        <p:nvSpPr>
          <p:cNvPr id="115715" name="コンテンツ プレースホルダー 2"/>
          <p:cNvSpPr>
            <a:spLocks noGrp="1"/>
          </p:cNvSpPr>
          <p:nvPr>
            <p:ph idx="1"/>
          </p:nvPr>
        </p:nvSpPr>
        <p:spPr/>
        <p:txBody>
          <a:bodyPr/>
          <a:lstStyle/>
          <a:p>
            <a:r>
              <a:rPr lang="ja-JP" altLang="en-US" dirty="0"/>
              <a:t>眼球温存の適応なし、眼球摘出</a:t>
            </a:r>
          </a:p>
        </p:txBody>
      </p:sp>
      <p:grpSp>
        <p:nvGrpSpPr>
          <p:cNvPr id="115716" name="グループ化 9"/>
          <p:cNvGrpSpPr>
            <a:grpSpLocks/>
          </p:cNvGrpSpPr>
          <p:nvPr/>
        </p:nvGrpSpPr>
        <p:grpSpPr bwMode="auto">
          <a:xfrm>
            <a:off x="2212976" y="2165351"/>
            <a:ext cx="3235325" cy="2346325"/>
            <a:chOff x="1403648" y="548680"/>
            <a:chExt cx="7344816" cy="5040560"/>
          </a:xfrm>
        </p:grpSpPr>
        <p:sp>
          <p:nvSpPr>
            <p:cNvPr id="5" name="フリーフォーム 4"/>
            <p:cNvSpPr/>
            <p:nvPr/>
          </p:nvSpPr>
          <p:spPr>
            <a:xfrm>
              <a:off x="2073980" y="763536"/>
              <a:ext cx="1203714" cy="1947333"/>
            </a:xfrm>
            <a:custGeom>
              <a:avLst/>
              <a:gdLst>
                <a:gd name="connsiteX0" fmla="*/ 47134 w 942680"/>
                <a:gd name="connsiteY0" fmla="*/ 735291 h 1753386"/>
                <a:gd name="connsiteX1" fmla="*/ 0 w 942680"/>
                <a:gd name="connsiteY1" fmla="*/ 1753386 h 1753386"/>
                <a:gd name="connsiteX2" fmla="*/ 141402 w 942680"/>
                <a:gd name="connsiteY2" fmla="*/ 801279 h 1753386"/>
                <a:gd name="connsiteX3" fmla="*/ 226243 w 942680"/>
                <a:gd name="connsiteY3" fmla="*/ 716438 h 1753386"/>
                <a:gd name="connsiteX4" fmla="*/ 424206 w 942680"/>
                <a:gd name="connsiteY4" fmla="*/ 801279 h 1753386"/>
                <a:gd name="connsiteX5" fmla="*/ 556181 w 942680"/>
                <a:gd name="connsiteY5" fmla="*/ 320512 h 1753386"/>
                <a:gd name="connsiteX6" fmla="*/ 942680 w 942680"/>
                <a:gd name="connsiteY6" fmla="*/ 0 h 1753386"/>
                <a:gd name="connsiteX7" fmla="*/ 593889 w 942680"/>
                <a:gd name="connsiteY7" fmla="*/ 179110 h 1753386"/>
                <a:gd name="connsiteX8" fmla="*/ 329938 w 942680"/>
                <a:gd name="connsiteY8" fmla="*/ 414780 h 1753386"/>
                <a:gd name="connsiteX9" fmla="*/ 47134 w 942680"/>
                <a:gd name="connsiteY9" fmla="*/ 735291 h 17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680" h="1753386">
                  <a:moveTo>
                    <a:pt x="47134" y="735291"/>
                  </a:moveTo>
                  <a:lnTo>
                    <a:pt x="0" y="1753386"/>
                  </a:lnTo>
                  <a:lnTo>
                    <a:pt x="141402" y="801279"/>
                  </a:lnTo>
                  <a:lnTo>
                    <a:pt x="226243" y="716438"/>
                  </a:lnTo>
                  <a:lnTo>
                    <a:pt x="424206" y="801279"/>
                  </a:lnTo>
                  <a:lnTo>
                    <a:pt x="556181" y="320512"/>
                  </a:lnTo>
                  <a:lnTo>
                    <a:pt x="942680" y="0"/>
                  </a:lnTo>
                  <a:lnTo>
                    <a:pt x="593889" y="179110"/>
                  </a:lnTo>
                  <a:lnTo>
                    <a:pt x="329938" y="414780"/>
                  </a:lnTo>
                  <a:lnTo>
                    <a:pt x="47134" y="735291"/>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フリーフォーム 5"/>
            <p:cNvSpPr/>
            <p:nvPr/>
          </p:nvSpPr>
          <p:spPr>
            <a:xfrm flipV="1">
              <a:off x="2073980" y="3474797"/>
              <a:ext cx="1131635" cy="1827970"/>
            </a:xfrm>
            <a:custGeom>
              <a:avLst/>
              <a:gdLst>
                <a:gd name="connsiteX0" fmla="*/ 47134 w 942680"/>
                <a:gd name="connsiteY0" fmla="*/ 735291 h 1753386"/>
                <a:gd name="connsiteX1" fmla="*/ 0 w 942680"/>
                <a:gd name="connsiteY1" fmla="*/ 1753386 h 1753386"/>
                <a:gd name="connsiteX2" fmla="*/ 141402 w 942680"/>
                <a:gd name="connsiteY2" fmla="*/ 801279 h 1753386"/>
                <a:gd name="connsiteX3" fmla="*/ 226243 w 942680"/>
                <a:gd name="connsiteY3" fmla="*/ 716438 h 1753386"/>
                <a:gd name="connsiteX4" fmla="*/ 424206 w 942680"/>
                <a:gd name="connsiteY4" fmla="*/ 801279 h 1753386"/>
                <a:gd name="connsiteX5" fmla="*/ 556181 w 942680"/>
                <a:gd name="connsiteY5" fmla="*/ 320512 h 1753386"/>
                <a:gd name="connsiteX6" fmla="*/ 942680 w 942680"/>
                <a:gd name="connsiteY6" fmla="*/ 0 h 1753386"/>
                <a:gd name="connsiteX7" fmla="*/ 593889 w 942680"/>
                <a:gd name="connsiteY7" fmla="*/ 179110 h 1753386"/>
                <a:gd name="connsiteX8" fmla="*/ 329938 w 942680"/>
                <a:gd name="connsiteY8" fmla="*/ 414780 h 1753386"/>
                <a:gd name="connsiteX9" fmla="*/ 47134 w 942680"/>
                <a:gd name="connsiteY9" fmla="*/ 735291 h 17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680" h="1753386">
                  <a:moveTo>
                    <a:pt x="47134" y="735291"/>
                  </a:moveTo>
                  <a:lnTo>
                    <a:pt x="0" y="1753386"/>
                  </a:lnTo>
                  <a:lnTo>
                    <a:pt x="141402" y="801279"/>
                  </a:lnTo>
                  <a:lnTo>
                    <a:pt x="226243" y="716438"/>
                  </a:lnTo>
                  <a:lnTo>
                    <a:pt x="424206" y="801279"/>
                  </a:lnTo>
                  <a:lnTo>
                    <a:pt x="556181" y="320512"/>
                  </a:lnTo>
                  <a:lnTo>
                    <a:pt x="942680" y="0"/>
                  </a:lnTo>
                  <a:lnTo>
                    <a:pt x="593889" y="179110"/>
                  </a:lnTo>
                  <a:lnTo>
                    <a:pt x="329938" y="414780"/>
                  </a:lnTo>
                  <a:lnTo>
                    <a:pt x="47134" y="735291"/>
                  </a:lnTo>
                  <a:close/>
                </a:path>
              </a:pathLst>
            </a:cu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弧 6"/>
            <p:cNvSpPr/>
            <p:nvPr/>
          </p:nvSpPr>
          <p:spPr>
            <a:xfrm>
              <a:off x="1691963" y="548680"/>
              <a:ext cx="5038299" cy="5040560"/>
            </a:xfrm>
            <a:prstGeom prst="arc">
              <a:avLst>
                <a:gd name="adj1" fmla="val 12888315"/>
                <a:gd name="adj2" fmla="val 8698807"/>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弧 7"/>
            <p:cNvSpPr/>
            <p:nvPr/>
          </p:nvSpPr>
          <p:spPr>
            <a:xfrm>
              <a:off x="1403648" y="1271683"/>
              <a:ext cx="3603933" cy="3594554"/>
            </a:xfrm>
            <a:prstGeom prst="arc">
              <a:avLst>
                <a:gd name="adj1" fmla="val 7604852"/>
                <a:gd name="adj2" fmla="val 1399865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円/楕円 8"/>
            <p:cNvSpPr/>
            <p:nvPr/>
          </p:nvSpPr>
          <p:spPr>
            <a:xfrm>
              <a:off x="2124435" y="1773012"/>
              <a:ext cx="792865" cy="25816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弧 9"/>
            <p:cNvSpPr/>
            <p:nvPr/>
          </p:nvSpPr>
          <p:spPr>
            <a:xfrm>
              <a:off x="1846933" y="702149"/>
              <a:ext cx="4739171" cy="4740445"/>
            </a:xfrm>
            <a:prstGeom prst="arc">
              <a:avLst>
                <a:gd name="adj1" fmla="val 14568321"/>
                <a:gd name="adj2" fmla="val 7078594"/>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6661788" y="2854105"/>
              <a:ext cx="2086676" cy="42970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弧 11"/>
            <p:cNvSpPr/>
            <p:nvPr/>
          </p:nvSpPr>
          <p:spPr>
            <a:xfrm>
              <a:off x="1764041" y="620299"/>
              <a:ext cx="4897746" cy="4897324"/>
            </a:xfrm>
            <a:prstGeom prst="arc">
              <a:avLst>
                <a:gd name="adj1" fmla="val 14462830"/>
                <a:gd name="adj2" fmla="val 7237660"/>
              </a:avLst>
            </a:prstGeom>
            <a:ln w="920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正方形/長方形 12"/>
          <p:cNvSpPr/>
          <p:nvPr/>
        </p:nvSpPr>
        <p:spPr>
          <a:xfrm>
            <a:off x="3297853" y="4249738"/>
            <a:ext cx="433388" cy="266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311650" y="3124200"/>
            <a:ext cx="433388"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232400" y="3124200"/>
            <a:ext cx="431800"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720" name="テキスト ボックス 15"/>
          <p:cNvSpPr txBox="1">
            <a:spLocks noChangeArrowheads="1"/>
          </p:cNvSpPr>
          <p:nvPr/>
        </p:nvSpPr>
        <p:spPr bwMode="auto">
          <a:xfrm>
            <a:off x="2154238" y="4833939"/>
            <a:ext cx="2889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a:latin typeface="メイリオ" panose="020B0604030504040204" pitchFamily="50" charset="-128"/>
                <a:ea typeface="メイリオ" panose="020B0604030504040204" pitchFamily="50" charset="-128"/>
              </a:rPr>
              <a:t>3mm</a:t>
            </a:r>
            <a:r>
              <a:rPr lang="ja-JP" altLang="en-US" sz="2000">
                <a:latin typeface="メイリオ" panose="020B0604030504040204" pitchFamily="50" charset="-128"/>
                <a:ea typeface="メイリオ" panose="020B0604030504040204" pitchFamily="50" charset="-128"/>
              </a:rPr>
              <a:t>以上の脈絡膜浸潤</a:t>
            </a:r>
            <a:endParaRPr lang="en-US" altLang="ja-JP" sz="2000">
              <a:latin typeface="メイリオ" panose="020B0604030504040204" pitchFamily="50" charset="-128"/>
              <a:ea typeface="メイリオ" panose="020B0604030504040204" pitchFamily="50" charset="-128"/>
            </a:endParaRPr>
          </a:p>
          <a:p>
            <a:pPr>
              <a:spcBef>
                <a:spcPct val="0"/>
              </a:spcBef>
              <a:buFontTx/>
              <a:buNone/>
            </a:pPr>
            <a:r>
              <a:rPr lang="ja-JP" altLang="en-US" sz="2000">
                <a:latin typeface="メイリオ" panose="020B0604030504040204" pitchFamily="50" charset="-128"/>
                <a:ea typeface="メイリオ" panose="020B0604030504040204" pitchFamily="50" charset="-128"/>
              </a:rPr>
              <a:t>＝血行性転移のリスク</a:t>
            </a:r>
          </a:p>
        </p:txBody>
      </p:sp>
      <p:sp>
        <p:nvSpPr>
          <p:cNvPr id="115721" name="テキスト ボックス 16"/>
          <p:cNvSpPr txBox="1">
            <a:spLocks noChangeArrowheads="1"/>
          </p:cNvSpPr>
          <p:nvPr/>
        </p:nvSpPr>
        <p:spPr bwMode="auto">
          <a:xfrm>
            <a:off x="4455758" y="4003676"/>
            <a:ext cx="2749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篩状板をこえる浸潤</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＝頭蓋内浸潤のリスク</a:t>
            </a:r>
          </a:p>
        </p:txBody>
      </p:sp>
      <p:sp>
        <p:nvSpPr>
          <p:cNvPr id="18" name="正方形/長方形 17"/>
          <p:cNvSpPr/>
          <p:nvPr/>
        </p:nvSpPr>
        <p:spPr>
          <a:xfrm>
            <a:off x="3976688" y="2201864"/>
            <a:ext cx="431800" cy="433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5723" name="テキスト ボックス 18"/>
          <p:cNvSpPr txBox="1">
            <a:spLocks noChangeArrowheads="1"/>
          </p:cNvSpPr>
          <p:nvPr/>
        </p:nvSpPr>
        <p:spPr bwMode="auto">
          <a:xfrm>
            <a:off x="4806950" y="1936751"/>
            <a:ext cx="2749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latin typeface="メイリオ" panose="020B0604030504040204" pitchFamily="50" charset="-128"/>
                <a:ea typeface="メイリオ" panose="020B0604030504040204" pitchFamily="50" charset="-128"/>
              </a:rPr>
              <a:t>強膜外浸潤</a:t>
            </a:r>
            <a:endParaRPr lang="en-US" altLang="ja-JP" sz="2000">
              <a:latin typeface="メイリオ" panose="020B0604030504040204" pitchFamily="50" charset="-128"/>
              <a:ea typeface="メイリオ" panose="020B0604030504040204" pitchFamily="50" charset="-128"/>
            </a:endParaRPr>
          </a:p>
          <a:p>
            <a:pPr>
              <a:spcBef>
                <a:spcPct val="0"/>
              </a:spcBef>
              <a:buFontTx/>
              <a:buNone/>
            </a:pPr>
            <a:r>
              <a:rPr lang="ja-JP" altLang="en-US" sz="2000">
                <a:latin typeface="メイリオ" panose="020B0604030504040204" pitchFamily="50" charset="-128"/>
                <a:ea typeface="メイリオ" panose="020B0604030504040204" pitchFamily="50" charset="-128"/>
              </a:rPr>
              <a:t>＝眼窩内再発のリスク</a:t>
            </a:r>
          </a:p>
        </p:txBody>
      </p:sp>
      <p:sp>
        <p:nvSpPr>
          <p:cNvPr id="115724" name="テキスト ボックス 19"/>
          <p:cNvSpPr txBox="1">
            <a:spLocks noChangeArrowheads="1"/>
          </p:cNvSpPr>
          <p:nvPr/>
        </p:nvSpPr>
        <p:spPr bwMode="auto">
          <a:xfrm>
            <a:off x="5941368" y="2966245"/>
            <a:ext cx="326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視神経断端陽性</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＝頭蓋内浸潤・眼窩内再発</a:t>
            </a:r>
          </a:p>
        </p:txBody>
      </p:sp>
      <p:sp>
        <p:nvSpPr>
          <p:cNvPr id="115725" name="テキスト ボックス 20"/>
          <p:cNvSpPr txBox="1">
            <a:spLocks noChangeArrowheads="1"/>
          </p:cNvSpPr>
          <p:nvPr/>
        </p:nvSpPr>
        <p:spPr bwMode="auto">
          <a:xfrm>
            <a:off x="7739856" y="1220789"/>
            <a:ext cx="274955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latin typeface="メイリオ" panose="020B0604030504040204" pitchFamily="50" charset="-128"/>
                <a:ea typeface="メイリオ" panose="020B0604030504040204" pitchFamily="50" charset="-128"/>
              </a:rPr>
              <a:t>リスクに応じた後療法</a:t>
            </a:r>
            <a:endParaRPr lang="en-US" altLang="ja-JP" sz="2000">
              <a:latin typeface="メイリオ" panose="020B0604030504040204" pitchFamily="50" charset="-128"/>
              <a:ea typeface="メイリオ" panose="020B0604030504040204" pitchFamily="50" charset="-128"/>
            </a:endParaRPr>
          </a:p>
          <a:p>
            <a:pPr>
              <a:spcBef>
                <a:spcPct val="0"/>
              </a:spcBef>
              <a:buFontTx/>
              <a:buNone/>
            </a:pPr>
            <a:r>
              <a:rPr lang="ja-JP" altLang="en-US" sz="2000">
                <a:latin typeface="メイリオ" panose="020B0604030504040204" pitchFamily="50" charset="-128"/>
                <a:ea typeface="メイリオ" panose="020B0604030504040204" pitchFamily="50" charset="-128"/>
              </a:rPr>
              <a:t>（化学療法、放射線）</a:t>
            </a:r>
          </a:p>
        </p:txBody>
      </p:sp>
      <p:sp>
        <p:nvSpPr>
          <p:cNvPr id="23" name="テキスト ボックス 20"/>
          <p:cNvSpPr txBox="1">
            <a:spLocks noChangeArrowheads="1"/>
          </p:cNvSpPr>
          <p:nvPr/>
        </p:nvSpPr>
        <p:spPr bwMode="auto">
          <a:xfrm>
            <a:off x="8823008" y="2177911"/>
            <a:ext cx="1723549"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solidFill>
                  <a:srgbClr val="FF0000"/>
                </a:solidFill>
                <a:latin typeface="メイリオ" panose="020B0604030504040204" pitchFamily="50" charset="-128"/>
                <a:ea typeface="メイリオ" panose="020B0604030504040204" pitchFamily="50" charset="-128"/>
              </a:rPr>
              <a:t>断端陽性扱い</a:t>
            </a:r>
            <a:endParaRPr lang="en-US" altLang="ja-JP" sz="2000" dirty="0">
              <a:solidFill>
                <a:srgbClr val="FF0000"/>
              </a:solidFill>
              <a:latin typeface="メイリオ" panose="020B0604030504040204" pitchFamily="50" charset="-128"/>
              <a:ea typeface="メイリオ" panose="020B0604030504040204" pitchFamily="50" charset="-128"/>
            </a:endParaRPr>
          </a:p>
          <a:p>
            <a:pPr>
              <a:spcBef>
                <a:spcPct val="0"/>
              </a:spcBef>
              <a:buFontTx/>
              <a:buNone/>
            </a:pPr>
            <a:r>
              <a:rPr lang="ja-JP" altLang="en-US" sz="2000" dirty="0">
                <a:solidFill>
                  <a:srgbClr val="FF0000"/>
                </a:solidFill>
                <a:latin typeface="メイリオ" panose="020B0604030504040204" pitchFamily="50" charset="-128"/>
                <a:ea typeface="メイリオ" panose="020B0604030504040204" pitchFamily="50" charset="-128"/>
              </a:rPr>
              <a:t>絶対適応</a:t>
            </a:r>
          </a:p>
        </p:txBody>
      </p:sp>
      <p:sp>
        <p:nvSpPr>
          <p:cNvPr id="25" name="テキスト ボックス 20"/>
          <p:cNvSpPr txBox="1">
            <a:spLocks noChangeArrowheads="1"/>
          </p:cNvSpPr>
          <p:nvPr/>
        </p:nvSpPr>
        <p:spPr bwMode="auto">
          <a:xfrm>
            <a:off x="7305194" y="4472933"/>
            <a:ext cx="1210588"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solidFill>
                  <a:srgbClr val="FF9900"/>
                </a:solidFill>
                <a:latin typeface="メイリオ" panose="020B0604030504040204" pitchFamily="50" charset="-128"/>
                <a:ea typeface="メイリオ" panose="020B0604030504040204" pitchFamily="50" charset="-128"/>
              </a:rPr>
              <a:t>相対適応</a:t>
            </a:r>
          </a:p>
        </p:txBody>
      </p:sp>
      <p:sp>
        <p:nvSpPr>
          <p:cNvPr id="3" name="楕円 2"/>
          <p:cNvSpPr/>
          <p:nvPr/>
        </p:nvSpPr>
        <p:spPr>
          <a:xfrm rot="1100539">
            <a:off x="4707887" y="1859364"/>
            <a:ext cx="4438144" cy="192447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楕円 25"/>
          <p:cNvSpPr/>
          <p:nvPr/>
        </p:nvSpPr>
        <p:spPr>
          <a:xfrm rot="20845781">
            <a:off x="2092675" y="3787350"/>
            <a:ext cx="4971019" cy="1924472"/>
          </a:xfrm>
          <a:prstGeom prst="ellipse">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67462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TNM</a:t>
            </a:r>
            <a:r>
              <a:rPr kumimoji="1" lang="ja-JP" altLang="en-US" dirty="0"/>
              <a:t> </a:t>
            </a:r>
            <a:r>
              <a:rPr kumimoji="1" lang="en-US" altLang="ja-JP" dirty="0"/>
              <a:t>T3</a:t>
            </a:r>
            <a:r>
              <a:rPr kumimoji="1" lang="ja-JP" altLang="en-US" dirty="0" err="1"/>
              <a:t>、</a:t>
            </a:r>
            <a:r>
              <a:rPr kumimoji="1" lang="ja-JP" altLang="en-US" dirty="0"/>
              <a:t>眼球摘出後の後療法</a:t>
            </a:r>
          </a:p>
        </p:txBody>
      </p:sp>
      <p:sp>
        <p:nvSpPr>
          <p:cNvPr id="3" name="コンテンツ プレースホルダー 2"/>
          <p:cNvSpPr>
            <a:spLocks noGrp="1"/>
          </p:cNvSpPr>
          <p:nvPr>
            <p:ph idx="1"/>
          </p:nvPr>
        </p:nvSpPr>
        <p:spPr>
          <a:xfrm>
            <a:off x="609600" y="1268760"/>
            <a:ext cx="10972800" cy="5040560"/>
          </a:xfrm>
        </p:spPr>
        <p:txBody>
          <a:bodyPr>
            <a:normAutofit/>
          </a:bodyPr>
          <a:lstStyle/>
          <a:p>
            <a:r>
              <a:rPr kumimoji="1" lang="ja-JP" altLang="en-US" dirty="0"/>
              <a:t>治療目標：転移再発の「予防」</a:t>
            </a:r>
            <a:endParaRPr kumimoji="1" lang="en-US" altLang="ja-JP" dirty="0"/>
          </a:p>
          <a:p>
            <a:pPr lvl="1"/>
            <a:r>
              <a:rPr lang="ja-JP" altLang="en-US" dirty="0"/>
              <a:t>効果判定病変がない</a:t>
            </a:r>
            <a:endParaRPr lang="en-US" altLang="ja-JP" dirty="0"/>
          </a:p>
          <a:p>
            <a:pPr lvl="1"/>
            <a:r>
              <a:rPr lang="ja-JP" altLang="en-US" dirty="0"/>
              <a:t>本来不要な症例に対する化学療法の可能性</a:t>
            </a:r>
            <a:endParaRPr lang="en-US" altLang="ja-JP" dirty="0"/>
          </a:p>
          <a:p>
            <a:pPr lvl="2"/>
            <a:r>
              <a:rPr lang="ja-JP" altLang="en-US" dirty="0"/>
              <a:t>例：相対リスクの場合、転移率は</a:t>
            </a:r>
            <a:r>
              <a:rPr lang="en-US" altLang="ja-JP" dirty="0"/>
              <a:t>20</a:t>
            </a:r>
            <a:r>
              <a:rPr lang="ja-JP" altLang="en-US" dirty="0"/>
              <a:t>～</a:t>
            </a:r>
            <a:r>
              <a:rPr lang="en-US" altLang="ja-JP" dirty="0"/>
              <a:t>30</a:t>
            </a:r>
            <a:r>
              <a:rPr lang="ja-JP" altLang="en-US" dirty="0"/>
              <a:t>％（</a:t>
            </a:r>
            <a:r>
              <a:rPr lang="ja-JP" altLang="en-US" dirty="0">
                <a:solidFill>
                  <a:srgbClr val="FF0000"/>
                </a:solidFill>
              </a:rPr>
              <a:t>＝</a:t>
            </a:r>
            <a:r>
              <a:rPr lang="en-US" altLang="ja-JP" dirty="0">
                <a:solidFill>
                  <a:srgbClr val="FF0000"/>
                </a:solidFill>
              </a:rPr>
              <a:t>70-80%</a:t>
            </a:r>
            <a:r>
              <a:rPr lang="ja-JP" altLang="en-US" dirty="0">
                <a:solidFill>
                  <a:srgbClr val="FF0000"/>
                </a:solidFill>
              </a:rPr>
              <a:t>は不要な化学療法</a:t>
            </a:r>
            <a:r>
              <a:rPr lang="ja-JP" altLang="en-US" dirty="0"/>
              <a:t>）</a:t>
            </a:r>
            <a:endParaRPr lang="en-US" altLang="ja-JP" dirty="0"/>
          </a:p>
          <a:p>
            <a:pPr marL="914400" lvl="2" indent="0">
              <a:buNone/>
            </a:pPr>
            <a:r>
              <a:rPr lang="ja-JP" altLang="en-US" dirty="0"/>
              <a:t>　　　転移した場合は致死的</a:t>
            </a:r>
            <a:endParaRPr lang="en-US" altLang="ja-JP" dirty="0"/>
          </a:p>
          <a:p>
            <a:r>
              <a:rPr lang="ja-JP" altLang="en-US" dirty="0"/>
              <a:t>レジメン設定</a:t>
            </a:r>
            <a:endParaRPr lang="en-US" altLang="ja-JP" dirty="0"/>
          </a:p>
          <a:p>
            <a:pPr lvl="1"/>
            <a:r>
              <a:rPr lang="en-US" altLang="ja-JP" dirty="0"/>
              <a:t>VDC,</a:t>
            </a:r>
            <a:r>
              <a:rPr lang="ja-JP" altLang="en-US" dirty="0"/>
              <a:t> </a:t>
            </a:r>
            <a:r>
              <a:rPr lang="en-US" altLang="ja-JP" dirty="0"/>
              <a:t>VDC/CE</a:t>
            </a:r>
            <a:r>
              <a:rPr lang="ja-JP" altLang="en-US" dirty="0"/>
              <a:t>など、神経芽腫に準じる</a:t>
            </a:r>
            <a:endParaRPr lang="en-US" altLang="ja-JP" dirty="0"/>
          </a:p>
          <a:p>
            <a:pPr lvl="1"/>
            <a:r>
              <a:rPr lang="en-US" altLang="ja-JP" dirty="0"/>
              <a:t>VEC</a:t>
            </a:r>
            <a:r>
              <a:rPr lang="ja-JP" altLang="en-US" dirty="0"/>
              <a:t>　（海外では多い）</a:t>
            </a:r>
            <a:endParaRPr lang="en-US" altLang="ja-JP" dirty="0"/>
          </a:p>
          <a:p>
            <a:pPr lvl="1"/>
            <a:r>
              <a:rPr lang="en-US" altLang="ja-JP" dirty="0"/>
              <a:t>VEC</a:t>
            </a:r>
            <a:r>
              <a:rPr lang="ja-JP" altLang="en-US" dirty="0"/>
              <a:t>治療による温存治療後の摘出例は？</a:t>
            </a:r>
            <a:endParaRPr lang="en-US" altLang="ja-JP" dirty="0"/>
          </a:p>
          <a:p>
            <a:r>
              <a:rPr lang="ja-JP" altLang="en-US" dirty="0"/>
              <a:t>予防効果は？</a:t>
            </a:r>
            <a:endParaRPr lang="en-US" altLang="ja-JP" dirty="0"/>
          </a:p>
          <a:p>
            <a:pPr lvl="1"/>
            <a:r>
              <a:rPr lang="ja-JP" altLang="en-US" dirty="0"/>
              <a:t>相対リスク例、後療法後の再発は</a:t>
            </a:r>
            <a:r>
              <a:rPr lang="en-US" altLang="ja-JP" dirty="0"/>
              <a:t>1/60</a:t>
            </a:r>
            <a:r>
              <a:rPr lang="ja-JP" altLang="en-US" dirty="0"/>
              <a:t>例 （</a:t>
            </a:r>
            <a:r>
              <a:rPr lang="en-US" altLang="ja-JP" dirty="0"/>
              <a:t>1.7%</a:t>
            </a:r>
            <a:r>
              <a:rPr lang="ja-JP" altLang="en-US" dirty="0"/>
              <a:t>）</a:t>
            </a:r>
            <a:endParaRPr lang="en-US" altLang="ja-JP" dirty="0"/>
          </a:p>
        </p:txBody>
      </p:sp>
      <p:sp>
        <p:nvSpPr>
          <p:cNvPr id="4" name="円弧 3"/>
          <p:cNvSpPr/>
          <p:nvPr/>
        </p:nvSpPr>
        <p:spPr>
          <a:xfrm>
            <a:off x="7712251" y="2636912"/>
            <a:ext cx="1440160" cy="3672408"/>
          </a:xfrm>
          <a:prstGeom prst="arc">
            <a:avLst>
              <a:gd name="adj1" fmla="val 17285438"/>
              <a:gd name="adj2" fmla="val 4285466"/>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 name="テキスト ボックス 20"/>
          <p:cNvSpPr txBox="1">
            <a:spLocks noChangeArrowheads="1"/>
          </p:cNvSpPr>
          <p:nvPr/>
        </p:nvSpPr>
        <p:spPr bwMode="auto">
          <a:xfrm>
            <a:off x="9184062" y="4077072"/>
            <a:ext cx="1467068"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dirty="0">
                <a:latin typeface="メイリオ" panose="020B0604030504040204" pitchFamily="50" charset="-128"/>
                <a:ea typeface="メイリオ" panose="020B0604030504040204" pitchFamily="50" charset="-128"/>
              </a:rPr>
              <a:t>一定の予防</a:t>
            </a:r>
            <a:endParaRPr lang="en-US" altLang="ja-JP" sz="2000" dirty="0">
              <a:latin typeface="メイリオ" panose="020B0604030504040204" pitchFamily="50" charset="-128"/>
              <a:ea typeface="メイリオ" panose="020B0604030504040204" pitchFamily="50" charset="-128"/>
            </a:endParaRPr>
          </a:p>
          <a:p>
            <a:pPr>
              <a:spcBef>
                <a:spcPct val="0"/>
              </a:spcBef>
              <a:buFontTx/>
              <a:buNone/>
            </a:pPr>
            <a:r>
              <a:rPr lang="ja-JP" altLang="en-US" sz="2000" dirty="0">
                <a:latin typeface="メイリオ" panose="020B0604030504040204" pitchFamily="50" charset="-128"/>
                <a:ea typeface="メイリオ" panose="020B0604030504040204" pitchFamily="50" charset="-128"/>
              </a:rPr>
              <a:t>効果あり</a:t>
            </a:r>
          </a:p>
        </p:txBody>
      </p:sp>
      <p:sp>
        <p:nvSpPr>
          <p:cNvPr id="6" name="Text Box 4"/>
          <p:cNvSpPr txBox="1">
            <a:spLocks noChangeArrowheads="1"/>
          </p:cNvSpPr>
          <p:nvPr/>
        </p:nvSpPr>
        <p:spPr bwMode="auto">
          <a:xfrm>
            <a:off x="8112224" y="6356945"/>
            <a:ext cx="39597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Shirakawa</a:t>
            </a:r>
            <a:r>
              <a:rPr lang="ja-JP" altLang="en-US" sz="1600" dirty="0" err="1">
                <a:latin typeface="Times New Roman" panose="02020603050405020304" pitchFamily="18" charset="0"/>
                <a:ea typeface="メイリオ" panose="020B0604030504040204" pitchFamily="50" charset="-128"/>
                <a:cs typeface="Times New Roman" panose="02020603050405020304" pitchFamily="18" charset="0"/>
              </a:rPr>
              <a:t>、</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2019</a:t>
            </a:r>
            <a:r>
              <a:rPr lang="ja-JP" altLang="en-US" sz="1600" dirty="0">
                <a:latin typeface="Times New Roman" panose="02020603050405020304" pitchFamily="18" charset="0"/>
                <a:ea typeface="メイリオ" panose="020B0604030504040204" pitchFamily="50" charset="-128"/>
                <a:cs typeface="Times New Roman" panose="02020603050405020304" pitchFamily="18" charset="0"/>
              </a:rPr>
              <a:t>年 小児血液・がん学会</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p>
        </p:txBody>
      </p:sp>
    </p:spTree>
    <p:extLst>
      <p:ext uri="{BB962C8B-B14F-4D97-AF65-F5344CB8AC3E}">
        <p14:creationId xmlns:p14="http://schemas.microsoft.com/office/powerpoint/2010/main" val="1311537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cT4</a:t>
            </a:r>
            <a:r>
              <a:rPr kumimoji="1" lang="ja-JP" altLang="en-US" dirty="0"/>
              <a:t>（眼球外浸潤）</a:t>
            </a:r>
          </a:p>
        </p:txBody>
      </p:sp>
      <p:sp>
        <p:nvSpPr>
          <p:cNvPr id="3" name="コンテンツ プレースホルダー 2"/>
          <p:cNvSpPr>
            <a:spLocks noGrp="1"/>
          </p:cNvSpPr>
          <p:nvPr>
            <p:ph idx="1"/>
          </p:nvPr>
        </p:nvSpPr>
        <p:spPr>
          <a:xfrm>
            <a:off x="609600" y="1268760"/>
            <a:ext cx="10972800" cy="4857403"/>
          </a:xfrm>
        </p:spPr>
        <p:txBody>
          <a:bodyPr>
            <a:noAutofit/>
          </a:bodyPr>
          <a:lstStyle/>
          <a:p>
            <a:r>
              <a:rPr kumimoji="1" lang="ja-JP" altLang="en-US" dirty="0"/>
              <a:t>治療方針：</a:t>
            </a:r>
            <a:r>
              <a:rPr kumimoji="1" lang="en-US" altLang="ja-JP" dirty="0"/>
              <a:t>2</a:t>
            </a:r>
            <a:r>
              <a:rPr kumimoji="1" lang="ja-JP" altLang="en-US" dirty="0"/>
              <a:t>通りの考え方</a:t>
            </a:r>
            <a:endParaRPr kumimoji="1" lang="en-US" altLang="ja-JP" dirty="0"/>
          </a:p>
          <a:p>
            <a:pPr lvl="1"/>
            <a:r>
              <a:rPr lang="ja-JP" altLang="en-US" dirty="0"/>
              <a:t>眼球摘出　→　病理確認　→　大量化学療法へ</a:t>
            </a:r>
            <a:endParaRPr lang="en-US" altLang="ja-JP" dirty="0"/>
          </a:p>
          <a:p>
            <a:pPr lvl="1"/>
            <a:r>
              <a:rPr kumimoji="1" lang="ja-JP" altLang="en-US" dirty="0"/>
              <a:t>化学療法　→　眼球摘出（効果判定、撒布予防）</a:t>
            </a:r>
            <a:endParaRPr kumimoji="1" lang="en-US" altLang="ja-JP" dirty="0"/>
          </a:p>
          <a:p>
            <a:pPr marL="457200" lvl="1" indent="0">
              <a:buNone/>
            </a:pPr>
            <a:r>
              <a:rPr lang="ja-JP" altLang="en-US" dirty="0"/>
              <a:t>　</a:t>
            </a:r>
            <a:r>
              <a:rPr lang="en-US" altLang="ja-JP" dirty="0"/>
              <a:t>		</a:t>
            </a:r>
            <a:r>
              <a:rPr lang="ja-JP" altLang="en-US" dirty="0"/>
              <a:t>　　　　　　　　→　大量化学療法へ</a:t>
            </a:r>
            <a:endParaRPr lang="en-US" altLang="ja-JP" dirty="0"/>
          </a:p>
          <a:p>
            <a:r>
              <a:rPr lang="ja-JP" altLang="en-US" dirty="0"/>
              <a:t>局所治療</a:t>
            </a:r>
            <a:endParaRPr lang="en-US" altLang="ja-JP" dirty="0"/>
          </a:p>
          <a:p>
            <a:pPr lvl="1"/>
            <a:r>
              <a:rPr kumimoji="1" lang="ja-JP" altLang="en-US" dirty="0"/>
              <a:t>眼窩内容除去・・予後改善のエビデンスなし</a:t>
            </a:r>
            <a:endParaRPr kumimoji="1" lang="en-US" altLang="ja-JP" dirty="0"/>
          </a:p>
          <a:p>
            <a:r>
              <a:rPr lang="ja-JP" altLang="en-US" dirty="0"/>
              <a:t>化学療法</a:t>
            </a:r>
            <a:endParaRPr lang="en-US" altLang="ja-JP" dirty="0"/>
          </a:p>
          <a:p>
            <a:pPr lvl="1"/>
            <a:r>
              <a:rPr kumimoji="1" lang="en-US" altLang="ja-JP" dirty="0"/>
              <a:t>VEC</a:t>
            </a:r>
            <a:r>
              <a:rPr kumimoji="1" lang="ja-JP" altLang="en-US" dirty="0"/>
              <a:t> ＞ </a:t>
            </a:r>
            <a:r>
              <a:rPr kumimoji="1" lang="en-US" altLang="ja-JP" dirty="0"/>
              <a:t>VDC</a:t>
            </a:r>
            <a:r>
              <a:rPr kumimoji="1" lang="ja-JP" altLang="en-US" dirty="0"/>
              <a:t>？</a:t>
            </a:r>
            <a:endParaRPr kumimoji="1" lang="en-US" altLang="ja-JP" dirty="0"/>
          </a:p>
          <a:p>
            <a:pPr lvl="1"/>
            <a:r>
              <a:rPr lang="ja-JP" altLang="en-US" dirty="0"/>
              <a:t>大量化学療法、</a:t>
            </a:r>
            <a:r>
              <a:rPr lang="en-US" altLang="ja-JP" dirty="0"/>
              <a:t>PBSCT</a:t>
            </a:r>
          </a:p>
          <a:p>
            <a:r>
              <a:rPr kumimoji="1" lang="ja-JP" altLang="en-US" dirty="0"/>
              <a:t>放射線治療</a:t>
            </a:r>
            <a:endParaRPr kumimoji="1" lang="en-US" altLang="ja-JP" dirty="0"/>
          </a:p>
          <a:p>
            <a:pPr lvl="1"/>
            <a:r>
              <a:rPr kumimoji="1" lang="ja-JP" altLang="en-US" dirty="0"/>
              <a:t>最近は陽子線を推奨</a:t>
            </a:r>
            <a:endParaRPr kumimoji="1" lang="en-US" altLang="ja-JP" dirty="0"/>
          </a:p>
        </p:txBody>
      </p:sp>
      <p:sp>
        <p:nvSpPr>
          <p:cNvPr id="4" name="Text Box 4"/>
          <p:cNvSpPr txBox="1">
            <a:spLocks noChangeArrowheads="1"/>
          </p:cNvSpPr>
          <p:nvPr/>
        </p:nvSpPr>
        <p:spPr bwMode="auto">
          <a:xfrm>
            <a:off x="7160156" y="4500409"/>
            <a:ext cx="4336444" cy="584775"/>
          </a:xfrm>
          <a:prstGeom prst="rect">
            <a:avLst/>
          </a:prstGeom>
          <a:solidFill>
            <a:schemeClr val="bg1"/>
          </a:solidFill>
          <a:ln w="9525">
            <a:solidFill>
              <a:srgbClr val="000000"/>
            </a:solidFill>
            <a:miter lim="800000"/>
            <a:headEnd/>
            <a:tailEnd/>
          </a:ln>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Times New Roman" panose="02020603050405020304" pitchFamily="18" charset="0"/>
                <a:cs typeface="Times New Roman" panose="02020603050405020304" pitchFamily="18" charset="0"/>
              </a:rPr>
              <a:t>VEC:</a:t>
            </a:r>
            <a:r>
              <a:rPr lang="ja-JP" altLang="en-US" sz="1600" dirty="0">
                <a:latin typeface="Times New Roman" panose="02020603050405020304" pitchFamily="18" charset="0"/>
                <a:cs typeface="Times New Roman" panose="02020603050405020304" pitchFamily="18" charset="0"/>
              </a:rPr>
              <a:t> </a:t>
            </a:r>
            <a:r>
              <a:rPr lang="en-US" altLang="ja-JP" sz="1600" dirty="0">
                <a:latin typeface="Times New Roman" panose="02020603050405020304" pitchFamily="18" charset="0"/>
                <a:cs typeface="Times New Roman" panose="02020603050405020304" pitchFamily="18" charset="0"/>
              </a:rPr>
              <a:t>vincristine, etoposide, carboplatin</a:t>
            </a:r>
          </a:p>
          <a:p>
            <a:pPr eaLnBrk="1" hangingPunct="1">
              <a:spcBef>
                <a:spcPct val="0"/>
              </a:spcBef>
              <a:buFontTx/>
              <a:buNone/>
            </a:pPr>
            <a:r>
              <a:rPr lang="en-US" altLang="ja-JP" sz="1600" dirty="0">
                <a:latin typeface="Times New Roman" panose="02020603050405020304" pitchFamily="18" charset="0"/>
                <a:cs typeface="Times New Roman" panose="02020603050405020304" pitchFamily="18" charset="0"/>
              </a:rPr>
              <a:t>VDC: vincristine, doxorubicin, cyclophosphamide</a:t>
            </a:r>
          </a:p>
        </p:txBody>
      </p:sp>
      <p:sp>
        <p:nvSpPr>
          <p:cNvPr id="5" name="Text Box 4"/>
          <p:cNvSpPr txBox="1">
            <a:spLocks noChangeArrowheads="1"/>
          </p:cNvSpPr>
          <p:nvPr/>
        </p:nvSpPr>
        <p:spPr bwMode="auto">
          <a:xfrm>
            <a:off x="7160157" y="5220489"/>
            <a:ext cx="4329455" cy="584775"/>
          </a:xfrm>
          <a:prstGeom prst="rect">
            <a:avLst/>
          </a:prstGeom>
          <a:solidFill>
            <a:schemeClr val="bg1"/>
          </a:solidFill>
          <a:ln w="9525">
            <a:solidFill>
              <a:srgbClr val="000000"/>
            </a:solidFill>
            <a:miter lim="800000"/>
            <a:headEnd/>
            <a:tailEnd/>
          </a:ln>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Times New Roman" panose="02020603050405020304" pitchFamily="18" charset="0"/>
                <a:cs typeface="Times New Roman" panose="02020603050405020304" pitchFamily="18" charset="0"/>
              </a:rPr>
              <a:t>PBSCT: peripheral blood stem cell transplantation</a:t>
            </a:r>
          </a:p>
          <a:p>
            <a:pPr eaLnBrk="1" hangingPunct="1">
              <a:spcBef>
                <a:spcPct val="0"/>
              </a:spcBef>
              <a:buFontTx/>
              <a:buNone/>
            </a:pPr>
            <a:r>
              <a:rPr lang="ja-JP" altLang="en-US" sz="1600" dirty="0">
                <a:latin typeface="メイリオ" panose="020B0604030504040204" pitchFamily="50" charset="-128"/>
                <a:ea typeface="メイリオ" panose="020B0604030504040204" pitchFamily="50" charset="-128"/>
                <a:cs typeface="Times New Roman" panose="02020603050405020304" pitchFamily="18" charset="0"/>
              </a:rPr>
              <a:t>　　　 末梢血幹細胞移植</a:t>
            </a:r>
            <a:endParaRPr lang="en-US" altLang="ja-JP" sz="16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73362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現在の当院の治療方針</a:t>
            </a:r>
          </a:p>
        </p:txBody>
      </p:sp>
      <p:sp>
        <p:nvSpPr>
          <p:cNvPr id="3" name="コンテンツ プレースホルダー 2"/>
          <p:cNvSpPr>
            <a:spLocks noGrp="1"/>
          </p:cNvSpPr>
          <p:nvPr>
            <p:ph idx="1"/>
          </p:nvPr>
        </p:nvSpPr>
        <p:spPr>
          <a:xfrm>
            <a:off x="609600" y="1268760"/>
            <a:ext cx="10972800" cy="5184576"/>
          </a:xfrm>
        </p:spPr>
        <p:txBody>
          <a:bodyPr>
            <a:noAutofit/>
          </a:bodyPr>
          <a:lstStyle/>
          <a:p>
            <a:r>
              <a:rPr kumimoji="1" lang="en-US" altLang="ja-JP" dirty="0"/>
              <a:t>T3,T4</a:t>
            </a:r>
            <a:r>
              <a:rPr kumimoji="1" lang="ja-JP" altLang="en-US" dirty="0"/>
              <a:t>は</a:t>
            </a:r>
            <a:r>
              <a:rPr lang="ja-JP" altLang="en-US" dirty="0"/>
              <a:t>眼球摘出</a:t>
            </a:r>
            <a:endParaRPr kumimoji="1" lang="en-US" altLang="ja-JP" dirty="0"/>
          </a:p>
          <a:p>
            <a:pPr lvl="2"/>
            <a:endParaRPr kumimoji="1" lang="en-US" altLang="ja-JP" dirty="0"/>
          </a:p>
          <a:p>
            <a:r>
              <a:rPr lang="en-US" altLang="ja-JP" dirty="0"/>
              <a:t>T2</a:t>
            </a:r>
            <a:r>
              <a:rPr lang="ja-JP" altLang="en-US" dirty="0"/>
              <a:t>以下の場合、両親が希望すれば眼球温存</a:t>
            </a:r>
            <a:endParaRPr lang="en-US" altLang="ja-JP" dirty="0"/>
          </a:p>
          <a:p>
            <a:pPr lvl="1"/>
            <a:r>
              <a:rPr kumimoji="1" lang="en-US" altLang="ja-JP" dirty="0"/>
              <a:t>VEC</a:t>
            </a:r>
            <a:r>
              <a:rPr kumimoji="1" lang="ja-JP" altLang="en-US" dirty="0"/>
              <a:t>療法先行（片側、両側とも</a:t>
            </a:r>
            <a:r>
              <a:rPr lang="ja-JP" altLang="en-US" dirty="0"/>
              <a:t>）</a:t>
            </a:r>
            <a:endParaRPr kumimoji="1" lang="en-US" altLang="ja-JP" dirty="0"/>
          </a:p>
          <a:p>
            <a:pPr lvl="1"/>
            <a:r>
              <a:rPr kumimoji="1" lang="en-US" altLang="ja-JP" dirty="0"/>
              <a:t>2</a:t>
            </a:r>
            <a:r>
              <a:rPr kumimoji="1" lang="ja-JP" altLang="en-US" dirty="0"/>
              <a:t>コースの時点で眼底検査</a:t>
            </a:r>
            <a:endParaRPr kumimoji="1" lang="en-US" altLang="ja-JP" dirty="0"/>
          </a:p>
          <a:p>
            <a:pPr lvl="2"/>
            <a:r>
              <a:rPr lang="ja-JP" altLang="en-US" sz="2400" dirty="0"/>
              <a:t>腫瘍の縮小、網膜剥離吸収、</a:t>
            </a:r>
            <a:r>
              <a:rPr lang="en-US" altLang="ja-JP" sz="2400" dirty="0" err="1"/>
              <a:t>etc</a:t>
            </a:r>
            <a:endParaRPr lang="en-US" altLang="ja-JP" sz="2400" dirty="0"/>
          </a:p>
          <a:p>
            <a:pPr lvl="1"/>
            <a:r>
              <a:rPr kumimoji="1" lang="en-US" altLang="ja-JP" dirty="0"/>
              <a:t>2~6</a:t>
            </a:r>
            <a:r>
              <a:rPr kumimoji="1" lang="ja-JP" altLang="en-US" dirty="0"/>
              <a:t>コース後、眼動注へ</a:t>
            </a:r>
            <a:endParaRPr kumimoji="1" lang="en-US" altLang="ja-JP" dirty="0"/>
          </a:p>
          <a:p>
            <a:pPr lvl="1"/>
            <a:r>
              <a:rPr lang="ja-JP" altLang="en-US" dirty="0"/>
              <a:t>大きな病巣が制御できれば、レーザー単独</a:t>
            </a:r>
            <a:endParaRPr lang="en-US" altLang="ja-JP" dirty="0"/>
          </a:p>
          <a:p>
            <a:pPr lvl="1"/>
            <a:endParaRPr lang="en-US" altLang="ja-JP" dirty="0"/>
          </a:p>
          <a:p>
            <a:r>
              <a:rPr lang="ja-JP" altLang="en-US" dirty="0"/>
              <a:t>治療期間：</a:t>
            </a:r>
            <a:r>
              <a:rPr lang="en-US" altLang="ja-JP" dirty="0"/>
              <a:t>1</a:t>
            </a:r>
            <a:r>
              <a:rPr lang="ja-JP" altLang="en-US" dirty="0"/>
              <a:t>年以上、全身麻酔：</a:t>
            </a:r>
            <a:r>
              <a:rPr lang="en-US" altLang="ja-JP" dirty="0"/>
              <a:t>1~27</a:t>
            </a:r>
            <a:r>
              <a:rPr lang="ja-JP" altLang="en-US" dirty="0"/>
              <a:t>回</a:t>
            </a:r>
            <a:endParaRPr lang="en-US" altLang="ja-JP" dirty="0"/>
          </a:p>
          <a:p>
            <a:r>
              <a:rPr kumimoji="1" lang="ja-JP" altLang="en-US" dirty="0"/>
              <a:t>初回眼動注・・院内適応外委員会で認められていない</a:t>
            </a:r>
            <a:endParaRPr kumimoji="1" lang="en-US" altLang="ja-JP" dirty="0"/>
          </a:p>
        </p:txBody>
      </p:sp>
    </p:spTree>
    <p:extLst>
      <p:ext uri="{BB962C8B-B14F-4D97-AF65-F5344CB8AC3E}">
        <p14:creationId xmlns:p14="http://schemas.microsoft.com/office/powerpoint/2010/main" val="4194039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Rot="1" noChangeArrowheads="1"/>
          </p:cNvSpPr>
          <p:nvPr>
            <p:ph type="title"/>
          </p:nvPr>
        </p:nvSpPr>
        <p:spPr>
          <a:xfrm>
            <a:off x="2063750" y="0"/>
            <a:ext cx="8229600" cy="882650"/>
          </a:xfrm>
        </p:spPr>
        <p:txBody>
          <a:bodyPr/>
          <a:lstStyle/>
          <a:p>
            <a:pPr eaLnBrk="1" hangingPunct="1">
              <a:defRPr/>
            </a:pPr>
            <a:r>
              <a:rPr lang="ja-JP" altLang="en-US" dirty="0"/>
              <a:t>治療例：</a:t>
            </a:r>
            <a:r>
              <a:rPr lang="en-US" altLang="ja-JP" dirty="0"/>
              <a:t>2</a:t>
            </a:r>
            <a:r>
              <a:rPr lang="ja-JP" altLang="en-US" dirty="0"/>
              <a:t>ヶ月男児、両眼性</a:t>
            </a:r>
          </a:p>
        </p:txBody>
      </p:sp>
      <p:pic>
        <p:nvPicPr>
          <p:cNvPr id="107524" name="Picture 3" descr="terauchi2"/>
          <p:cNvPicPr>
            <a:picLocks noChangeAspect="1" noChangeArrowheads="1"/>
          </p:cNvPicPr>
          <p:nvPr/>
        </p:nvPicPr>
        <p:blipFill>
          <a:blip r:embed="rId4" cstate="screen">
            <a:lum bright="-20000"/>
            <a:extLst>
              <a:ext uri="{28A0092B-C50C-407E-A947-70E740481C1C}">
                <a14:useLocalDpi xmlns:a14="http://schemas.microsoft.com/office/drawing/2010/main"/>
              </a:ext>
            </a:extLst>
          </a:blip>
          <a:srcRect/>
          <a:stretch>
            <a:fillRect/>
          </a:stretch>
        </p:blipFill>
        <p:spPr bwMode="auto">
          <a:xfrm>
            <a:off x="516982" y="1099763"/>
            <a:ext cx="374491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4" descr="terauchi2"/>
          <p:cNvPicPr>
            <a:picLocks noChangeAspect="1" noChangeArrowheads="1"/>
          </p:cNvPicPr>
          <p:nvPr/>
        </p:nvPicPr>
        <p:blipFill>
          <a:blip r:embed="rId5" cstate="screen">
            <a:lum bright="-20000"/>
            <a:extLst>
              <a:ext uri="{28A0092B-C50C-407E-A947-70E740481C1C}">
                <a14:useLocalDpi xmlns:a14="http://schemas.microsoft.com/office/drawing/2010/main"/>
              </a:ext>
            </a:extLst>
          </a:blip>
          <a:srcRect/>
          <a:stretch>
            <a:fillRect/>
          </a:stretch>
        </p:blipFill>
        <p:spPr bwMode="auto">
          <a:xfrm>
            <a:off x="497682" y="3983038"/>
            <a:ext cx="37449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terauchi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71865" y="1096963"/>
            <a:ext cx="3334295" cy="28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terauchi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871864" y="3988505"/>
            <a:ext cx="3334295" cy="27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0E555D3C-32F6-4A1B-83BC-B94E9A3C5CF5}"/>
              </a:ext>
            </a:extLst>
          </p:cNvPr>
          <p:cNvSpPr txBox="1"/>
          <p:nvPr/>
        </p:nvSpPr>
        <p:spPr>
          <a:xfrm>
            <a:off x="-3774" y="2060848"/>
            <a:ext cx="615553" cy="810478"/>
          </a:xfrm>
          <a:prstGeom prst="rect">
            <a:avLst/>
          </a:prstGeom>
          <a:noFill/>
        </p:spPr>
        <p:txBody>
          <a:bodyPr vert="eaVert" wrap="none" rtlCol="0">
            <a:spAutoFit/>
          </a:bodyPr>
          <a:lstStyle/>
          <a:p>
            <a:r>
              <a:rPr kumimoji="1" lang="ja-JP" altLang="en-US" sz="2800" dirty="0">
                <a:latin typeface="メイリオ" panose="020B0604030504040204" pitchFamily="50" charset="-128"/>
                <a:ea typeface="メイリオ" panose="020B0604030504040204" pitchFamily="50" charset="-128"/>
              </a:rPr>
              <a:t>右眼</a:t>
            </a:r>
          </a:p>
        </p:txBody>
      </p:sp>
      <p:sp>
        <p:nvSpPr>
          <p:cNvPr id="12" name="テキスト ボックス 11">
            <a:extLst>
              <a:ext uri="{FF2B5EF4-FFF2-40B4-BE49-F238E27FC236}">
                <a16:creationId xmlns:a16="http://schemas.microsoft.com/office/drawing/2014/main" id="{EF7602C3-350D-449B-B493-BE51D04A5A4B}"/>
              </a:ext>
            </a:extLst>
          </p:cNvPr>
          <p:cNvSpPr txBox="1"/>
          <p:nvPr/>
        </p:nvSpPr>
        <p:spPr>
          <a:xfrm>
            <a:off x="-78382" y="4947759"/>
            <a:ext cx="615553" cy="810478"/>
          </a:xfrm>
          <a:prstGeom prst="rect">
            <a:avLst/>
          </a:prstGeom>
          <a:noFill/>
        </p:spPr>
        <p:txBody>
          <a:bodyPr vert="eaVert" wrap="none" rtlCol="0">
            <a:spAutoFit/>
          </a:bodyPr>
          <a:lstStyle/>
          <a:p>
            <a:r>
              <a:rPr lang="ja-JP" altLang="en-US" sz="2800" dirty="0">
                <a:latin typeface="メイリオ" panose="020B0604030504040204" pitchFamily="50" charset="-128"/>
                <a:ea typeface="メイリオ" panose="020B0604030504040204" pitchFamily="50" charset="-128"/>
              </a:rPr>
              <a:t>左</a:t>
            </a:r>
            <a:r>
              <a:rPr kumimoji="1" lang="ja-JP" altLang="en-US" sz="2800" dirty="0">
                <a:latin typeface="メイリオ" panose="020B0604030504040204" pitchFamily="50" charset="-128"/>
                <a:ea typeface="メイリオ" panose="020B0604030504040204" pitchFamily="50" charset="-128"/>
              </a:rPr>
              <a:t>眼</a:t>
            </a:r>
          </a:p>
        </p:txBody>
      </p:sp>
      <p:pic>
        <p:nvPicPr>
          <p:cNvPr id="13" name="Picture 11" descr="PIC-寺内_智紀_2008-06-12_001">
            <a:extLst>
              <a:ext uri="{FF2B5EF4-FFF2-40B4-BE49-F238E27FC236}">
                <a16:creationId xmlns:a16="http://schemas.microsoft.com/office/drawing/2014/main" id="{FAA5D512-EA0F-4CBE-ADE7-8EF3B949B1D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797528" y="1096962"/>
            <a:ext cx="3024188" cy="28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PIC-寺内_智紀_2008-06-12_000">
            <a:extLst>
              <a:ext uri="{FF2B5EF4-FFF2-40B4-BE49-F238E27FC236}">
                <a16:creationId xmlns:a16="http://schemas.microsoft.com/office/drawing/2014/main" id="{C0627D0F-6F89-46F0-BE93-C8A03A714F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797527" y="3994173"/>
            <a:ext cx="3024188" cy="275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8DCCEB3B-1B08-4AF5-8E38-7637F4F660B3}"/>
              </a:ext>
            </a:extLst>
          </p:cNvPr>
          <p:cNvSpPr txBox="1"/>
          <p:nvPr/>
        </p:nvSpPr>
        <p:spPr>
          <a:xfrm>
            <a:off x="4218842" y="3629095"/>
            <a:ext cx="699230" cy="707886"/>
          </a:xfrm>
          <a:prstGeom prst="rect">
            <a:avLst/>
          </a:prstGeom>
          <a:noFill/>
        </p:spPr>
        <p:txBody>
          <a:bodyPr wrap="none" rtlCol="0">
            <a:spAutoFit/>
          </a:bodyPr>
          <a:lstStyle/>
          <a:p>
            <a:pPr algn="ctr"/>
            <a:r>
              <a:rPr kumimoji="1" lang="en-US" altLang="ja-JP" dirty="0">
                <a:latin typeface="Times New Roman" panose="02020603050405020304" pitchFamily="18" charset="0"/>
                <a:cs typeface="Times New Roman" panose="02020603050405020304" pitchFamily="18" charset="0"/>
              </a:rPr>
              <a:t>VEC</a:t>
            </a:r>
          </a:p>
          <a:p>
            <a:pPr algn="ctr"/>
            <a:r>
              <a:rPr lang="en-US" altLang="ja-JP" dirty="0">
                <a:latin typeface="Times New Roman" panose="02020603050405020304" pitchFamily="18" charset="0"/>
                <a:cs typeface="Times New Roman" panose="02020603050405020304" pitchFamily="18" charset="0"/>
              </a:rPr>
              <a:t>×2</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60C68DD6-4882-4743-9B2C-EAEE51F92C12}"/>
              </a:ext>
            </a:extLst>
          </p:cNvPr>
          <p:cNvSpPr txBox="1"/>
          <p:nvPr/>
        </p:nvSpPr>
        <p:spPr>
          <a:xfrm>
            <a:off x="8131471" y="3628925"/>
            <a:ext cx="700833" cy="707886"/>
          </a:xfrm>
          <a:prstGeom prst="rect">
            <a:avLst/>
          </a:prstGeom>
          <a:noFill/>
        </p:spPr>
        <p:txBody>
          <a:bodyPr wrap="none" rtlCol="0">
            <a:spAutoFit/>
          </a:bodyPr>
          <a:lstStyle/>
          <a:p>
            <a:pPr algn="ctr"/>
            <a:r>
              <a:rPr kumimoji="1" lang="ja-JP" altLang="en-US" dirty="0">
                <a:latin typeface="Times New Roman" panose="02020603050405020304" pitchFamily="18" charset="0"/>
                <a:cs typeface="Times New Roman" panose="02020603050405020304" pitchFamily="18" charset="0"/>
              </a:rPr>
              <a:t>局所</a:t>
            </a:r>
            <a:endParaRPr kumimoji="1" lang="en-US" altLang="ja-JP" dirty="0">
              <a:latin typeface="Times New Roman" panose="02020603050405020304" pitchFamily="18" charset="0"/>
              <a:cs typeface="Times New Roman" panose="02020603050405020304" pitchFamily="18" charset="0"/>
            </a:endParaRPr>
          </a:p>
          <a:p>
            <a:pPr algn="ctr"/>
            <a:r>
              <a:rPr lang="en-US" altLang="ja-JP" dirty="0">
                <a:latin typeface="Times New Roman" panose="02020603050405020304" pitchFamily="18" charset="0"/>
                <a:cs typeface="Times New Roman" panose="02020603050405020304" pitchFamily="18" charset="0"/>
              </a:rPr>
              <a:t>×10</a:t>
            </a:r>
            <a:endParaRPr kumimoji="1" lang="ja-JP" altLang="en-US" dirty="0">
              <a:latin typeface="Times New Roman" panose="02020603050405020304" pitchFamily="18" charset="0"/>
              <a:cs typeface="Times New Roman" panose="02020603050405020304" pitchFamily="18" charset="0"/>
            </a:endParaRPr>
          </a:p>
        </p:txBody>
      </p:sp>
      <p:sp>
        <p:nvSpPr>
          <p:cNvPr id="19" name="Text Box 15">
            <a:extLst>
              <a:ext uri="{FF2B5EF4-FFF2-40B4-BE49-F238E27FC236}">
                <a16:creationId xmlns:a16="http://schemas.microsoft.com/office/drawing/2014/main" id="{68F5368A-E325-4953-BF87-35AF9581EA1A}"/>
              </a:ext>
            </a:extLst>
          </p:cNvPr>
          <p:cNvSpPr txBox="1">
            <a:spLocks noChangeArrowheads="1"/>
          </p:cNvSpPr>
          <p:nvPr/>
        </p:nvSpPr>
        <p:spPr bwMode="auto">
          <a:xfrm>
            <a:off x="8786333" y="3446087"/>
            <a:ext cx="72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latin typeface="Times New Roman" panose="02020603050405020304" pitchFamily="18" charset="0"/>
              </a:rPr>
              <a:t>0.15</a:t>
            </a:r>
          </a:p>
        </p:txBody>
      </p:sp>
      <p:sp>
        <p:nvSpPr>
          <p:cNvPr id="20" name="Text Box 16">
            <a:extLst>
              <a:ext uri="{FF2B5EF4-FFF2-40B4-BE49-F238E27FC236}">
                <a16:creationId xmlns:a16="http://schemas.microsoft.com/office/drawing/2014/main" id="{BD5013CE-3DA0-4170-B5A4-FF92D914A3BF}"/>
              </a:ext>
            </a:extLst>
          </p:cNvPr>
          <p:cNvSpPr txBox="1">
            <a:spLocks noChangeArrowheads="1"/>
          </p:cNvSpPr>
          <p:nvPr/>
        </p:nvSpPr>
        <p:spPr bwMode="auto">
          <a:xfrm>
            <a:off x="8854003" y="6240505"/>
            <a:ext cx="56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latin typeface="Times New Roman" panose="02020603050405020304" pitchFamily="18" charset="0"/>
              </a:rPr>
              <a:t>0.4</a:t>
            </a:r>
          </a:p>
        </p:txBody>
      </p:sp>
    </p:spTree>
    <p:custDataLst>
      <p:tags r:id="rId1"/>
    </p:custDataLst>
    <p:extLst>
      <p:ext uri="{BB962C8B-B14F-4D97-AF65-F5344CB8AC3E}">
        <p14:creationId xmlns:p14="http://schemas.microsoft.com/office/powerpoint/2010/main" val="31936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fade">
                                      <p:cBhvr>
                                        <p:cTn id="10" dur="500"/>
                                        <p:tgtEl>
                                          <p:spTgt spid="573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85640" y="2021027"/>
            <a:ext cx="1723549" cy="707886"/>
          </a:xfrm>
          <a:prstGeom prst="rect">
            <a:avLst/>
          </a:prstGeom>
          <a:noFill/>
        </p:spPr>
        <p:txBody>
          <a:bodyPr wrap="none" rtlCol="0">
            <a:spAutoFit/>
          </a:bodyPr>
          <a:lstStyle/>
          <a:p>
            <a:r>
              <a:rPr lang="ja-JP" altLang="en-US" dirty="0">
                <a:latin typeface="+mn-lt"/>
                <a:ea typeface="メイリオ" panose="020B0604030504040204" pitchFamily="50" charset="-128"/>
              </a:rPr>
              <a:t>メルファラン</a:t>
            </a:r>
            <a:endParaRPr lang="en-US" altLang="ja-JP" dirty="0">
              <a:latin typeface="+mn-lt"/>
              <a:ea typeface="メイリオ" panose="020B0604030504040204" pitchFamily="50" charset="-128"/>
            </a:endParaRPr>
          </a:p>
          <a:p>
            <a:r>
              <a:rPr lang="en-US" altLang="ja-JP" dirty="0">
                <a:latin typeface="+mn-lt"/>
                <a:ea typeface="メイリオ" panose="020B0604030504040204" pitchFamily="50" charset="-128"/>
              </a:rPr>
              <a:t>7.5mg/m</a:t>
            </a:r>
            <a:r>
              <a:rPr lang="en-US" altLang="ja-JP" baseline="30000" dirty="0">
                <a:latin typeface="+mn-lt"/>
                <a:ea typeface="メイリオ" panose="020B0604030504040204" pitchFamily="50" charset="-128"/>
              </a:rPr>
              <a:t>2</a:t>
            </a:r>
            <a:endParaRPr lang="ja-JP" altLang="en-US" baseline="30000" dirty="0">
              <a:latin typeface="+mn-lt"/>
              <a:ea typeface="メイリオ" panose="020B0604030504040204" pitchFamily="50" charset="-128"/>
            </a:endParaRPr>
          </a:p>
        </p:txBody>
      </p:sp>
      <p:sp>
        <p:nvSpPr>
          <p:cNvPr id="11" name="テキスト ボックス 10"/>
          <p:cNvSpPr txBox="1"/>
          <p:nvPr/>
        </p:nvSpPr>
        <p:spPr>
          <a:xfrm>
            <a:off x="8307473" y="3130491"/>
            <a:ext cx="1467068" cy="400110"/>
          </a:xfrm>
          <a:prstGeom prst="rect">
            <a:avLst/>
          </a:prstGeom>
          <a:noFill/>
          <a:ln>
            <a:solidFill>
              <a:srgbClr val="FF0000"/>
            </a:solidFill>
          </a:ln>
        </p:spPr>
        <p:txBody>
          <a:bodyPr wrap="none" rtlCol="0">
            <a:spAutoFit/>
          </a:bodyPr>
          <a:lstStyle/>
          <a:p>
            <a:r>
              <a:rPr lang="ja-JP" altLang="en-US" dirty="0">
                <a:solidFill>
                  <a:srgbClr val="FF0000"/>
                </a:solidFill>
                <a:latin typeface="+mn-lt"/>
                <a:ea typeface="メイリオ" panose="020B0604030504040204" pitchFamily="50" charset="-128"/>
              </a:rPr>
              <a:t>適応外使用</a:t>
            </a:r>
          </a:p>
        </p:txBody>
      </p:sp>
      <p:sp>
        <p:nvSpPr>
          <p:cNvPr id="173058" name="タイトル 1"/>
          <p:cNvSpPr>
            <a:spLocks noGrp="1"/>
          </p:cNvSpPr>
          <p:nvPr>
            <p:ph type="title"/>
          </p:nvPr>
        </p:nvSpPr>
        <p:spPr>
          <a:xfrm>
            <a:off x="1981200" y="274638"/>
            <a:ext cx="8229600" cy="633412"/>
          </a:xfrm>
        </p:spPr>
        <p:txBody>
          <a:bodyPr/>
          <a:lstStyle/>
          <a:p>
            <a:pPr>
              <a:defRPr/>
            </a:pPr>
            <a:r>
              <a:rPr lang="en-US" altLang="ja-JP" dirty="0"/>
              <a:t>8</a:t>
            </a:r>
            <a:r>
              <a:rPr lang="ja-JP" altLang="en-US" dirty="0"/>
              <a:t>ヶ月男児　片側性（左）</a:t>
            </a:r>
          </a:p>
        </p:txBody>
      </p:sp>
      <p:pic>
        <p:nvPicPr>
          <p:cNvPr id="100355" name="Picture 6" descr="F:\Doumen Ginga 05522668 20130405\03a5679e-decc-40cb-b866-31cb15a650de.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909638"/>
            <a:ext cx="424815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テキスト ボックス 1"/>
          <p:cNvSpPr txBox="1">
            <a:spLocks noChangeArrowheads="1"/>
          </p:cNvSpPr>
          <p:nvPr/>
        </p:nvSpPr>
        <p:spPr bwMode="auto">
          <a:xfrm>
            <a:off x="2828926" y="4078289"/>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latin typeface="メイリオ" panose="020B0604030504040204" pitchFamily="50" charset="-128"/>
                <a:ea typeface="メイリオ" panose="020B0604030504040204" pitchFamily="50" charset="-128"/>
              </a:rPr>
              <a:t>治療前</a:t>
            </a:r>
          </a:p>
        </p:txBody>
      </p:sp>
      <p:sp>
        <p:nvSpPr>
          <p:cNvPr id="107526" name="テキスト ボックス 8"/>
          <p:cNvSpPr txBox="1">
            <a:spLocks noChangeArrowheads="1"/>
          </p:cNvSpPr>
          <p:nvPr/>
        </p:nvSpPr>
        <p:spPr bwMode="auto">
          <a:xfrm>
            <a:off x="6959601" y="4097339"/>
            <a:ext cx="256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a:latin typeface="メイリオ" panose="020B0604030504040204" pitchFamily="50" charset="-128"/>
                <a:ea typeface="メイリオ" panose="020B0604030504040204" pitchFamily="50" charset="-128"/>
              </a:rPr>
              <a:t>眼動注</a:t>
            </a:r>
            <a:r>
              <a:rPr lang="en-US" altLang="ja-JP" sz="2800">
                <a:latin typeface="メイリオ" panose="020B0604030504040204" pitchFamily="50" charset="-128"/>
                <a:ea typeface="メイリオ" panose="020B0604030504040204" pitchFamily="50" charset="-128"/>
              </a:rPr>
              <a:t>1</a:t>
            </a:r>
            <a:r>
              <a:rPr lang="ja-JP" altLang="en-US" sz="2800">
                <a:latin typeface="メイリオ" panose="020B0604030504040204" pitchFamily="50" charset="-128"/>
                <a:ea typeface="メイリオ" panose="020B0604030504040204" pitchFamily="50" charset="-128"/>
              </a:rPr>
              <a:t>か月後</a:t>
            </a:r>
          </a:p>
        </p:txBody>
      </p:sp>
      <p:pic>
        <p:nvPicPr>
          <p:cNvPr id="100358" name="Picture 8" descr="F:\Doumen Ginga\doumen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1039" y="1898650"/>
            <a:ext cx="2198687"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7" descr="F:\Doumen Ginga\Doumen Ginga 05522668 20130510\035f6254-f60e-40f3-a844-97d8a93305f0.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98607" y="891177"/>
            <a:ext cx="42481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9" descr="F:\Doumen Ginga 05522668 20130607\7fed543a-1287-4faa-b81d-86684cfbb904.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66913" y="3698876"/>
            <a:ext cx="424815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descr="F:\Doumen Ginga 05522668 20130628\787510b9-d82f-438b-b391-d929b2d499f8.3.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48426" y="3719514"/>
            <a:ext cx="4219575"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61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fade">
                                      <p:cBhvr>
                                        <p:cTn id="7" dur="500"/>
                                        <p:tgtEl>
                                          <p:spTgt spid="1075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526"/>
                                        </p:tgtEl>
                                        <p:attrNameLst>
                                          <p:attrName>style.visibility</p:attrName>
                                        </p:attrNameLst>
                                      </p:cBhvr>
                                      <p:to>
                                        <p:strVal val="visible"/>
                                      </p:to>
                                    </p:set>
                                    <p:animEffect transition="in" filter="fade">
                                      <p:cBhvr>
                                        <p:cTn id="10" dur="500"/>
                                        <p:tgtEl>
                                          <p:spTgt spid="1075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7529"/>
                                        </p:tgtEl>
                                        <p:attrNameLst>
                                          <p:attrName>style.visibility</p:attrName>
                                        </p:attrNameLst>
                                      </p:cBhvr>
                                      <p:to>
                                        <p:strVal val="visible"/>
                                      </p:to>
                                    </p:set>
                                    <p:animEffect transition="in" filter="fade">
                                      <p:cBhvr>
                                        <p:cTn id="15" dur="500"/>
                                        <p:tgtEl>
                                          <p:spTgt spid="107529"/>
                                        </p:tgtEl>
                                      </p:cBhvr>
                                    </p:animEffect>
                                  </p:childTnLst>
                                </p:cTn>
                              </p:par>
                              <p:par>
                                <p:cTn id="16" presetID="10" presetClass="entr" presetSubtype="0" fill="hold" nodeType="withEffect">
                                  <p:stCondLst>
                                    <p:cond delay="0"/>
                                  </p:stCondLst>
                                  <p:childTnLst>
                                    <p:set>
                                      <p:cBhvr>
                                        <p:cTn id="17" dur="1" fill="hold">
                                          <p:stCondLst>
                                            <p:cond delay="0"/>
                                          </p:stCondLst>
                                        </p:cTn>
                                        <p:tgtEl>
                                          <p:spTgt spid="107530"/>
                                        </p:tgtEl>
                                        <p:attrNameLst>
                                          <p:attrName>style.visibility</p:attrName>
                                        </p:attrNameLst>
                                      </p:cBhvr>
                                      <p:to>
                                        <p:strVal val="visible"/>
                                      </p:to>
                                    </p:set>
                                    <p:animEffect transition="in" filter="fade">
                                      <p:cBhvr>
                                        <p:cTn id="18" dur="500"/>
                                        <p:tgtEl>
                                          <p:spTgt spid="10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F933DD-EADC-4364-B9C5-B9E574B61592}"/>
              </a:ext>
            </a:extLst>
          </p:cNvPr>
          <p:cNvSpPr>
            <a:spLocks noGrp="1"/>
          </p:cNvSpPr>
          <p:nvPr>
            <p:ph type="title"/>
          </p:nvPr>
        </p:nvSpPr>
        <p:spPr/>
        <p:txBody>
          <a:bodyPr/>
          <a:lstStyle/>
          <a:p>
            <a:r>
              <a:rPr kumimoji="1" lang="en-US" altLang="ja-JP" dirty="0"/>
              <a:t>10</a:t>
            </a:r>
            <a:r>
              <a:rPr kumimoji="1" lang="ja-JP" altLang="en-US" dirty="0"/>
              <a:t>か月男児、両側性、左摘出後</a:t>
            </a:r>
          </a:p>
        </p:txBody>
      </p:sp>
      <p:sp>
        <p:nvSpPr>
          <p:cNvPr id="3" name="コンテンツ プレースホルダー 2">
            <a:extLst>
              <a:ext uri="{FF2B5EF4-FFF2-40B4-BE49-F238E27FC236}">
                <a16:creationId xmlns:a16="http://schemas.microsoft.com/office/drawing/2014/main" id="{6A4A81D9-AA45-4689-A2C0-53C599A91BA8}"/>
              </a:ext>
            </a:extLst>
          </p:cNvPr>
          <p:cNvSpPr>
            <a:spLocks noGrp="1"/>
          </p:cNvSpPr>
          <p:nvPr>
            <p:ph idx="1"/>
          </p:nvPr>
        </p:nvSpPr>
        <p:spPr>
          <a:xfrm>
            <a:off x="6246624" y="1137460"/>
            <a:ext cx="5393992" cy="4857403"/>
          </a:xfrm>
        </p:spPr>
        <p:txBody>
          <a:bodyPr/>
          <a:lstStyle/>
          <a:p>
            <a:r>
              <a:rPr kumimoji="1" lang="ja-JP" altLang="en-US" dirty="0"/>
              <a:t>左眼、大きな腫瘍あり</a:t>
            </a:r>
            <a:endParaRPr kumimoji="1" lang="en-US" altLang="ja-JP" dirty="0"/>
          </a:p>
          <a:p>
            <a:r>
              <a:rPr lang="ja-JP" altLang="en-US" dirty="0"/>
              <a:t>右眼、</a:t>
            </a:r>
            <a:r>
              <a:rPr lang="en-US" altLang="ja-JP" dirty="0"/>
              <a:t>PMB</a:t>
            </a:r>
            <a:r>
              <a:rPr lang="ja-JP" altLang="en-US" dirty="0"/>
              <a:t>に腫瘍あり</a:t>
            </a:r>
            <a:endParaRPr lang="en-US" altLang="ja-JP" dirty="0"/>
          </a:p>
          <a:p>
            <a:endParaRPr kumimoji="1" lang="en-US" altLang="ja-JP" dirty="0"/>
          </a:p>
          <a:p>
            <a:r>
              <a:rPr kumimoji="1" lang="ja-JP" altLang="en-US" dirty="0"/>
              <a:t>全身化学療法（</a:t>
            </a:r>
            <a:r>
              <a:rPr kumimoji="1" lang="en-US" altLang="ja-JP" dirty="0"/>
              <a:t>VEC×6</a:t>
            </a:r>
            <a:r>
              <a:rPr kumimoji="1" lang="ja-JP" altLang="en-US" dirty="0"/>
              <a:t>）</a:t>
            </a:r>
            <a:endParaRPr kumimoji="1" lang="en-US" altLang="ja-JP" dirty="0"/>
          </a:p>
          <a:p>
            <a:r>
              <a:rPr lang="ja-JP" altLang="en-US" dirty="0"/>
              <a:t>眼動注</a:t>
            </a:r>
            <a:r>
              <a:rPr lang="en-US" altLang="ja-JP" dirty="0"/>
              <a:t>×4</a:t>
            </a:r>
          </a:p>
          <a:p>
            <a:r>
              <a:rPr kumimoji="1" lang="ja-JP" altLang="en-US" dirty="0"/>
              <a:t>レーザーなど複数回</a:t>
            </a:r>
            <a:endParaRPr kumimoji="1" lang="en-US" altLang="ja-JP" dirty="0"/>
          </a:p>
          <a:p>
            <a:r>
              <a:rPr lang="ja-JP" altLang="en-US" dirty="0"/>
              <a:t>左眼は制御できず眼球摘出</a:t>
            </a:r>
            <a:endParaRPr kumimoji="1" lang="ja-JP" altLang="en-US" dirty="0"/>
          </a:p>
        </p:txBody>
      </p:sp>
      <p:pic>
        <p:nvPicPr>
          <p:cNvPr id="4" name="図 3">
            <a:extLst>
              <a:ext uri="{FF2B5EF4-FFF2-40B4-BE49-F238E27FC236}">
                <a16:creationId xmlns:a16="http://schemas.microsoft.com/office/drawing/2014/main" id="{CDC4233F-8578-4B8A-97B3-EA716B88148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10800000">
            <a:off x="335360" y="1103851"/>
            <a:ext cx="5616624" cy="4185974"/>
          </a:xfrm>
          <a:prstGeom prst="rect">
            <a:avLst/>
          </a:prstGeom>
        </p:spPr>
      </p:pic>
      <p:pic>
        <p:nvPicPr>
          <p:cNvPr id="6" name="図 5">
            <a:extLst>
              <a:ext uri="{FF2B5EF4-FFF2-40B4-BE49-F238E27FC236}">
                <a16:creationId xmlns:a16="http://schemas.microsoft.com/office/drawing/2014/main" id="{0D925B9A-C8CA-4C3D-BB48-9F12ACCEBA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9122" y="922591"/>
            <a:ext cx="5488996" cy="5877272"/>
          </a:xfrm>
          <a:prstGeom prst="rect">
            <a:avLst/>
          </a:prstGeom>
        </p:spPr>
      </p:pic>
    </p:spTree>
    <p:extLst>
      <p:ext uri="{BB962C8B-B14F-4D97-AF65-F5344CB8AC3E}">
        <p14:creationId xmlns:p14="http://schemas.microsoft.com/office/powerpoint/2010/main" val="37292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網膜芽細胞腫</a:t>
            </a:r>
          </a:p>
        </p:txBody>
      </p:sp>
      <p:sp>
        <p:nvSpPr>
          <p:cNvPr id="14" name="コンテンツ プレースホルダー 2">
            <a:extLst>
              <a:ext uri="{FF2B5EF4-FFF2-40B4-BE49-F238E27FC236}">
                <a16:creationId xmlns:a16="http://schemas.microsoft.com/office/drawing/2014/main" id="{37F8AEEB-31F0-4EA3-81F3-BD7CC5362FB7}"/>
              </a:ext>
            </a:extLst>
          </p:cNvPr>
          <p:cNvSpPr>
            <a:spLocks noGrp="1"/>
          </p:cNvSpPr>
          <p:nvPr>
            <p:ph idx="1"/>
          </p:nvPr>
        </p:nvSpPr>
        <p:spPr>
          <a:xfrm>
            <a:off x="609600" y="1268761"/>
            <a:ext cx="10972800" cy="1470042"/>
          </a:xfrm>
        </p:spPr>
        <p:txBody>
          <a:bodyPr>
            <a:normAutofit/>
          </a:bodyPr>
          <a:lstStyle/>
          <a:p>
            <a:r>
              <a:rPr kumimoji="1" lang="ja-JP" altLang="en-US" sz="2400" dirty="0"/>
              <a:t>眼科</a:t>
            </a:r>
            <a:r>
              <a:rPr kumimoji="1" lang="en-US" altLang="ja-JP" sz="2400" dirty="0"/>
              <a:t>	</a:t>
            </a:r>
            <a:r>
              <a:rPr kumimoji="1" lang="ja-JP" altLang="en-US" sz="2400" dirty="0"/>
              <a:t>：網膜芽細胞腫（日本眼科学会用語集）</a:t>
            </a:r>
            <a:endParaRPr kumimoji="1" lang="en-US" altLang="ja-JP" sz="2400" dirty="0"/>
          </a:p>
          <a:p>
            <a:r>
              <a:rPr lang="ja-JP" altLang="en-US" sz="2400" dirty="0"/>
              <a:t>小児科</a:t>
            </a:r>
            <a:r>
              <a:rPr lang="en-US" altLang="ja-JP" sz="2400" dirty="0"/>
              <a:t>	</a:t>
            </a:r>
            <a:r>
              <a:rPr lang="ja-JP" altLang="en-US" sz="2400" dirty="0"/>
              <a:t>：網膜芽腫</a:t>
            </a:r>
            <a:endParaRPr lang="en-US" altLang="ja-JP" sz="2400" dirty="0"/>
          </a:p>
          <a:p>
            <a:r>
              <a:rPr kumimoji="1" lang="ja-JP" altLang="en-US" sz="2400" dirty="0"/>
              <a:t>医学大辞典（南山堂）：網膜芽</a:t>
            </a:r>
            <a:r>
              <a:rPr lang="en-US" altLang="ja-JP" sz="2400" dirty="0"/>
              <a:t>〔</a:t>
            </a:r>
            <a:r>
              <a:rPr kumimoji="1" lang="ja-JP" altLang="en-US" sz="2400" dirty="0"/>
              <a:t>細胞</a:t>
            </a:r>
            <a:r>
              <a:rPr kumimoji="1" lang="en-US" altLang="ja-JP" sz="2400" dirty="0"/>
              <a:t>〕</a:t>
            </a:r>
            <a:r>
              <a:rPr kumimoji="1" lang="ja-JP" altLang="en-US" sz="2400" dirty="0"/>
              <a:t>腫</a:t>
            </a:r>
          </a:p>
        </p:txBody>
      </p:sp>
      <p:sp>
        <p:nvSpPr>
          <p:cNvPr id="4" name="楕円 3"/>
          <p:cNvSpPr/>
          <p:nvPr/>
        </p:nvSpPr>
        <p:spPr>
          <a:xfrm>
            <a:off x="4367808" y="3086038"/>
            <a:ext cx="3384376" cy="17281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網膜芽細胞腫</a:t>
            </a:r>
          </a:p>
        </p:txBody>
      </p:sp>
      <p:sp>
        <p:nvSpPr>
          <p:cNvPr id="5" name="角丸四角形 4"/>
          <p:cNvSpPr/>
          <p:nvPr/>
        </p:nvSpPr>
        <p:spPr>
          <a:xfrm>
            <a:off x="1724027" y="2704939"/>
            <a:ext cx="2520280" cy="14441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目の疾患</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日本眼科学会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眼腫瘍学会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小児眼科学会</a:t>
            </a:r>
          </a:p>
        </p:txBody>
      </p:sp>
      <p:sp>
        <p:nvSpPr>
          <p:cNvPr id="6" name="角丸四角形 5"/>
          <p:cNvSpPr/>
          <p:nvPr/>
        </p:nvSpPr>
        <p:spPr>
          <a:xfrm>
            <a:off x="1724027" y="4221088"/>
            <a:ext cx="2520280" cy="14401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目の手術</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眼科手術学会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眼形成再建外科学会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眼瞼義眼床手術学会</a:t>
            </a:r>
          </a:p>
        </p:txBody>
      </p:sp>
      <p:sp>
        <p:nvSpPr>
          <p:cNvPr id="7" name="角丸四角形 6"/>
          <p:cNvSpPr/>
          <p:nvPr/>
        </p:nvSpPr>
        <p:spPr>
          <a:xfrm>
            <a:off x="7897322" y="2704939"/>
            <a:ext cx="2520280" cy="14441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小児の疾患</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（日本小児科学会）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小児血液・がん学会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7897322" y="4221088"/>
            <a:ext cx="2520280" cy="14401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腫瘍</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日本癌学会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がん治療学会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がん治療認定医</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4871864" y="5013175"/>
            <a:ext cx="2520280" cy="13022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遺伝性疾患</a:t>
            </a:r>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（人類遺伝学会）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遺伝性腫瘍学会</a:t>
            </a:r>
            <a:endParaRPr lang="en-US" altLang="ja-JP"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2692685" y="5805264"/>
            <a:ext cx="1584176" cy="8921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心理学</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7896200" y="5805264"/>
            <a:ext cx="1584176" cy="8921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看護学</a:t>
            </a: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9879903" y="5670719"/>
            <a:ext cx="1324402" cy="461665"/>
          </a:xfrm>
          <a:prstGeom prst="rect">
            <a:avLst/>
          </a:prstGeom>
          <a:noFill/>
        </p:spPr>
        <p:txBody>
          <a:bodyPr wrap="none" rtlCol="0">
            <a:spAutoFit/>
          </a:bodyPr>
          <a:lstStyle/>
          <a:p>
            <a:r>
              <a:rPr lang="en-US" altLang="ja-JP" sz="2400" dirty="0">
                <a:solidFill>
                  <a:srgbClr val="FF0000"/>
                </a:solidFill>
                <a:latin typeface="+mn-ea"/>
                <a:ea typeface="+mn-ea"/>
              </a:rPr>
              <a:t>6/16,000</a:t>
            </a:r>
            <a:endParaRPr lang="ja-JP" altLang="en-US" sz="2400" dirty="0">
              <a:solidFill>
                <a:srgbClr val="FF0000"/>
              </a:solidFill>
              <a:latin typeface="+mn-ea"/>
              <a:ea typeface="+mn-ea"/>
            </a:endParaRPr>
          </a:p>
        </p:txBody>
      </p:sp>
      <p:sp>
        <p:nvSpPr>
          <p:cNvPr id="12" name="テキスト ボックス 11"/>
          <p:cNvSpPr txBox="1"/>
          <p:nvPr/>
        </p:nvSpPr>
        <p:spPr>
          <a:xfrm>
            <a:off x="5622048" y="6273279"/>
            <a:ext cx="1170513" cy="461665"/>
          </a:xfrm>
          <a:prstGeom prst="rect">
            <a:avLst/>
          </a:prstGeom>
          <a:noFill/>
        </p:spPr>
        <p:txBody>
          <a:bodyPr wrap="none" rtlCol="0">
            <a:spAutoFit/>
          </a:bodyPr>
          <a:lstStyle/>
          <a:p>
            <a:r>
              <a:rPr lang="en-US" altLang="ja-JP" sz="2400" dirty="0">
                <a:solidFill>
                  <a:srgbClr val="FF0000"/>
                </a:solidFill>
                <a:latin typeface="+mn-ea"/>
                <a:ea typeface="+mn-ea"/>
              </a:rPr>
              <a:t>1/2,000</a:t>
            </a:r>
            <a:endParaRPr lang="ja-JP" altLang="en-US" sz="2400" dirty="0">
              <a:solidFill>
                <a:srgbClr val="FF0000"/>
              </a:solidFill>
              <a:latin typeface="+mn-ea"/>
              <a:ea typeface="+mn-ea"/>
            </a:endParaRPr>
          </a:p>
        </p:txBody>
      </p:sp>
      <p:sp>
        <p:nvSpPr>
          <p:cNvPr id="13" name="テキスト ボックス 12"/>
          <p:cNvSpPr txBox="1"/>
          <p:nvPr/>
        </p:nvSpPr>
        <p:spPr>
          <a:xfrm>
            <a:off x="10349751" y="3657533"/>
            <a:ext cx="1170513" cy="461665"/>
          </a:xfrm>
          <a:prstGeom prst="rect">
            <a:avLst/>
          </a:prstGeom>
          <a:noFill/>
        </p:spPr>
        <p:txBody>
          <a:bodyPr wrap="none" rtlCol="0">
            <a:spAutoFit/>
          </a:bodyPr>
          <a:lstStyle/>
          <a:p>
            <a:r>
              <a:rPr lang="en-US" altLang="ja-JP" sz="2400" dirty="0">
                <a:solidFill>
                  <a:srgbClr val="FF0000"/>
                </a:solidFill>
                <a:latin typeface="+mn-ea"/>
                <a:ea typeface="+mn-ea"/>
              </a:rPr>
              <a:t>1/2,100</a:t>
            </a:r>
            <a:endParaRPr lang="ja-JP" altLang="en-US" sz="2400" dirty="0">
              <a:solidFill>
                <a:srgbClr val="FF0000"/>
              </a:solidFill>
              <a:latin typeface="+mn-ea"/>
              <a:ea typeface="+mn-ea"/>
            </a:endParaRPr>
          </a:p>
        </p:txBody>
      </p:sp>
    </p:spTree>
    <p:extLst>
      <p:ext uri="{BB962C8B-B14F-4D97-AF65-F5344CB8AC3E}">
        <p14:creationId xmlns:p14="http://schemas.microsoft.com/office/powerpoint/2010/main" val="15293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3"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眼動注の前向き研究</a:t>
            </a:r>
          </a:p>
        </p:txBody>
      </p:sp>
      <p:sp>
        <p:nvSpPr>
          <p:cNvPr id="3" name="コンテンツ プレースホルダー 2"/>
          <p:cNvSpPr>
            <a:spLocks noGrp="1"/>
          </p:cNvSpPr>
          <p:nvPr>
            <p:ph idx="1"/>
          </p:nvPr>
        </p:nvSpPr>
        <p:spPr/>
        <p:txBody>
          <a:bodyPr/>
          <a:lstStyle/>
          <a:p>
            <a:r>
              <a:rPr kumimoji="1" lang="ja-JP" altLang="en-US" dirty="0"/>
              <a:t>眼動注とは</a:t>
            </a:r>
            <a:endParaRPr kumimoji="1" lang="en-US" altLang="ja-JP" dirty="0"/>
          </a:p>
          <a:p>
            <a:pPr lvl="1"/>
            <a:r>
              <a:rPr lang="ja-JP" altLang="en-US" dirty="0"/>
              <a:t>金子明博先生が開発、</a:t>
            </a:r>
            <a:r>
              <a:rPr lang="en-US" altLang="ja-JP" dirty="0"/>
              <a:t>1988</a:t>
            </a:r>
            <a:r>
              <a:rPr lang="ja-JP" altLang="en-US" dirty="0"/>
              <a:t>年～</a:t>
            </a:r>
            <a:endParaRPr lang="en-US" altLang="ja-JP" dirty="0"/>
          </a:p>
          <a:p>
            <a:pPr lvl="1"/>
            <a:r>
              <a:rPr kumimoji="1" lang="ja-JP" altLang="en-US" dirty="0"/>
              <a:t>「東洋の国で行っている治療がよさそう」</a:t>
            </a:r>
            <a:endParaRPr kumimoji="1" lang="en-US" altLang="ja-JP" dirty="0"/>
          </a:p>
          <a:p>
            <a:pPr lvl="1"/>
            <a:r>
              <a:rPr lang="en-US" altLang="ja-JP" dirty="0"/>
              <a:t>NY</a:t>
            </a:r>
            <a:r>
              <a:rPr lang="ja-JP" altLang="en-US" dirty="0"/>
              <a:t>の</a:t>
            </a:r>
            <a:r>
              <a:rPr lang="en-US" altLang="ja-JP" dirty="0"/>
              <a:t>Dr.</a:t>
            </a:r>
            <a:r>
              <a:rPr lang="ja-JP" altLang="en-US" dirty="0"/>
              <a:t> </a:t>
            </a:r>
            <a:r>
              <a:rPr lang="en-US" altLang="ja-JP" dirty="0"/>
              <a:t>Abramson</a:t>
            </a:r>
            <a:r>
              <a:rPr lang="ja-JP" altLang="en-US" dirty="0"/>
              <a:t>が</a:t>
            </a:r>
            <a:r>
              <a:rPr lang="en-US" altLang="ja-JP" dirty="0"/>
              <a:t>1998</a:t>
            </a:r>
            <a:r>
              <a:rPr lang="ja-JP" altLang="en-US" dirty="0"/>
              <a:t>年、</a:t>
            </a:r>
            <a:r>
              <a:rPr lang="ja-JP" altLang="en-US" u="sng" dirty="0"/>
              <a:t>“</a:t>
            </a:r>
            <a:r>
              <a:rPr lang="en-US" altLang="ja-JP" u="sng" dirty="0"/>
              <a:t>phase I/II study</a:t>
            </a:r>
            <a:r>
              <a:rPr lang="ja-JP" altLang="en-US" u="sng" dirty="0"/>
              <a:t>”というタイトルの後ろ向き症例集積研究</a:t>
            </a:r>
            <a:r>
              <a:rPr lang="ja-JP" altLang="en-US" dirty="0"/>
              <a:t>、</a:t>
            </a:r>
            <a:r>
              <a:rPr kumimoji="1" lang="ja-JP" altLang="en-US" dirty="0"/>
              <a:t>世界中</a:t>
            </a:r>
            <a:r>
              <a:rPr lang="ja-JP" altLang="en-US" dirty="0"/>
              <a:t>に広まる</a:t>
            </a:r>
            <a:endParaRPr lang="en-US" altLang="ja-JP" dirty="0"/>
          </a:p>
          <a:p>
            <a:pPr lvl="1"/>
            <a:r>
              <a:rPr kumimoji="1" lang="ja-JP" altLang="en-US" dirty="0"/>
              <a:t>比較試験なし、基礎研究</a:t>
            </a:r>
            <a:r>
              <a:rPr lang="ja-JP" altLang="en-US" dirty="0"/>
              <a:t>は後付け</a:t>
            </a:r>
            <a:endParaRPr lang="en-US" altLang="ja-JP" dirty="0"/>
          </a:p>
          <a:p>
            <a:pPr lvl="1"/>
            <a:r>
              <a:rPr lang="ja-JP" altLang="en-US" dirty="0"/>
              <a:t>薬剤、用量とも、統一基準なし</a:t>
            </a:r>
            <a:endParaRPr lang="en-US" altLang="ja-JP" dirty="0"/>
          </a:p>
          <a:p>
            <a:r>
              <a:rPr lang="ja-JP" altLang="en-US" dirty="0"/>
              <a:t>前向き試験の機運（欧州）</a:t>
            </a:r>
            <a:endParaRPr lang="en-US" altLang="ja-JP" dirty="0"/>
          </a:p>
          <a:p>
            <a:endParaRPr kumimoji="1" lang="ja-JP" altLang="en-US" dirty="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7608" y="4797153"/>
            <a:ext cx="3744416" cy="1647543"/>
          </a:xfrm>
          <a:prstGeom prst="rect">
            <a:avLst/>
          </a:prstGeom>
          <a:ln>
            <a:solidFill>
              <a:schemeClr val="tx1"/>
            </a:solidFill>
          </a:ln>
        </p:spPr>
      </p:pic>
      <p:sp>
        <p:nvSpPr>
          <p:cNvPr id="5" name="角丸四角形吹き出し 4"/>
          <p:cNvSpPr/>
          <p:nvPr/>
        </p:nvSpPr>
        <p:spPr>
          <a:xfrm>
            <a:off x="6898432" y="4797151"/>
            <a:ext cx="3662064" cy="1329011"/>
          </a:xfrm>
          <a:prstGeom prst="wedgeRoundRectCallout">
            <a:avLst>
              <a:gd name="adj1" fmla="val -58160"/>
              <a:gd name="adj2" fmla="val -6353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SIOP in Kyoto 2018</a:t>
            </a:r>
          </a:p>
          <a:p>
            <a:r>
              <a:rPr lang="ja-JP" altLang="en-US" sz="2400"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rPr>
              <a:t>既報の</a:t>
            </a:r>
            <a:r>
              <a:rPr lang="en-US" altLang="ja-JP" sz="2400"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rPr>
              <a:t>retro</a:t>
            </a:r>
            <a:r>
              <a:rPr lang="ja-JP" altLang="en-US" sz="2400"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rPr>
              <a:t>論文より低い眼球温存率</a:t>
            </a:r>
            <a:endParaRPr lang="en-US" altLang="ja-JP" sz="2400"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7" name="テキスト ボックス 9"/>
          <p:cNvSpPr txBox="1">
            <a:spLocks noChangeArrowheads="1"/>
          </p:cNvSpPr>
          <p:nvPr/>
        </p:nvSpPr>
        <p:spPr bwMode="auto">
          <a:xfrm>
            <a:off x="4727848" y="6444696"/>
            <a:ext cx="7416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SIOP: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Sociéte</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internationale</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d’oncologie</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1800" dirty="0" err="1">
                <a:latin typeface="Times New Roman" panose="02020603050405020304" pitchFamily="18" charset="0"/>
                <a:ea typeface="メイリオ" panose="020B0604030504040204" pitchFamily="50" charset="-128"/>
                <a:cs typeface="Times New Roman" panose="02020603050405020304" pitchFamily="18" charset="0"/>
              </a:rPr>
              <a:t>pédiatrique</a:t>
            </a:r>
            <a:r>
              <a:rPr lang="en-US" altLang="ja-JP" sz="1800" dirty="0">
                <a:latin typeface="Times New Roman" panose="02020603050405020304" pitchFamily="18" charset="0"/>
                <a:ea typeface="メイリオ" panose="020B0604030504040204" pitchFamily="50" charset="-128"/>
                <a:cs typeface="Times New Roman" panose="02020603050405020304" pitchFamily="18" charset="0"/>
              </a:rPr>
              <a:t> </a:t>
            </a:r>
            <a:r>
              <a:rPr lang="ja-JP" altLang="en-US" sz="1800" dirty="0">
                <a:latin typeface="Times New Roman" panose="02020603050405020304" pitchFamily="18" charset="0"/>
                <a:ea typeface="メイリオ" panose="020B0604030504040204" pitchFamily="50" charset="-128"/>
                <a:cs typeface="Times New Roman" panose="02020603050405020304" pitchFamily="18" charset="0"/>
              </a:rPr>
              <a:t>（国際小児がん学会）</a:t>
            </a:r>
          </a:p>
        </p:txBody>
      </p:sp>
      <p:sp>
        <p:nvSpPr>
          <p:cNvPr id="8" name="テキスト ボックス 7">
            <a:extLst>
              <a:ext uri="{FF2B5EF4-FFF2-40B4-BE49-F238E27FC236}">
                <a16:creationId xmlns:a16="http://schemas.microsoft.com/office/drawing/2014/main" id="{59F57267-21C8-4F1D-8E25-C4108793EC6A}"/>
              </a:ext>
            </a:extLst>
          </p:cNvPr>
          <p:cNvSpPr txBox="1"/>
          <p:nvPr/>
        </p:nvSpPr>
        <p:spPr>
          <a:xfrm>
            <a:off x="10920536" y="224642"/>
            <a:ext cx="902811" cy="523220"/>
          </a:xfrm>
          <a:prstGeom prst="rect">
            <a:avLst/>
          </a:prstGeom>
          <a:noFill/>
          <a:ln>
            <a:solidFill>
              <a:srgbClr val="FF33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研究</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97914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免疫チェックポイント阻害薬</a:t>
            </a:r>
          </a:p>
        </p:txBody>
      </p:sp>
      <p:sp>
        <p:nvSpPr>
          <p:cNvPr id="3" name="コンテンツ プレースホルダー 2"/>
          <p:cNvSpPr>
            <a:spLocks noGrp="1"/>
          </p:cNvSpPr>
          <p:nvPr>
            <p:ph idx="1"/>
          </p:nvPr>
        </p:nvSpPr>
        <p:spPr/>
        <p:txBody>
          <a:bodyPr/>
          <a:lstStyle/>
          <a:p>
            <a:r>
              <a:rPr kumimoji="1" lang="ja-JP" altLang="en-US" dirty="0"/>
              <a:t>小児がんに対する治験が開始されている</a:t>
            </a:r>
            <a:endParaRPr kumimoji="1" lang="en-US" altLang="ja-JP" dirty="0"/>
          </a:p>
          <a:p>
            <a:r>
              <a:rPr lang="ja-JP" altLang="en-US" dirty="0"/>
              <a:t>おそらく無効</a:t>
            </a:r>
            <a:endParaRPr kumimoji="1" lang="ja-JP" altLang="en-US" dirty="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5600" y="2696775"/>
            <a:ext cx="5382088" cy="3968393"/>
          </a:xfrm>
          <a:prstGeom prst="rect">
            <a:avLst/>
          </a:prstGeom>
        </p:spPr>
      </p:pic>
      <p:sp>
        <p:nvSpPr>
          <p:cNvPr id="5" name="テキスト ボックス 4"/>
          <p:cNvSpPr txBox="1"/>
          <p:nvPr/>
        </p:nvSpPr>
        <p:spPr>
          <a:xfrm>
            <a:off x="7877688" y="6425283"/>
            <a:ext cx="2485296" cy="338554"/>
          </a:xfrm>
          <a:prstGeom prst="rect">
            <a:avLst/>
          </a:prstGeom>
          <a:noFill/>
        </p:spPr>
        <p:txBody>
          <a:bodyPr wrap="none" rtlCol="0">
            <a:spAutoFit/>
          </a:bodyPr>
          <a:lstStyle/>
          <a:p>
            <a:r>
              <a:rPr lang="en-US" altLang="ja-JP" sz="1600" dirty="0">
                <a:latin typeface="Times New Roman" panose="02020603050405020304" pitchFamily="18" charset="0"/>
                <a:cs typeface="Times New Roman" panose="02020603050405020304" pitchFamily="18" charset="0"/>
              </a:rPr>
              <a:t>(</a:t>
            </a:r>
            <a:r>
              <a:rPr lang="en-US" altLang="ja-JP" sz="1600" dirty="0" err="1">
                <a:latin typeface="Times New Roman" panose="02020603050405020304" pitchFamily="18" charset="0"/>
                <a:cs typeface="Times New Roman" panose="02020603050405020304" pitchFamily="18" charset="0"/>
              </a:rPr>
              <a:t>Yarchoan</a:t>
            </a:r>
            <a:r>
              <a:rPr lang="en-US" altLang="ja-JP" sz="1600" dirty="0">
                <a:latin typeface="Times New Roman" panose="02020603050405020304" pitchFamily="18" charset="0"/>
                <a:cs typeface="Times New Roman" panose="02020603050405020304" pitchFamily="18" charset="0"/>
              </a:rPr>
              <a:t> M, NEJM, 2017)</a:t>
            </a:r>
            <a:endParaRPr lang="ja-JP" altLang="en-US" sz="1600"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2305599" y="2296664"/>
            <a:ext cx="5762090" cy="400110"/>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Tumor Mutational Burden and Response Rate to PD-1</a:t>
            </a:r>
            <a:endParaRPr lang="ja-JP" altLang="en-US"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8040319" y="2780253"/>
            <a:ext cx="3732082" cy="1015663"/>
          </a:xfrm>
          <a:prstGeom prst="rect">
            <a:avLst/>
          </a:prstGeom>
          <a:noFill/>
          <a:ln>
            <a:solidFill>
              <a:schemeClr val="tx1"/>
            </a:solidFill>
          </a:ln>
        </p:spPr>
        <p:txBody>
          <a:bodyPr wrap="square" rtlCol="0">
            <a:spAutoFit/>
          </a:bodyPr>
          <a:lstStyle/>
          <a:p>
            <a:r>
              <a:rPr lang="en-US" altLang="ja-JP" dirty="0">
                <a:latin typeface="Times New Roman" panose="02020603050405020304" pitchFamily="18" charset="0"/>
                <a:cs typeface="Times New Roman" panose="02020603050405020304" pitchFamily="18" charset="0"/>
              </a:rPr>
              <a:t>TMB high tumors are more likely to respond to immunotherapy </a:t>
            </a:r>
          </a:p>
          <a:p>
            <a:r>
              <a:rPr lang="en-US" altLang="ja-JP" dirty="0">
                <a:latin typeface="Times New Roman" panose="02020603050405020304" pitchFamily="18" charset="0"/>
                <a:cs typeface="Times New Roman" panose="02020603050405020304" pitchFamily="18" charset="0"/>
              </a:rPr>
              <a:t>(biomarker). </a:t>
            </a:r>
          </a:p>
        </p:txBody>
      </p:sp>
      <p:sp>
        <p:nvSpPr>
          <p:cNvPr id="8" name="テキスト ボックス 7">
            <a:extLst>
              <a:ext uri="{FF2B5EF4-FFF2-40B4-BE49-F238E27FC236}">
                <a16:creationId xmlns:a16="http://schemas.microsoft.com/office/drawing/2014/main" id="{1BFA6EEB-66FF-4464-92C1-2806FDC1AD61}"/>
              </a:ext>
            </a:extLst>
          </p:cNvPr>
          <p:cNvSpPr txBox="1"/>
          <p:nvPr/>
        </p:nvSpPr>
        <p:spPr>
          <a:xfrm>
            <a:off x="10920536" y="224642"/>
            <a:ext cx="902811" cy="523220"/>
          </a:xfrm>
          <a:prstGeom prst="rect">
            <a:avLst/>
          </a:prstGeom>
          <a:noFill/>
          <a:ln>
            <a:solidFill>
              <a:srgbClr val="FF33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研究</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9853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アデノウイルスを用いた治療</a:t>
            </a:r>
          </a:p>
        </p:txBody>
      </p:sp>
      <p:sp>
        <p:nvSpPr>
          <p:cNvPr id="3" name="コンテンツ プレースホルダー 2"/>
          <p:cNvSpPr>
            <a:spLocks noGrp="1"/>
          </p:cNvSpPr>
          <p:nvPr>
            <p:ph idx="1"/>
          </p:nvPr>
        </p:nvSpPr>
        <p:spPr/>
        <p:txBody>
          <a:bodyPr>
            <a:normAutofit/>
          </a:bodyPr>
          <a:lstStyle/>
          <a:p>
            <a:r>
              <a:rPr kumimoji="1" lang="en-US" altLang="ja-JP" dirty="0">
                <a:latin typeface="Times New Roman" panose="02020603050405020304" pitchFamily="18" charset="0"/>
                <a:cs typeface="Times New Roman" panose="02020603050405020304" pitchFamily="18" charset="0"/>
              </a:rPr>
              <a:t>VCN-01</a:t>
            </a:r>
            <a:endParaRPr lang="en-US" altLang="ja-JP" dirty="0">
              <a:latin typeface="Times New Roman" panose="02020603050405020304" pitchFamily="18" charset="0"/>
              <a:cs typeface="Times New Roman" panose="02020603050405020304" pitchFamily="18" charset="0"/>
            </a:endParaRPr>
          </a:p>
          <a:p>
            <a:pPr lvl="1"/>
            <a:r>
              <a:rPr kumimoji="1" lang="en-US" altLang="ja-JP" dirty="0">
                <a:latin typeface="Times New Roman" panose="02020603050405020304" pitchFamily="18" charset="0"/>
                <a:cs typeface="Times New Roman" panose="02020603050405020304" pitchFamily="18" charset="0"/>
              </a:rPr>
              <a:t>E2F-1</a:t>
            </a:r>
            <a:r>
              <a:rPr kumimoji="1" lang="ja-JP" altLang="en-US" dirty="0">
                <a:latin typeface="Times New Roman" panose="02020603050405020304" pitchFamily="18" charset="0"/>
                <a:cs typeface="Times New Roman" panose="02020603050405020304" pitchFamily="18" charset="0"/>
              </a:rPr>
              <a:t>が豊富な細胞で選択的に複製</a:t>
            </a:r>
            <a:endParaRPr kumimoji="1" lang="en-US" altLang="ja-JP" dirty="0">
              <a:latin typeface="Times New Roman" panose="02020603050405020304" pitchFamily="18" charset="0"/>
              <a:cs typeface="Times New Roman" panose="02020603050405020304" pitchFamily="18" charset="0"/>
            </a:endParaRPr>
          </a:p>
          <a:p>
            <a:pPr lvl="1"/>
            <a:r>
              <a:rPr lang="ja-JP" altLang="en-US" dirty="0">
                <a:latin typeface="Times New Roman" panose="02020603050405020304" pitchFamily="18" charset="0"/>
                <a:cs typeface="Times New Roman" panose="02020603050405020304" pitchFamily="18" charset="0"/>
              </a:rPr>
              <a:t>網膜芽細胞腫は</a:t>
            </a:r>
            <a:r>
              <a:rPr lang="en-US" altLang="ja-JP" i="1" dirty="0">
                <a:latin typeface="Times New Roman" panose="02020603050405020304" pitchFamily="18" charset="0"/>
                <a:cs typeface="Times New Roman" panose="02020603050405020304" pitchFamily="18" charset="0"/>
              </a:rPr>
              <a:t>RB1</a:t>
            </a:r>
            <a:r>
              <a:rPr lang="ja-JP" altLang="en-US" i="1" dirty="0">
                <a:latin typeface="Times New Roman" panose="02020603050405020304" pitchFamily="18" charset="0"/>
                <a:cs typeface="Times New Roman" panose="02020603050405020304" pitchFamily="18" charset="0"/>
              </a:rPr>
              <a:t>遺伝子</a:t>
            </a:r>
            <a:r>
              <a:rPr lang="ja-JP" altLang="en-US" dirty="0">
                <a:latin typeface="Times New Roman" panose="02020603050405020304" pitchFamily="18" charset="0"/>
                <a:cs typeface="Times New Roman" panose="02020603050405020304" pitchFamily="18" charset="0"/>
              </a:rPr>
              <a:t>が不活化、</a:t>
            </a:r>
            <a:r>
              <a:rPr lang="en-US" altLang="ja-JP" dirty="0">
                <a:latin typeface="Times New Roman" panose="02020603050405020304" pitchFamily="18" charset="0"/>
                <a:cs typeface="Times New Roman" panose="02020603050405020304" pitchFamily="18" charset="0"/>
              </a:rPr>
              <a:t>E2F-1</a:t>
            </a:r>
            <a:r>
              <a:rPr lang="ja-JP" altLang="en-US" dirty="0">
                <a:latin typeface="Times New Roman" panose="02020603050405020304" pitchFamily="18" charset="0"/>
                <a:cs typeface="Times New Roman" panose="02020603050405020304" pitchFamily="18" charset="0"/>
              </a:rPr>
              <a:t>が過剰状態</a:t>
            </a:r>
            <a:endParaRPr lang="en-US" altLang="ja-JP" dirty="0">
              <a:latin typeface="Times New Roman" panose="02020603050405020304" pitchFamily="18" charset="0"/>
              <a:cs typeface="Times New Roman" panose="02020603050405020304" pitchFamily="18" charset="0"/>
            </a:endParaRPr>
          </a:p>
          <a:p>
            <a:r>
              <a:rPr kumimoji="1" lang="ja-JP" altLang="en-US" dirty="0">
                <a:latin typeface="Times New Roman" panose="02020603050405020304" pitchFamily="18" charset="0"/>
                <a:cs typeface="Times New Roman" panose="02020603050405020304" pitchFamily="18" charset="0"/>
              </a:rPr>
              <a:t>マウス、ウサギ</a:t>
            </a:r>
            <a:endParaRPr kumimoji="1" lang="en-US" altLang="ja-JP" dirty="0">
              <a:latin typeface="Times New Roman" panose="02020603050405020304" pitchFamily="18" charset="0"/>
              <a:cs typeface="Times New Roman" panose="02020603050405020304" pitchFamily="18" charset="0"/>
            </a:endParaRPr>
          </a:p>
          <a:p>
            <a:pPr lvl="1"/>
            <a:r>
              <a:rPr lang="ja-JP" altLang="en-US" dirty="0">
                <a:latin typeface="Times New Roman" panose="02020603050405020304" pitchFamily="18" charset="0"/>
                <a:cs typeface="Times New Roman" panose="02020603050405020304" pitchFamily="18" charset="0"/>
              </a:rPr>
              <a:t>化学療法に比べ眼球予後良好</a:t>
            </a:r>
            <a:endParaRPr lang="en-US" altLang="ja-JP" dirty="0">
              <a:latin typeface="Times New Roman" panose="02020603050405020304" pitchFamily="18" charset="0"/>
              <a:cs typeface="Times New Roman" panose="02020603050405020304" pitchFamily="18" charset="0"/>
            </a:endParaRPr>
          </a:p>
          <a:p>
            <a:pPr lvl="1"/>
            <a:r>
              <a:rPr kumimoji="1" lang="ja-JP" altLang="en-US" dirty="0">
                <a:latin typeface="Times New Roman" panose="02020603050405020304" pitchFamily="18" charset="0"/>
                <a:cs typeface="Times New Roman" panose="02020603050405020304" pitchFamily="18" charset="0"/>
              </a:rPr>
              <a:t>網膜細胞</a:t>
            </a:r>
            <a:r>
              <a:rPr lang="ja-JP" altLang="en-US" dirty="0">
                <a:latin typeface="Times New Roman" panose="02020603050405020304" pitchFamily="18" charset="0"/>
                <a:cs typeface="Times New Roman" panose="02020603050405020304" pitchFamily="18" charset="0"/>
              </a:rPr>
              <a:t>内でウイルスは増殖せず、</a:t>
            </a:r>
            <a:r>
              <a:rPr kumimoji="1" lang="ja-JP" altLang="en-US" dirty="0">
                <a:latin typeface="Times New Roman" panose="02020603050405020304" pitchFamily="18" charset="0"/>
                <a:cs typeface="Times New Roman" panose="02020603050405020304" pitchFamily="18" charset="0"/>
              </a:rPr>
              <a:t>血中は短時間検出</a:t>
            </a:r>
            <a:endParaRPr kumimoji="1"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硝子体注入の第</a:t>
            </a:r>
            <a:r>
              <a:rPr lang="en-US" altLang="ja-JP" dirty="0">
                <a:latin typeface="Times New Roman" panose="02020603050405020304" pitchFamily="18" charset="0"/>
                <a:cs typeface="Times New Roman" panose="02020603050405020304" pitchFamily="18" charset="0"/>
              </a:rPr>
              <a:t>I</a:t>
            </a:r>
            <a:r>
              <a:rPr lang="ja-JP" altLang="en-US" dirty="0">
                <a:latin typeface="Times New Roman" panose="02020603050405020304" pitchFamily="18" charset="0"/>
                <a:cs typeface="Times New Roman" panose="02020603050405020304" pitchFamily="18" charset="0"/>
              </a:rPr>
              <a:t>相試験</a:t>
            </a:r>
            <a:endParaRPr lang="en-US" altLang="ja-JP" dirty="0">
              <a:latin typeface="Times New Roman" panose="02020603050405020304" pitchFamily="18" charset="0"/>
              <a:cs typeface="Times New Roman" panose="02020603050405020304" pitchFamily="18" charset="0"/>
            </a:endParaRPr>
          </a:p>
          <a:p>
            <a:pPr lvl="1"/>
            <a:r>
              <a:rPr kumimoji="1" lang="ja-JP" altLang="en-US" dirty="0">
                <a:latin typeface="Times New Roman" panose="02020603050405020304" pitchFamily="18" charset="0"/>
                <a:cs typeface="Times New Roman" panose="02020603050405020304" pitchFamily="18" charset="0"/>
              </a:rPr>
              <a:t>抗腫瘍効果あり、</a:t>
            </a:r>
            <a:endParaRPr kumimoji="1" lang="en-US" altLang="ja-JP" dirty="0">
              <a:latin typeface="Times New Roman" panose="02020603050405020304" pitchFamily="18" charset="0"/>
              <a:cs typeface="Times New Roman" panose="02020603050405020304" pitchFamily="18" charset="0"/>
            </a:endParaRPr>
          </a:p>
          <a:p>
            <a:pPr lvl="1"/>
            <a:r>
              <a:rPr kumimoji="1" lang="ja-JP" altLang="en-US" dirty="0">
                <a:latin typeface="Times New Roman" panose="02020603050405020304" pitchFamily="18" charset="0"/>
                <a:cs typeface="Times New Roman" panose="02020603050405020304" pitchFamily="18" charset="0"/>
              </a:rPr>
              <a:t>硝子体の炎症あり、全身有害事象なし</a:t>
            </a:r>
          </a:p>
        </p:txBody>
      </p:sp>
      <p:sp>
        <p:nvSpPr>
          <p:cNvPr id="4" name="テキスト ボックス 3"/>
          <p:cNvSpPr txBox="1"/>
          <p:nvPr/>
        </p:nvSpPr>
        <p:spPr>
          <a:xfrm>
            <a:off x="4655840" y="5927084"/>
            <a:ext cx="7344816" cy="646331"/>
          </a:xfrm>
          <a:prstGeom prst="rect">
            <a:avLst/>
          </a:prstGeom>
          <a:noFill/>
        </p:spPr>
        <p:txBody>
          <a:bodyPr wrap="square" rtlCol="0">
            <a:spAutoFit/>
          </a:bodyPr>
          <a:lstStyle/>
          <a:p>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Pascual</a:t>
            </a:r>
            <a:r>
              <a:rPr lang="en-US" altLang="ja-JP" sz="1800" dirty="0">
                <a:latin typeface="Times New Roman" panose="02020603050405020304" pitchFamily="18" charset="0"/>
                <a:cs typeface="Times New Roman" panose="02020603050405020304" pitchFamily="18" charset="0"/>
              </a:rPr>
              <a:t>-Pasto G, et al: Therapeutic targeting of the RB1 pathway in retinoblastoma with the oncolytic adenovirus VCN-01. </a:t>
            </a:r>
            <a:r>
              <a:rPr lang="en-US" altLang="ja-JP" sz="1800" dirty="0" err="1">
                <a:latin typeface="Times New Roman" panose="02020603050405020304" pitchFamily="18" charset="0"/>
                <a:cs typeface="Times New Roman" panose="02020603050405020304" pitchFamily="18" charset="0"/>
              </a:rPr>
              <a:t>Sci</a:t>
            </a:r>
            <a:r>
              <a:rPr lang="en-US" altLang="ja-JP"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Transl</a:t>
            </a:r>
            <a:r>
              <a:rPr lang="en-US" altLang="ja-JP" sz="1800" dirty="0">
                <a:latin typeface="Times New Roman" panose="02020603050405020304" pitchFamily="18" charset="0"/>
                <a:cs typeface="Times New Roman" panose="02020603050405020304" pitchFamily="18" charset="0"/>
              </a:rPr>
              <a:t> Med 2019)</a:t>
            </a:r>
            <a:endParaRPr lang="ja-JP" altLang="en-US" sz="1800" dirty="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0F4D52F-2A66-4D55-8382-653AA5A3BC6D}"/>
              </a:ext>
            </a:extLst>
          </p:cNvPr>
          <p:cNvSpPr txBox="1"/>
          <p:nvPr/>
        </p:nvSpPr>
        <p:spPr>
          <a:xfrm>
            <a:off x="10920536" y="224642"/>
            <a:ext cx="902811" cy="523220"/>
          </a:xfrm>
          <a:prstGeom prst="rect">
            <a:avLst/>
          </a:prstGeom>
          <a:noFill/>
          <a:ln>
            <a:solidFill>
              <a:srgbClr val="FF33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研究</a:t>
            </a:r>
            <a:endParaRPr lang="en-US" altLang="ja-JP"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24993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1992313" y="333375"/>
            <a:ext cx="8229600" cy="1143000"/>
          </a:xfrm>
        </p:spPr>
        <p:txBody>
          <a:bodyPr/>
          <a:lstStyle/>
          <a:p>
            <a:pPr eaLnBrk="1" hangingPunct="1">
              <a:defRPr/>
            </a:pPr>
            <a:r>
              <a:rPr lang="ja-JP" altLang="en-US" dirty="0"/>
              <a:t>本日のアジェンダ</a:t>
            </a:r>
          </a:p>
        </p:txBody>
      </p:sp>
      <p:sp>
        <p:nvSpPr>
          <p:cNvPr id="19459" name="Rectangle 3"/>
          <p:cNvSpPr>
            <a:spLocks noGrp="1" noChangeArrowheads="1"/>
          </p:cNvSpPr>
          <p:nvPr>
            <p:ph idx="1"/>
          </p:nvPr>
        </p:nvSpPr>
        <p:spPr>
          <a:xfrm>
            <a:off x="3551214" y="1693146"/>
            <a:ext cx="5111799" cy="4464496"/>
          </a:xfrm>
        </p:spPr>
        <p:txBody>
          <a:bodyPr>
            <a:normAutofit/>
          </a:bodyPr>
          <a:lstStyle/>
          <a:p>
            <a:pPr eaLnBrk="1" hangingPunct="1">
              <a:lnSpc>
                <a:spcPct val="150000"/>
              </a:lnSpc>
            </a:pPr>
            <a:r>
              <a:rPr lang="ja-JP" altLang="en-US" dirty="0">
                <a:solidFill>
                  <a:schemeClr val="bg1">
                    <a:lumMod val="75000"/>
                  </a:schemeClr>
                </a:solidFill>
              </a:rPr>
              <a:t>疾患の概要・疫学</a:t>
            </a:r>
          </a:p>
          <a:p>
            <a:pPr eaLnBrk="1" hangingPunct="1">
              <a:lnSpc>
                <a:spcPct val="150000"/>
              </a:lnSpc>
            </a:pPr>
            <a:r>
              <a:rPr lang="ja-JP" altLang="en-US" dirty="0">
                <a:solidFill>
                  <a:schemeClr val="bg1">
                    <a:lumMod val="75000"/>
                  </a:schemeClr>
                </a:solidFill>
              </a:rPr>
              <a:t>診断：臨床診断と病理診断</a:t>
            </a:r>
            <a:endParaRPr lang="en-US" altLang="ja-JP" dirty="0">
              <a:solidFill>
                <a:schemeClr val="bg1">
                  <a:lumMod val="75000"/>
                </a:schemeClr>
              </a:solidFill>
            </a:endParaRPr>
          </a:p>
          <a:p>
            <a:pPr eaLnBrk="1" hangingPunct="1">
              <a:lnSpc>
                <a:spcPct val="150000"/>
              </a:lnSpc>
            </a:pPr>
            <a:r>
              <a:rPr lang="ja-JP" altLang="en-US" dirty="0">
                <a:solidFill>
                  <a:schemeClr val="bg1">
                    <a:lumMod val="75000"/>
                  </a:schemeClr>
                </a:solidFill>
              </a:rPr>
              <a:t>治療</a:t>
            </a:r>
          </a:p>
          <a:p>
            <a:pPr eaLnBrk="1" hangingPunct="1">
              <a:lnSpc>
                <a:spcPct val="150000"/>
              </a:lnSpc>
            </a:pPr>
            <a:r>
              <a:rPr lang="ja-JP" altLang="en-US" dirty="0"/>
              <a:t>遺伝、「遺伝子診断」</a:t>
            </a:r>
          </a:p>
          <a:p>
            <a:pPr eaLnBrk="1" hangingPunct="1">
              <a:lnSpc>
                <a:spcPct val="150000"/>
              </a:lnSpc>
            </a:pPr>
            <a:r>
              <a:rPr lang="ja-JP" altLang="en-US" dirty="0">
                <a:solidFill>
                  <a:schemeClr val="bg1">
                    <a:lumMod val="75000"/>
                  </a:schemeClr>
                </a:solidFill>
              </a:rPr>
              <a:t>サーベイランス</a:t>
            </a:r>
            <a:endParaRPr lang="en-US" altLang="ja-JP" dirty="0">
              <a:solidFill>
                <a:schemeClr val="bg1">
                  <a:lumMod val="75000"/>
                </a:schemeClr>
              </a:solidFill>
            </a:endParaRPr>
          </a:p>
        </p:txBody>
      </p:sp>
    </p:spTree>
    <p:extLst>
      <p:ext uri="{BB962C8B-B14F-4D97-AF65-F5344CB8AC3E}">
        <p14:creationId xmlns:p14="http://schemas.microsoft.com/office/powerpoint/2010/main" val="300846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グループ化 33"/>
          <p:cNvGrpSpPr>
            <a:grpSpLocks/>
          </p:cNvGrpSpPr>
          <p:nvPr/>
        </p:nvGrpSpPr>
        <p:grpSpPr bwMode="auto">
          <a:xfrm>
            <a:off x="1992313" y="2813051"/>
            <a:ext cx="1943100" cy="1552575"/>
            <a:chOff x="6444208" y="3372159"/>
            <a:chExt cx="1403648" cy="1131888"/>
          </a:xfrm>
        </p:grpSpPr>
        <p:sp>
          <p:nvSpPr>
            <p:cNvPr id="12" name="爆発 2 11"/>
            <p:cNvSpPr/>
            <p:nvPr/>
          </p:nvSpPr>
          <p:spPr>
            <a:xfrm>
              <a:off x="6444208" y="3372159"/>
              <a:ext cx="1403648" cy="1131888"/>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4284" name="Group 5"/>
            <p:cNvGrpSpPr>
              <a:grpSpLocks/>
            </p:cNvGrpSpPr>
            <p:nvPr/>
          </p:nvGrpSpPr>
          <p:grpSpPr bwMode="auto">
            <a:xfrm>
              <a:off x="6979972" y="3674901"/>
              <a:ext cx="73226" cy="571094"/>
              <a:chOff x="2154" y="2478"/>
              <a:chExt cx="91" cy="589"/>
            </a:xfrm>
          </p:grpSpPr>
          <p:sp>
            <p:nvSpPr>
              <p:cNvPr id="54288"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4289" name="Oval 7"/>
              <p:cNvSpPr>
                <a:spLocks noChangeArrowheads="1"/>
              </p:cNvSpPr>
              <p:nvPr/>
            </p:nvSpPr>
            <p:spPr bwMode="auto">
              <a:xfrm>
                <a:off x="2154" y="2658"/>
                <a:ext cx="91" cy="409"/>
              </a:xfrm>
              <a:prstGeom prst="ellipse">
                <a:avLst/>
              </a:prstGeom>
              <a:solidFill>
                <a:srgbClr val="FF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nvGrpSpPr>
            <p:cNvPr id="54285" name="Group 8"/>
            <p:cNvGrpSpPr>
              <a:grpSpLocks/>
            </p:cNvGrpSpPr>
            <p:nvPr/>
          </p:nvGrpSpPr>
          <p:grpSpPr bwMode="auto">
            <a:xfrm>
              <a:off x="7126424" y="3674901"/>
              <a:ext cx="73226" cy="571094"/>
              <a:chOff x="2653" y="2523"/>
              <a:chExt cx="91" cy="589"/>
            </a:xfrm>
          </p:grpSpPr>
          <p:sp>
            <p:nvSpPr>
              <p:cNvPr id="54286" name="Oval 9"/>
              <p:cNvSpPr>
                <a:spLocks noChangeArrowheads="1"/>
              </p:cNvSpPr>
              <p:nvPr/>
            </p:nvSpPr>
            <p:spPr bwMode="auto">
              <a:xfrm>
                <a:off x="2653" y="2523"/>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4287" name="Oval 10"/>
              <p:cNvSpPr>
                <a:spLocks noChangeArrowheads="1"/>
              </p:cNvSpPr>
              <p:nvPr/>
            </p:nvSpPr>
            <p:spPr bwMode="auto">
              <a:xfrm>
                <a:off x="2653" y="2703"/>
                <a:ext cx="91"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sp>
        <p:nvSpPr>
          <p:cNvPr id="54275" name="Rectangle 3"/>
          <p:cNvSpPr>
            <a:spLocks noGrp="1" noChangeArrowheads="1"/>
          </p:cNvSpPr>
          <p:nvPr>
            <p:ph idx="1"/>
          </p:nvPr>
        </p:nvSpPr>
        <p:spPr>
          <a:xfrm>
            <a:off x="3859214" y="1484785"/>
            <a:ext cx="6808787" cy="4967287"/>
          </a:xfrm>
        </p:spPr>
        <p:txBody>
          <a:bodyPr/>
          <a:lstStyle/>
          <a:p>
            <a:pPr eaLnBrk="1" hangingPunct="1"/>
            <a:r>
              <a:rPr lang="ja-JP" altLang="en-US" dirty="0"/>
              <a:t>原因：</a:t>
            </a:r>
            <a:r>
              <a:rPr lang="en-US" altLang="ja-JP" i="1" dirty="0"/>
              <a:t>RB1</a:t>
            </a:r>
            <a:r>
              <a:rPr lang="ja-JP" altLang="en-US" dirty="0"/>
              <a:t>遺伝子の変異（</a:t>
            </a:r>
            <a:r>
              <a:rPr lang="en-US" altLang="ja-JP" dirty="0"/>
              <a:t>13q14.2</a:t>
            </a:r>
            <a:r>
              <a:rPr lang="ja-JP" altLang="en-US" dirty="0"/>
              <a:t>）</a:t>
            </a:r>
            <a:endParaRPr lang="en-US" altLang="ja-JP" dirty="0"/>
          </a:p>
          <a:p>
            <a:pPr eaLnBrk="1" hangingPunct="1"/>
            <a:endParaRPr lang="en-US" altLang="ja-JP" dirty="0"/>
          </a:p>
          <a:p>
            <a:pPr eaLnBrk="1" hangingPunct="1"/>
            <a:r>
              <a:rPr lang="en-US" altLang="ja-JP" dirty="0"/>
              <a:t>RB1</a:t>
            </a:r>
            <a:r>
              <a:rPr lang="ja-JP" altLang="en-US" dirty="0"/>
              <a:t>タンパクが作られない</a:t>
            </a:r>
          </a:p>
          <a:p>
            <a:pPr lvl="1" eaLnBrk="1" hangingPunct="1"/>
            <a:endParaRPr lang="en-US" altLang="ja-JP" dirty="0"/>
          </a:p>
          <a:p>
            <a:pPr eaLnBrk="1" hangingPunct="1"/>
            <a:r>
              <a:rPr lang="ja-JP" altLang="en-US" dirty="0"/>
              <a:t>細胞分裂にブレーキがかからない</a:t>
            </a:r>
          </a:p>
          <a:p>
            <a:pPr lvl="1" eaLnBrk="1" hangingPunct="1"/>
            <a:r>
              <a:rPr lang="ja-JP" altLang="en-US" dirty="0"/>
              <a:t>他の遺伝子変異の蓄積</a:t>
            </a:r>
            <a:endParaRPr lang="en-US" altLang="ja-JP" dirty="0"/>
          </a:p>
          <a:p>
            <a:pPr lvl="1" eaLnBrk="1" hangingPunct="1"/>
            <a:r>
              <a:rPr lang="ja-JP" altLang="en-US" dirty="0"/>
              <a:t>エピジェネティック変化</a:t>
            </a:r>
            <a:endParaRPr lang="en-US" altLang="ja-JP" dirty="0"/>
          </a:p>
          <a:p>
            <a:pPr eaLnBrk="1" hangingPunct="1"/>
            <a:endParaRPr lang="en-US" altLang="ja-JP" dirty="0"/>
          </a:p>
          <a:p>
            <a:pPr eaLnBrk="1" hangingPunct="1">
              <a:buFont typeface="Wingdings" panose="05000000000000000000" pitchFamily="2" charset="2"/>
              <a:buNone/>
            </a:pPr>
            <a:r>
              <a:rPr lang="en-US" altLang="ja-JP" dirty="0"/>
              <a:t>			</a:t>
            </a:r>
            <a:r>
              <a:rPr lang="ja-JP" altLang="en-US" dirty="0"/>
              <a:t> がん化</a:t>
            </a:r>
          </a:p>
        </p:txBody>
      </p:sp>
      <p:sp>
        <p:nvSpPr>
          <p:cNvPr id="68610" name="Rectangle 2"/>
          <p:cNvSpPr>
            <a:spLocks noGrp="1" noRot="1" noChangeArrowheads="1"/>
          </p:cNvSpPr>
          <p:nvPr>
            <p:ph type="title"/>
          </p:nvPr>
        </p:nvSpPr>
        <p:spPr>
          <a:xfrm>
            <a:off x="1992313" y="333376"/>
            <a:ext cx="8229600" cy="1006475"/>
          </a:xfrm>
        </p:spPr>
        <p:txBody>
          <a:bodyPr/>
          <a:lstStyle/>
          <a:p>
            <a:pPr eaLnBrk="1" hangingPunct="1">
              <a:defRPr/>
            </a:pPr>
            <a:r>
              <a:rPr lang="ja-JP" altLang="en-US" dirty="0"/>
              <a:t>腫瘍組織の遺伝子</a:t>
            </a:r>
          </a:p>
        </p:txBody>
      </p:sp>
      <p:sp>
        <p:nvSpPr>
          <p:cNvPr id="54277" name="Text Box 5"/>
          <p:cNvSpPr txBox="1">
            <a:spLocks noChangeArrowheads="1"/>
          </p:cNvSpPr>
          <p:nvPr/>
        </p:nvSpPr>
        <p:spPr bwMode="auto">
          <a:xfrm>
            <a:off x="2135189" y="1773239"/>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13</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番染色体</a:t>
            </a:r>
          </a:p>
        </p:txBody>
      </p:sp>
      <p:sp>
        <p:nvSpPr>
          <p:cNvPr id="54278" name="Line 6"/>
          <p:cNvSpPr>
            <a:spLocks noChangeShapeType="1"/>
          </p:cNvSpPr>
          <p:nvPr/>
        </p:nvSpPr>
        <p:spPr bwMode="auto">
          <a:xfrm>
            <a:off x="2927350" y="2203451"/>
            <a:ext cx="0" cy="720725"/>
          </a:xfrm>
          <a:prstGeom prst="line">
            <a:avLst/>
          </a:prstGeom>
          <a:noFill/>
          <a:ln w="57150">
            <a:solidFill>
              <a:srgbClr val="33CCCC"/>
            </a:solidFill>
            <a:round/>
            <a:headEnd/>
            <a:tailEnd type="triangle" w="med" len="med"/>
          </a:ln>
          <a:extLst>
            <a:ext uri="{909E8E84-426E-40DD-AFC4-6F175D3DCCD1}">
              <a14:hiddenFill xmlns:a14="http://schemas.microsoft.com/office/drawing/2010/main">
                <a:noFill/>
              </a14:hiddenFill>
            </a:ext>
          </a:extLst>
        </p:spPr>
        <p:txBody>
          <a:bodyPr wrap="none"/>
          <a:lstStyle/>
          <a:p>
            <a:endParaRPr lang="ja-JP" altLang="en-US"/>
          </a:p>
        </p:txBody>
      </p:sp>
      <p:sp>
        <p:nvSpPr>
          <p:cNvPr id="54279" name="AutoShape 7"/>
          <p:cNvSpPr>
            <a:spLocks noChangeArrowheads="1"/>
          </p:cNvSpPr>
          <p:nvPr/>
        </p:nvSpPr>
        <p:spPr bwMode="auto">
          <a:xfrm>
            <a:off x="6075685" y="2925763"/>
            <a:ext cx="649287" cy="503237"/>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4280" name="AutoShape 8"/>
          <p:cNvSpPr>
            <a:spLocks noChangeArrowheads="1"/>
          </p:cNvSpPr>
          <p:nvPr/>
        </p:nvSpPr>
        <p:spPr bwMode="auto">
          <a:xfrm>
            <a:off x="6075685" y="4798565"/>
            <a:ext cx="649287"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4281" name="Rectangle 9"/>
          <p:cNvSpPr>
            <a:spLocks noChangeArrowheads="1"/>
          </p:cNvSpPr>
          <p:nvPr/>
        </p:nvSpPr>
        <p:spPr bwMode="auto">
          <a:xfrm>
            <a:off x="5735960" y="5374629"/>
            <a:ext cx="1285875" cy="500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2000">
              <a:latin typeface="Garamond" panose="02020404030301010803" pitchFamily="18" charset="0"/>
            </a:endParaRPr>
          </a:p>
        </p:txBody>
      </p:sp>
      <p:sp>
        <p:nvSpPr>
          <p:cNvPr id="558090" name="Text Box 10"/>
          <p:cNvSpPr txBox="1">
            <a:spLocks noChangeArrowheads="1"/>
          </p:cNvSpPr>
          <p:nvPr/>
        </p:nvSpPr>
        <p:spPr bwMode="auto">
          <a:xfrm>
            <a:off x="2208213" y="5229225"/>
            <a:ext cx="2500312"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eaLnBrk="1" hangingPunct="1">
              <a:defRPr/>
            </a:pPr>
            <a:r>
              <a:rPr lang="ja-JP" altLang="en-US" sz="2800" dirty="0">
                <a:latin typeface="Times New Roman" panose="02020603050405020304" pitchFamily="18" charset="0"/>
                <a:ea typeface="メイリオ" pitchFamily="50" charset="-128"/>
                <a:cs typeface="Times New Roman" panose="02020603050405020304" pitchFamily="18" charset="0"/>
              </a:rPr>
              <a:t>癌抑制遺伝子</a:t>
            </a:r>
          </a:p>
          <a:p>
            <a:pPr eaLnBrk="1" hangingPunct="1">
              <a:defRPr/>
            </a:pPr>
            <a:r>
              <a:rPr lang="en-US" altLang="ja-JP" sz="2800" dirty="0">
                <a:latin typeface="Times New Roman" panose="02020603050405020304" pitchFamily="18" charset="0"/>
                <a:ea typeface="メイリオ" pitchFamily="50" charset="-128"/>
                <a:cs typeface="Times New Roman" panose="02020603050405020304" pitchFamily="18" charset="0"/>
              </a:rPr>
              <a:t>(anti-oncogene)</a:t>
            </a:r>
          </a:p>
        </p:txBody>
      </p:sp>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6357" y="3212976"/>
            <a:ext cx="2058275" cy="1842808"/>
          </a:xfrm>
          <a:prstGeom prst="rect">
            <a:avLst/>
          </a:prstGeom>
          <a:ln>
            <a:solidFill>
              <a:schemeClr val="tx1"/>
            </a:solidFill>
          </a:ln>
        </p:spPr>
      </p:pic>
      <p:pic>
        <p:nvPicPr>
          <p:cNvPr id="3" name="図 2"/>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726357" y="5075269"/>
            <a:ext cx="2058275" cy="1681323"/>
          </a:xfrm>
          <a:prstGeom prst="rect">
            <a:avLst/>
          </a:prstGeom>
          <a:ln>
            <a:solidFill>
              <a:schemeClr val="tx1"/>
            </a:solidFill>
          </a:ln>
        </p:spPr>
      </p:pic>
      <p:sp>
        <p:nvSpPr>
          <p:cNvPr id="20" name="テキスト ボックス 19"/>
          <p:cNvSpPr txBox="1"/>
          <p:nvPr/>
        </p:nvSpPr>
        <p:spPr>
          <a:xfrm>
            <a:off x="7367337" y="6280810"/>
            <a:ext cx="2406428" cy="400110"/>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RB (BD </a:t>
            </a:r>
            <a:r>
              <a:rPr lang="en-US" altLang="ja-JP" dirty="0" err="1">
                <a:latin typeface="Times New Roman" panose="02020603050405020304" pitchFamily="18" charset="0"/>
                <a:cs typeface="Times New Roman" panose="02020603050405020304" pitchFamily="18" charset="0"/>
              </a:rPr>
              <a:t>pharmingen</a:t>
            </a:r>
            <a:r>
              <a:rPr lang="en-US" altLang="ja-JP" dirty="0">
                <a:latin typeface="Times New Roman" panose="02020603050405020304" pitchFamily="18" charset="0"/>
                <a:cs typeface="Times New Roman" panose="02020603050405020304" pitchFamily="18" charset="0"/>
              </a:rPr>
              <a:t>)</a:t>
            </a:r>
          </a:p>
        </p:txBody>
      </p:sp>
      <p:sp>
        <p:nvSpPr>
          <p:cNvPr id="21" name="テキスト ボックス 20"/>
          <p:cNvSpPr txBox="1"/>
          <p:nvPr/>
        </p:nvSpPr>
        <p:spPr>
          <a:xfrm>
            <a:off x="9760842" y="3215514"/>
            <a:ext cx="697627" cy="400110"/>
          </a:xfrm>
          <a:prstGeom prst="rect">
            <a:avLst/>
          </a:prstGeom>
          <a:solidFill>
            <a:schemeClr val="bg1"/>
          </a:solid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網膜</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9760842" y="5087722"/>
            <a:ext cx="697627" cy="400110"/>
          </a:xfrm>
          <a:prstGeom prst="rect">
            <a:avLst/>
          </a:prstGeom>
          <a:solidFill>
            <a:schemeClr val="bg1"/>
          </a:solid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腫瘍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AutoShape 7">
            <a:extLst>
              <a:ext uri="{FF2B5EF4-FFF2-40B4-BE49-F238E27FC236}">
                <a16:creationId xmlns:a16="http://schemas.microsoft.com/office/drawing/2014/main" id="{DEAEC47C-E358-4A9C-8D8A-59F0E82F6DA2}"/>
              </a:ext>
            </a:extLst>
          </p:cNvPr>
          <p:cNvSpPr>
            <a:spLocks noChangeArrowheads="1"/>
          </p:cNvSpPr>
          <p:nvPr/>
        </p:nvSpPr>
        <p:spPr bwMode="auto">
          <a:xfrm>
            <a:off x="6054253" y="1943815"/>
            <a:ext cx="649287" cy="503237"/>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Tree>
    <p:custDataLst>
      <p:tags r:id="rId1"/>
    </p:custDataLst>
    <p:extLst>
      <p:ext uri="{BB962C8B-B14F-4D97-AF65-F5344CB8AC3E}">
        <p14:creationId xmlns:p14="http://schemas.microsoft.com/office/powerpoint/2010/main" val="813652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8090"/>
                                        </p:tgtEl>
                                        <p:attrNameLst>
                                          <p:attrName>style.visibility</p:attrName>
                                        </p:attrNameLst>
                                      </p:cBhvr>
                                      <p:to>
                                        <p:strVal val="visible"/>
                                      </p:to>
                                    </p:set>
                                    <p:animEffect transition="in" filter="checkerboard(across)">
                                      <p:cBhvr>
                                        <p:cTn id="7" dur="500"/>
                                        <p:tgtEl>
                                          <p:spTgt spid="558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9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RB1</a:t>
            </a:r>
            <a:r>
              <a:rPr kumimoji="1" lang="ja-JP" altLang="en-US" dirty="0"/>
              <a:t>染色</a:t>
            </a:r>
          </a:p>
        </p:txBody>
      </p:sp>
      <p:sp>
        <p:nvSpPr>
          <p:cNvPr id="3" name="コンテンツ プレースホルダー 2"/>
          <p:cNvSpPr>
            <a:spLocks noGrp="1"/>
          </p:cNvSpPr>
          <p:nvPr>
            <p:ph idx="1"/>
          </p:nvPr>
        </p:nvSpPr>
        <p:spPr>
          <a:xfrm>
            <a:off x="1981200" y="5410073"/>
            <a:ext cx="8229600" cy="716090"/>
          </a:xfrm>
        </p:spPr>
        <p:txBody>
          <a:bodyPr>
            <a:normAutofit/>
          </a:bodyPr>
          <a:lstStyle/>
          <a:p>
            <a:r>
              <a:rPr lang="ja-JP" altLang="en-US" sz="2400" dirty="0"/>
              <a:t>一部、</a:t>
            </a:r>
            <a:r>
              <a:rPr lang="en-US" altLang="ja-JP" sz="2400" dirty="0"/>
              <a:t>RB1</a:t>
            </a:r>
            <a:r>
              <a:rPr lang="ja-JP" altLang="en-US" sz="2400" dirty="0"/>
              <a:t>蛋白が保たれている症例あり（片側性）</a:t>
            </a: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l="-96" t="-254"/>
          <a:stretch/>
        </p:blipFill>
        <p:spPr>
          <a:xfrm>
            <a:off x="6096000" y="1735490"/>
            <a:ext cx="4434840" cy="3063839"/>
          </a:xfrm>
          <a:prstGeom prst="rect">
            <a:avLst/>
          </a:prstGeom>
        </p:spPr>
      </p:pic>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4699" y="1719202"/>
            <a:ext cx="4398610" cy="3096414"/>
          </a:xfrm>
          <a:prstGeom prst="rect">
            <a:avLst/>
          </a:prstGeom>
        </p:spPr>
      </p:pic>
      <p:sp>
        <p:nvSpPr>
          <p:cNvPr id="6" name="テキスト ボックス 5"/>
          <p:cNvSpPr txBox="1"/>
          <p:nvPr/>
        </p:nvSpPr>
        <p:spPr>
          <a:xfrm>
            <a:off x="3431705" y="1268760"/>
            <a:ext cx="942887"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H&amp;E</a:t>
            </a:r>
            <a:endParaRPr lang="ja-JP" altLang="en-US" sz="2800" dirty="0">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6096000" y="4760755"/>
            <a:ext cx="5544616"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 (BD </a:t>
            </a:r>
            <a:r>
              <a:rPr lang="en-US" altLang="ja-JP" sz="1400" dirty="0" err="1">
                <a:latin typeface="Times New Roman" panose="02020603050405020304" pitchFamily="18" charset="0"/>
                <a:cs typeface="Times New Roman" panose="02020603050405020304" pitchFamily="18" charset="0"/>
              </a:rPr>
              <a:t>pharmingen</a:t>
            </a:r>
            <a:r>
              <a:rPr lang="en-US" altLang="ja-JP" sz="1400" dirty="0">
                <a:latin typeface="Times New Roman" panose="02020603050405020304" pitchFamily="18" charset="0"/>
                <a:cs typeface="Times New Roman" panose="02020603050405020304" pitchFamily="18" charset="0"/>
              </a:rPr>
              <a:t>,</a:t>
            </a:r>
            <a:r>
              <a:rPr lang="ja-JP" altLang="en-US" sz="1400"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Mouse monoclonal Abs IgG Clone G3-245, aa332-344)</a:t>
            </a:r>
          </a:p>
        </p:txBody>
      </p:sp>
      <p:sp>
        <p:nvSpPr>
          <p:cNvPr id="8" name="テキスト ボックス 7"/>
          <p:cNvSpPr txBox="1"/>
          <p:nvPr/>
        </p:nvSpPr>
        <p:spPr>
          <a:xfrm>
            <a:off x="7799747" y="1286759"/>
            <a:ext cx="841897" cy="523220"/>
          </a:xfrm>
          <a:prstGeom prst="rect">
            <a:avLst/>
          </a:prstGeom>
          <a:noFill/>
        </p:spPr>
        <p:txBody>
          <a:bodyPr wrap="none" rtlCol="0">
            <a:spAutoFit/>
          </a:bodyPr>
          <a:lstStyle/>
          <a:p>
            <a:r>
              <a:rPr lang="en-US" altLang="ja-JP" sz="2800" dirty="0">
                <a:latin typeface="Times New Roman" panose="02020603050405020304" pitchFamily="18" charset="0"/>
                <a:cs typeface="Times New Roman" panose="02020603050405020304" pitchFamily="18" charset="0"/>
              </a:rPr>
              <a:t>RB1</a:t>
            </a:r>
          </a:p>
        </p:txBody>
      </p:sp>
      <p:sp>
        <p:nvSpPr>
          <p:cNvPr id="9" name="テキスト ボックス 8"/>
          <p:cNvSpPr txBox="1"/>
          <p:nvPr/>
        </p:nvSpPr>
        <p:spPr>
          <a:xfrm>
            <a:off x="2567609" y="5926108"/>
            <a:ext cx="5164299" cy="400110"/>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（片側性の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程度は</a:t>
            </a:r>
            <a:r>
              <a:rPr lang="en-US" altLang="ja-JP" i="1" dirty="0">
                <a:latin typeface="メイリオ" panose="020B0604030504040204" pitchFamily="50" charset="-128"/>
                <a:ea typeface="メイリオ" panose="020B0604030504040204" pitchFamily="50" charset="-128"/>
                <a:cs typeface="メイリオ" panose="020B0604030504040204" pitchFamily="50" charset="-128"/>
              </a:rPr>
              <a:t>MYCN</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遺伝子の増幅）</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9624392" y="6367575"/>
            <a:ext cx="2396810" cy="369332"/>
          </a:xfrm>
          <a:prstGeom prst="rect">
            <a:avLst/>
          </a:prstGeom>
          <a:noFill/>
        </p:spPr>
        <p:txBody>
          <a:bodyPr wrap="none" rtlCol="0">
            <a:spAutoFit/>
          </a:bodyPr>
          <a:lstStyle/>
          <a:p>
            <a:r>
              <a:rPr lang="en-US" altLang="ja-JP" sz="1800" dirty="0">
                <a:latin typeface="Times New Roman" panose="02020603050405020304" pitchFamily="18" charset="0"/>
                <a:cs typeface="Times New Roman" panose="02020603050405020304" pitchFamily="18" charset="0"/>
              </a:rPr>
              <a:t>(AMED: 15ck0106090)</a:t>
            </a:r>
          </a:p>
        </p:txBody>
      </p:sp>
    </p:spTree>
    <p:extLst>
      <p:ext uri="{BB962C8B-B14F-4D97-AF65-F5344CB8AC3E}">
        <p14:creationId xmlns:p14="http://schemas.microsoft.com/office/powerpoint/2010/main" val="278143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en-US" altLang="ja-JP" dirty="0"/>
              <a:t>Two-hit theory</a:t>
            </a:r>
            <a:endParaRPr lang="ja-JP" altLang="en-US" dirty="0"/>
          </a:p>
        </p:txBody>
      </p:sp>
      <p:sp>
        <p:nvSpPr>
          <p:cNvPr id="56323" name="Rectangle 3"/>
          <p:cNvSpPr>
            <a:spLocks noGrp="1" noChangeArrowheads="1"/>
          </p:cNvSpPr>
          <p:nvPr>
            <p:ph idx="1"/>
          </p:nvPr>
        </p:nvSpPr>
        <p:spPr/>
        <p:txBody>
          <a:bodyPr/>
          <a:lstStyle/>
          <a:p>
            <a:pPr eaLnBrk="1" hangingPunct="1"/>
            <a:r>
              <a:rPr lang="en-US" altLang="ja-JP" i="1" dirty="0"/>
              <a:t>RB1</a:t>
            </a:r>
            <a:r>
              <a:rPr lang="ja-JP" altLang="en-US" dirty="0"/>
              <a:t>遺伝子：顕性遺伝様式の潜性遺伝子</a:t>
            </a:r>
            <a:endParaRPr lang="en-US" altLang="ja-JP" dirty="0"/>
          </a:p>
        </p:txBody>
      </p:sp>
      <p:grpSp>
        <p:nvGrpSpPr>
          <p:cNvPr id="56324" name="Group 3"/>
          <p:cNvGrpSpPr>
            <a:grpSpLocks/>
          </p:cNvGrpSpPr>
          <p:nvPr/>
        </p:nvGrpSpPr>
        <p:grpSpPr bwMode="auto">
          <a:xfrm>
            <a:off x="5661198" y="2160290"/>
            <a:ext cx="584200" cy="792163"/>
            <a:chOff x="2789" y="799"/>
            <a:chExt cx="726" cy="817"/>
          </a:xfrm>
        </p:grpSpPr>
        <p:sp>
          <p:nvSpPr>
            <p:cNvPr id="56348"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nvGrpSpPr>
            <p:cNvPr id="56349" name="Group 5"/>
            <p:cNvGrpSpPr>
              <a:grpSpLocks/>
            </p:cNvGrpSpPr>
            <p:nvPr/>
          </p:nvGrpSpPr>
          <p:grpSpPr bwMode="auto">
            <a:xfrm>
              <a:off x="3016" y="935"/>
              <a:ext cx="91" cy="589"/>
              <a:chOff x="2154" y="2478"/>
              <a:chExt cx="91" cy="589"/>
            </a:xfrm>
          </p:grpSpPr>
          <p:sp>
            <p:nvSpPr>
              <p:cNvPr id="56353"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6354"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nvGrpSpPr>
            <p:cNvPr id="56350" name="Group 8"/>
            <p:cNvGrpSpPr>
              <a:grpSpLocks/>
            </p:cNvGrpSpPr>
            <p:nvPr/>
          </p:nvGrpSpPr>
          <p:grpSpPr bwMode="auto">
            <a:xfrm>
              <a:off x="3198" y="935"/>
              <a:ext cx="87" cy="589"/>
              <a:chOff x="2653" y="2523"/>
              <a:chExt cx="87" cy="589"/>
            </a:xfrm>
          </p:grpSpPr>
          <p:sp>
            <p:nvSpPr>
              <p:cNvPr id="56351"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6352"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grpSp>
        <p:nvGrpSpPr>
          <p:cNvPr id="56325" name="Group 21"/>
          <p:cNvGrpSpPr>
            <a:grpSpLocks/>
          </p:cNvGrpSpPr>
          <p:nvPr/>
        </p:nvGrpSpPr>
        <p:grpSpPr bwMode="auto">
          <a:xfrm>
            <a:off x="3018011" y="2160290"/>
            <a:ext cx="584200" cy="790575"/>
            <a:chOff x="657" y="2478"/>
            <a:chExt cx="726" cy="817"/>
          </a:xfrm>
        </p:grpSpPr>
        <p:sp>
          <p:nvSpPr>
            <p:cNvPr id="56341" name="Oval 22"/>
            <p:cNvSpPr>
              <a:spLocks noChangeArrowheads="1"/>
            </p:cNvSpPr>
            <p:nvPr/>
          </p:nvSpPr>
          <p:spPr bwMode="auto">
            <a:xfrm>
              <a:off x="657" y="2478"/>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nvGrpSpPr>
            <p:cNvPr id="56342" name="Group 23"/>
            <p:cNvGrpSpPr>
              <a:grpSpLocks/>
            </p:cNvGrpSpPr>
            <p:nvPr/>
          </p:nvGrpSpPr>
          <p:grpSpPr bwMode="auto">
            <a:xfrm>
              <a:off x="1065" y="2614"/>
              <a:ext cx="88" cy="589"/>
              <a:chOff x="2154" y="2478"/>
              <a:chExt cx="88" cy="589"/>
            </a:xfrm>
          </p:grpSpPr>
          <p:sp>
            <p:nvSpPr>
              <p:cNvPr id="56346" name="Oval 24"/>
              <p:cNvSpPr>
                <a:spLocks noChangeArrowheads="1"/>
              </p:cNvSpPr>
              <p:nvPr/>
            </p:nvSpPr>
            <p:spPr bwMode="auto">
              <a:xfrm>
                <a:off x="2154" y="2478"/>
                <a:ext cx="87"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6347" name="Oval 25"/>
              <p:cNvSpPr>
                <a:spLocks noChangeArrowheads="1"/>
              </p:cNvSpPr>
              <p:nvPr/>
            </p:nvSpPr>
            <p:spPr bwMode="auto">
              <a:xfrm>
                <a:off x="2154" y="2646"/>
                <a:ext cx="88"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nvGrpSpPr>
            <p:cNvPr id="56343" name="Group 26"/>
            <p:cNvGrpSpPr>
              <a:grpSpLocks/>
            </p:cNvGrpSpPr>
            <p:nvPr/>
          </p:nvGrpSpPr>
          <p:grpSpPr bwMode="auto">
            <a:xfrm>
              <a:off x="884" y="2614"/>
              <a:ext cx="90" cy="589"/>
              <a:chOff x="2154" y="2478"/>
              <a:chExt cx="90" cy="589"/>
            </a:xfrm>
          </p:grpSpPr>
          <p:sp>
            <p:nvSpPr>
              <p:cNvPr id="56344" name="Oval 27"/>
              <p:cNvSpPr>
                <a:spLocks noChangeArrowheads="1"/>
              </p:cNvSpPr>
              <p:nvPr/>
            </p:nvSpPr>
            <p:spPr bwMode="auto">
              <a:xfrm>
                <a:off x="2154" y="2478"/>
                <a:ext cx="90"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6345" name="Oval 28"/>
              <p:cNvSpPr>
                <a:spLocks noChangeArrowheads="1"/>
              </p:cNvSpPr>
              <p:nvPr/>
            </p:nvSpPr>
            <p:spPr bwMode="auto">
              <a:xfrm>
                <a:off x="2154" y="2646"/>
                <a:ext cx="90"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sp>
        <p:nvSpPr>
          <p:cNvPr id="56326" name="テキスト ボックス 175"/>
          <p:cNvSpPr txBox="1">
            <a:spLocks noChangeArrowheads="1"/>
          </p:cNvSpPr>
          <p:nvPr/>
        </p:nvSpPr>
        <p:spPr bwMode="auto">
          <a:xfrm>
            <a:off x="4578523" y="3293764"/>
            <a:ext cx="2654300" cy="70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一方の</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allele</a:t>
            </a: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に変異</a:t>
            </a:r>
            <a:endParaRPr lang="en-US" altLang="ja-JP" sz="2000" dirty="0">
              <a:latin typeface="Times New Roman" panose="02020603050405020304" pitchFamily="18" charset="0"/>
              <a:ea typeface="メイリオ" panose="020B0604030504040204" pitchFamily="50" charset="-128"/>
              <a:cs typeface="Times New Roman" panose="02020603050405020304" pitchFamily="18" charset="0"/>
            </a:endParaRPr>
          </a:p>
          <a:p>
            <a:pPr algn="ctr" eaLnBrk="1" hangingPunct="1">
              <a:spcBef>
                <a:spcPct val="0"/>
              </a:spcBef>
              <a:buFontTx/>
              <a:buNone/>
            </a:pP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細胞機能は正常</a:t>
            </a:r>
          </a:p>
        </p:txBody>
      </p:sp>
      <p:sp>
        <p:nvSpPr>
          <p:cNvPr id="56327" name="テキスト ボックス 176"/>
          <p:cNvSpPr txBox="1">
            <a:spLocks noChangeArrowheads="1"/>
          </p:cNvSpPr>
          <p:nvPr/>
        </p:nvSpPr>
        <p:spPr bwMode="auto">
          <a:xfrm>
            <a:off x="7461423" y="3293764"/>
            <a:ext cx="2363788" cy="70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Times New Roman" panose="02020603050405020304" pitchFamily="18" charset="0"/>
                <a:ea typeface="メイリオ" panose="020B0604030504040204" pitchFamily="50" charset="-128"/>
                <a:cs typeface="Times New Roman" panose="02020603050405020304" pitchFamily="18" charset="0"/>
              </a:rPr>
              <a:t>両方の</a:t>
            </a:r>
            <a:r>
              <a:rPr lang="en-US" altLang="ja-JP" sz="2000">
                <a:latin typeface="Times New Roman" panose="02020603050405020304" pitchFamily="18" charset="0"/>
                <a:ea typeface="メイリオ" panose="020B0604030504040204" pitchFamily="50" charset="-128"/>
                <a:cs typeface="Times New Roman" panose="02020603050405020304" pitchFamily="18" charset="0"/>
              </a:rPr>
              <a:t>allele</a:t>
            </a:r>
            <a:r>
              <a:rPr lang="ja-JP" altLang="en-US" sz="2000">
                <a:latin typeface="Times New Roman" panose="02020603050405020304" pitchFamily="18" charset="0"/>
                <a:ea typeface="メイリオ" panose="020B0604030504040204" pitchFamily="50" charset="-128"/>
                <a:cs typeface="Times New Roman" panose="02020603050405020304" pitchFamily="18" charset="0"/>
              </a:rPr>
              <a:t>に変異</a:t>
            </a:r>
            <a:endParaRPr lang="en-US" altLang="ja-JP" sz="2000">
              <a:latin typeface="Times New Roman" panose="02020603050405020304" pitchFamily="18" charset="0"/>
              <a:ea typeface="メイリオ" panose="020B0604030504040204" pitchFamily="50" charset="-128"/>
              <a:cs typeface="Times New Roman" panose="02020603050405020304" pitchFamily="18" charset="0"/>
            </a:endParaRPr>
          </a:p>
          <a:p>
            <a:pPr algn="ctr" eaLnBrk="1" hangingPunct="1">
              <a:spcBef>
                <a:spcPct val="0"/>
              </a:spcBef>
              <a:buFontTx/>
              <a:buNone/>
            </a:pPr>
            <a:r>
              <a:rPr lang="ja-JP" altLang="en-US" sz="2000">
                <a:latin typeface="Times New Roman" panose="02020603050405020304" pitchFamily="18" charset="0"/>
                <a:ea typeface="メイリオ" panose="020B0604030504040204" pitchFamily="50" charset="-128"/>
                <a:cs typeface="Times New Roman" panose="02020603050405020304" pitchFamily="18" charset="0"/>
              </a:rPr>
              <a:t>自律的増殖＝発癌</a:t>
            </a:r>
            <a:endParaRPr lang="en-US" altLang="ja-JP" sz="2000">
              <a:latin typeface="Times New Roman" panose="02020603050405020304" pitchFamily="18" charset="0"/>
              <a:ea typeface="メイリオ" panose="020B0604030504040204" pitchFamily="50" charset="-128"/>
              <a:cs typeface="Times New Roman" panose="02020603050405020304" pitchFamily="18" charset="0"/>
            </a:endParaRPr>
          </a:p>
        </p:txBody>
      </p:sp>
      <p:cxnSp>
        <p:nvCxnSpPr>
          <p:cNvPr id="56328" name="直線矢印コネクタ 178"/>
          <p:cNvCxnSpPr>
            <a:cxnSpLocks noChangeShapeType="1"/>
          </p:cNvCxnSpPr>
          <p:nvPr/>
        </p:nvCxnSpPr>
        <p:spPr bwMode="auto">
          <a:xfrm>
            <a:off x="3803824" y="2588914"/>
            <a:ext cx="1643063"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6329" name="直線矢印コネクタ 179"/>
          <p:cNvCxnSpPr>
            <a:cxnSpLocks noChangeShapeType="1"/>
          </p:cNvCxnSpPr>
          <p:nvPr/>
        </p:nvCxnSpPr>
        <p:spPr bwMode="auto">
          <a:xfrm>
            <a:off x="6447011" y="2588914"/>
            <a:ext cx="1643062"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0" name="テキスト ボックス 180"/>
          <p:cNvSpPr txBox="1">
            <a:spLocks noChangeArrowheads="1"/>
          </p:cNvSpPr>
          <p:nvPr/>
        </p:nvSpPr>
        <p:spPr bwMode="auto">
          <a:xfrm>
            <a:off x="2711624" y="3404889"/>
            <a:ext cx="1211263" cy="401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メイリオ" panose="020B0604030504040204" pitchFamily="50" charset="-128"/>
                <a:ea typeface="メイリオ" panose="020B0604030504040204" pitchFamily="50" charset="-128"/>
              </a:rPr>
              <a:t>変異なし</a:t>
            </a:r>
          </a:p>
        </p:txBody>
      </p:sp>
      <p:grpSp>
        <p:nvGrpSpPr>
          <p:cNvPr id="56332" name="グループ化 33"/>
          <p:cNvGrpSpPr>
            <a:grpSpLocks/>
          </p:cNvGrpSpPr>
          <p:nvPr/>
        </p:nvGrpSpPr>
        <p:grpSpPr bwMode="auto">
          <a:xfrm>
            <a:off x="8091661" y="1988840"/>
            <a:ext cx="1403350" cy="1133475"/>
            <a:chOff x="6444208" y="3372159"/>
            <a:chExt cx="1403648" cy="1131888"/>
          </a:xfrm>
        </p:grpSpPr>
        <p:sp>
          <p:nvSpPr>
            <p:cNvPr id="35" name="爆発 2 34"/>
            <p:cNvSpPr/>
            <p:nvPr/>
          </p:nvSpPr>
          <p:spPr>
            <a:xfrm>
              <a:off x="6444208" y="3372159"/>
              <a:ext cx="1403648" cy="1131888"/>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6335" name="Group 5"/>
            <p:cNvGrpSpPr>
              <a:grpSpLocks/>
            </p:cNvGrpSpPr>
            <p:nvPr/>
          </p:nvGrpSpPr>
          <p:grpSpPr bwMode="auto">
            <a:xfrm>
              <a:off x="6979972" y="3674901"/>
              <a:ext cx="73226" cy="571094"/>
              <a:chOff x="2154" y="2478"/>
              <a:chExt cx="91" cy="589"/>
            </a:xfrm>
          </p:grpSpPr>
          <p:sp>
            <p:nvSpPr>
              <p:cNvPr id="56339"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6340" name="Oval 7"/>
              <p:cNvSpPr>
                <a:spLocks noChangeArrowheads="1"/>
              </p:cNvSpPr>
              <p:nvPr/>
            </p:nvSpPr>
            <p:spPr bwMode="auto">
              <a:xfrm>
                <a:off x="2154" y="2658"/>
                <a:ext cx="91" cy="409"/>
              </a:xfrm>
              <a:prstGeom prst="ellipse">
                <a:avLst/>
              </a:prstGeom>
              <a:solidFill>
                <a:srgbClr val="FF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nvGrpSpPr>
            <p:cNvPr id="56336" name="Group 8"/>
            <p:cNvGrpSpPr>
              <a:grpSpLocks/>
            </p:cNvGrpSpPr>
            <p:nvPr/>
          </p:nvGrpSpPr>
          <p:grpSpPr bwMode="auto">
            <a:xfrm>
              <a:off x="7126424" y="3674901"/>
              <a:ext cx="73226" cy="571094"/>
              <a:chOff x="2653" y="2523"/>
              <a:chExt cx="91" cy="589"/>
            </a:xfrm>
          </p:grpSpPr>
          <p:sp>
            <p:nvSpPr>
              <p:cNvPr id="56337" name="Oval 9"/>
              <p:cNvSpPr>
                <a:spLocks noChangeArrowheads="1"/>
              </p:cNvSpPr>
              <p:nvPr/>
            </p:nvSpPr>
            <p:spPr bwMode="auto">
              <a:xfrm>
                <a:off x="2653" y="2523"/>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56338" name="Oval 10"/>
              <p:cNvSpPr>
                <a:spLocks noChangeArrowheads="1"/>
              </p:cNvSpPr>
              <p:nvPr/>
            </p:nvSpPr>
            <p:spPr bwMode="auto">
              <a:xfrm>
                <a:off x="2653" y="2703"/>
                <a:ext cx="91"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sp>
        <p:nvSpPr>
          <p:cNvPr id="33" name="四角形: 角を丸くする 32">
            <a:extLst>
              <a:ext uri="{FF2B5EF4-FFF2-40B4-BE49-F238E27FC236}">
                <a16:creationId xmlns:a16="http://schemas.microsoft.com/office/drawing/2014/main" id="{6FBB1097-BF34-4E3C-8146-FD528568BC89}"/>
              </a:ext>
            </a:extLst>
          </p:cNvPr>
          <p:cNvSpPr/>
          <p:nvPr/>
        </p:nvSpPr>
        <p:spPr>
          <a:xfrm>
            <a:off x="1415480" y="4491688"/>
            <a:ext cx="9361040" cy="147079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メイリオ" panose="020B0604030504040204" pitchFamily="50" charset="-128"/>
                <a:ea typeface="メイリオ" panose="020B0604030504040204" pitchFamily="50" charset="-128"/>
              </a:rPr>
              <a:t>（がんが遺伝するのではなく）癌になりやすさが顕性遺伝する</a:t>
            </a:r>
            <a:endParaRPr lang="en-US" altLang="ja-JP" sz="2400" dirty="0">
              <a:solidFill>
                <a:schemeClr val="tx1"/>
              </a:solidFill>
              <a:latin typeface="メイリオ" panose="020B0604030504040204" pitchFamily="50" charset="-128"/>
              <a:ea typeface="メイリオ" panose="020B0604030504040204" pitchFamily="50" charset="-128"/>
            </a:endParaRPr>
          </a:p>
          <a:p>
            <a:pPr algn="ctr"/>
            <a:endParaRPr lang="en-US" altLang="ja-JP" sz="2400" dirty="0">
              <a:solidFill>
                <a:schemeClr val="tx1"/>
              </a:solidFill>
              <a:latin typeface="メイリオ" panose="020B0604030504040204" pitchFamily="50" charset="-128"/>
              <a:ea typeface="メイリオ" panose="020B0604030504040204" pitchFamily="50" charset="-128"/>
            </a:endParaRPr>
          </a:p>
          <a:p>
            <a:pPr algn="ctr"/>
            <a:r>
              <a:rPr lang="ja-JP" altLang="en-US" sz="2400" dirty="0">
                <a:solidFill>
                  <a:schemeClr val="tx1"/>
                </a:solidFill>
                <a:latin typeface="メイリオ" panose="020B0604030504040204" pitchFamily="50" charset="-128"/>
                <a:ea typeface="メイリオ" panose="020B0604030504040204" pitchFamily="50" charset="-128"/>
              </a:rPr>
              <a:t>遺伝子としては潜性、表現型を呈するためには</a:t>
            </a:r>
            <a:r>
              <a:rPr lang="en-US" altLang="ja-JP" sz="2400" dirty="0">
                <a:solidFill>
                  <a:schemeClr val="tx1"/>
                </a:solidFill>
                <a:latin typeface="メイリオ" panose="020B0604030504040204" pitchFamily="50" charset="-128"/>
                <a:ea typeface="メイリオ" panose="020B0604030504040204" pitchFamily="50" charset="-128"/>
              </a:rPr>
              <a:t>two-hit</a:t>
            </a:r>
            <a:r>
              <a:rPr lang="ja-JP" altLang="en-US" sz="2400" dirty="0">
                <a:solidFill>
                  <a:schemeClr val="tx1"/>
                </a:solidFill>
                <a:latin typeface="メイリオ" panose="020B0604030504040204" pitchFamily="50" charset="-128"/>
                <a:ea typeface="メイリオ" panose="020B0604030504040204" pitchFamily="50" charset="-128"/>
              </a:rPr>
              <a:t>が必要</a:t>
            </a:r>
            <a:endParaRPr lang="en-US" altLang="ja-JP" sz="2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4257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1981200" y="274638"/>
            <a:ext cx="8229600" cy="850900"/>
          </a:xfrm>
        </p:spPr>
        <p:txBody>
          <a:bodyPr/>
          <a:lstStyle/>
          <a:p>
            <a:pPr eaLnBrk="1" hangingPunct="1">
              <a:defRPr/>
            </a:pPr>
            <a:r>
              <a:rPr lang="ja-JP" altLang="en-US" dirty="0"/>
              <a:t>網膜芽細胞腫は</a:t>
            </a:r>
            <a:r>
              <a:rPr lang="en-US" altLang="ja-JP" dirty="0"/>
              <a:t>2</a:t>
            </a:r>
            <a:r>
              <a:rPr lang="ja-JP" altLang="en-US" dirty="0"/>
              <a:t>種類ある</a:t>
            </a:r>
          </a:p>
        </p:txBody>
      </p:sp>
      <p:sp>
        <p:nvSpPr>
          <p:cNvPr id="49156" name="Text Box 6"/>
          <p:cNvSpPr txBox="1">
            <a:spLocks noChangeArrowheads="1"/>
          </p:cNvSpPr>
          <p:nvPr/>
        </p:nvSpPr>
        <p:spPr bwMode="auto">
          <a:xfrm>
            <a:off x="1559496" y="1379538"/>
            <a:ext cx="41910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体細胞変異 </a:t>
            </a:r>
            <a:r>
              <a:rPr lang="en-US" altLang="ja-JP" sz="2400" dirty="0">
                <a:latin typeface="Times New Roman" panose="02020603050405020304" pitchFamily="18" charset="0"/>
                <a:ea typeface="メイリオ" pitchFamily="50" charset="-128"/>
                <a:cs typeface="Times New Roman" panose="02020603050405020304" pitchFamily="18" charset="0"/>
              </a:rPr>
              <a:t>(Somatic mutation)</a:t>
            </a:r>
          </a:p>
        </p:txBody>
      </p:sp>
      <p:sp>
        <p:nvSpPr>
          <p:cNvPr id="49157" name="Text Box 7"/>
          <p:cNvSpPr txBox="1">
            <a:spLocks noChangeArrowheads="1"/>
          </p:cNvSpPr>
          <p:nvPr/>
        </p:nvSpPr>
        <p:spPr bwMode="auto">
          <a:xfrm>
            <a:off x="1559496" y="4032251"/>
            <a:ext cx="52959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生殖細胞系列変異 </a:t>
            </a:r>
            <a:r>
              <a:rPr lang="en-US" altLang="ja-JP" sz="2400" dirty="0">
                <a:latin typeface="Times New Roman" panose="02020603050405020304" pitchFamily="18" charset="0"/>
                <a:ea typeface="メイリオ" pitchFamily="50" charset="-128"/>
                <a:cs typeface="Times New Roman" panose="02020603050405020304" pitchFamily="18" charset="0"/>
              </a:rPr>
              <a:t>(Germline mutation)</a:t>
            </a:r>
          </a:p>
        </p:txBody>
      </p:sp>
      <p:sp>
        <p:nvSpPr>
          <p:cNvPr id="113" name="Rectangle 3"/>
          <p:cNvSpPr txBox="1">
            <a:spLocks noChangeArrowheads="1"/>
          </p:cNvSpPr>
          <p:nvPr/>
        </p:nvSpPr>
        <p:spPr bwMode="auto">
          <a:xfrm>
            <a:off x="1845246" y="1968501"/>
            <a:ext cx="4386262" cy="1965325"/>
          </a:xfrm>
          <a:prstGeom prst="rect">
            <a:avLst/>
          </a:prstGeom>
          <a:noFill/>
          <a:ln w="9525">
            <a:noFill/>
            <a:miter lim="800000"/>
            <a:headEnd/>
            <a:tailEnd/>
          </a:ln>
          <a:effectLst/>
        </p:spPr>
        <p:txBody>
          <a:bodyPr/>
          <a:lstStyle/>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網膜の</a:t>
            </a:r>
            <a:r>
              <a:rPr lang="en-US" altLang="ja-JP" kern="0" dirty="0">
                <a:latin typeface="Times New Roman" panose="02020603050405020304" pitchFamily="18" charset="0"/>
                <a:ea typeface="メイリオ" pitchFamily="50" charset="-128"/>
                <a:cs typeface="Times New Roman" panose="02020603050405020304" pitchFamily="18" charset="0"/>
              </a:rPr>
              <a:t>1</a:t>
            </a:r>
            <a:r>
              <a:rPr lang="ja-JP" altLang="en-US" kern="0" dirty="0">
                <a:latin typeface="Times New Roman" panose="02020603050405020304" pitchFamily="18" charset="0"/>
                <a:ea typeface="メイリオ" pitchFamily="50" charset="-128"/>
                <a:cs typeface="Times New Roman" panose="02020603050405020304" pitchFamily="18" charset="0"/>
              </a:rPr>
              <a:t>細胞の異常　</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eaLnBrk="1" hangingPunct="1">
              <a:spcBef>
                <a:spcPct val="20000"/>
              </a:spcBef>
              <a:buClr>
                <a:schemeClr val="accent2"/>
              </a:buClr>
              <a:buSzPct val="70000"/>
              <a:defRPr/>
            </a:pPr>
            <a:r>
              <a:rPr lang="ja-JP" altLang="en-US" kern="0" dirty="0">
                <a:latin typeface="Times New Roman" panose="02020603050405020304" pitchFamily="18" charset="0"/>
                <a:ea typeface="メイリオ" pitchFamily="50" charset="-128"/>
                <a:cs typeface="Times New Roman" panose="02020603050405020304" pitchFamily="18" charset="0"/>
              </a:rPr>
              <a:t>　　＝　他の細胞は正常</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片眼性、単発</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遺伝性なし</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時間を要する：平均</a:t>
            </a:r>
            <a:r>
              <a:rPr lang="en-US" altLang="ja-JP" kern="0" dirty="0">
                <a:latin typeface="Times New Roman" panose="02020603050405020304" pitchFamily="18" charset="0"/>
                <a:ea typeface="メイリオ" pitchFamily="50" charset="-128"/>
                <a:cs typeface="Times New Roman" panose="02020603050405020304" pitchFamily="18" charset="0"/>
              </a:rPr>
              <a:t>21</a:t>
            </a:r>
            <a:r>
              <a:rPr lang="ja-JP" altLang="en-US" kern="0" dirty="0">
                <a:latin typeface="Times New Roman" panose="02020603050405020304" pitchFamily="18" charset="0"/>
                <a:ea typeface="メイリオ" pitchFamily="50" charset="-128"/>
                <a:cs typeface="Times New Roman" panose="02020603050405020304" pitchFamily="18" charset="0"/>
              </a:rPr>
              <a:t>ヶ月で発見</a:t>
            </a:r>
            <a:endParaRPr lang="en-US" altLang="ja-JP" kern="0" dirty="0">
              <a:latin typeface="Times New Roman" panose="02020603050405020304" pitchFamily="18" charset="0"/>
              <a:ea typeface="メイリオ" pitchFamily="50" charset="-128"/>
              <a:cs typeface="Times New Roman" panose="02020603050405020304" pitchFamily="18" charset="0"/>
            </a:endParaRPr>
          </a:p>
        </p:txBody>
      </p:sp>
      <p:sp>
        <p:nvSpPr>
          <p:cNvPr id="114" name="Rectangle 3"/>
          <p:cNvSpPr txBox="1">
            <a:spLocks noChangeArrowheads="1"/>
          </p:cNvSpPr>
          <p:nvPr/>
        </p:nvSpPr>
        <p:spPr bwMode="auto">
          <a:xfrm>
            <a:off x="1845247" y="4570413"/>
            <a:ext cx="4903787" cy="1954212"/>
          </a:xfrm>
          <a:prstGeom prst="rect">
            <a:avLst/>
          </a:prstGeom>
          <a:noFill/>
          <a:ln w="9525">
            <a:noFill/>
            <a:miter lim="800000"/>
            <a:headEnd/>
            <a:tailEnd/>
          </a:ln>
          <a:effectLst/>
        </p:spPr>
        <p:txBody>
          <a:bodyPr/>
          <a:lstStyle/>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全ての体細胞に一方の</a:t>
            </a:r>
            <a:r>
              <a:rPr lang="en-US" altLang="ja-JP" kern="0" dirty="0">
                <a:latin typeface="Times New Roman" panose="02020603050405020304" pitchFamily="18" charset="0"/>
                <a:ea typeface="メイリオ" pitchFamily="50" charset="-128"/>
                <a:cs typeface="Times New Roman" panose="02020603050405020304" pitchFamily="18" charset="0"/>
              </a:rPr>
              <a:t>allele</a:t>
            </a:r>
            <a:r>
              <a:rPr lang="ja-JP" altLang="en-US" kern="0" dirty="0">
                <a:latin typeface="Times New Roman" panose="02020603050405020304" pitchFamily="18" charset="0"/>
                <a:ea typeface="メイリオ" pitchFamily="50" charset="-128"/>
                <a:cs typeface="Times New Roman" panose="02020603050405020304" pitchFamily="18" charset="0"/>
              </a:rPr>
              <a:t>の変異あり</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複数の細胞で</a:t>
            </a:r>
            <a:r>
              <a:rPr lang="en-US" altLang="ja-JP" kern="0" dirty="0">
                <a:latin typeface="Times New Roman" panose="02020603050405020304" pitchFamily="18" charset="0"/>
                <a:ea typeface="メイリオ" pitchFamily="50" charset="-128"/>
                <a:cs typeface="Times New Roman" panose="02020603050405020304" pitchFamily="18" charset="0"/>
              </a:rPr>
              <a:t> 2</a:t>
            </a:r>
            <a:r>
              <a:rPr lang="en-US" altLang="ja-JP" kern="0" baseline="30000" dirty="0">
                <a:latin typeface="Times New Roman" panose="02020603050405020304" pitchFamily="18" charset="0"/>
                <a:ea typeface="メイリオ" pitchFamily="50" charset="-128"/>
                <a:cs typeface="Times New Roman" panose="02020603050405020304" pitchFamily="18" charset="0"/>
              </a:rPr>
              <a:t>nd</a:t>
            </a:r>
            <a:r>
              <a:rPr lang="en-US" altLang="ja-JP" kern="0" dirty="0">
                <a:latin typeface="Times New Roman" panose="02020603050405020304" pitchFamily="18" charset="0"/>
                <a:ea typeface="メイリオ" pitchFamily="50" charset="-128"/>
                <a:cs typeface="Times New Roman" panose="02020603050405020304" pitchFamily="18" charset="0"/>
              </a:rPr>
              <a:t>  hit</a:t>
            </a:r>
            <a:r>
              <a:rPr lang="ja-JP" altLang="en-US" kern="0" dirty="0">
                <a:latin typeface="Times New Roman" panose="02020603050405020304" pitchFamily="18" charset="0"/>
                <a:ea typeface="メイリオ" pitchFamily="50" charset="-128"/>
                <a:cs typeface="Times New Roman" panose="02020603050405020304" pitchFamily="18" charset="0"/>
              </a:rPr>
              <a:t>を生じうる</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両眼性、片眼性の</a:t>
            </a:r>
            <a:r>
              <a:rPr lang="en-US" altLang="ja-JP" kern="0" dirty="0">
                <a:latin typeface="Times New Roman" panose="02020603050405020304" pitchFamily="18" charset="0"/>
                <a:ea typeface="メイリオ" pitchFamily="50" charset="-128"/>
                <a:cs typeface="Times New Roman" panose="02020603050405020304" pitchFamily="18" charset="0"/>
              </a:rPr>
              <a:t>1/6</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遺伝性</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平均</a:t>
            </a:r>
            <a:r>
              <a:rPr lang="en-US" altLang="ja-JP" kern="0" dirty="0">
                <a:latin typeface="Times New Roman" panose="02020603050405020304" pitchFamily="18" charset="0"/>
                <a:ea typeface="メイリオ" pitchFamily="50" charset="-128"/>
                <a:cs typeface="Times New Roman" panose="02020603050405020304" pitchFamily="18" charset="0"/>
              </a:rPr>
              <a:t>8</a:t>
            </a:r>
            <a:r>
              <a:rPr lang="ja-JP" altLang="en-US" kern="0" dirty="0">
                <a:latin typeface="Times New Roman" panose="02020603050405020304" pitchFamily="18" charset="0"/>
                <a:ea typeface="メイリオ" pitchFamily="50" charset="-128"/>
                <a:cs typeface="Times New Roman" panose="02020603050405020304" pitchFamily="18" charset="0"/>
              </a:rPr>
              <a:t>ヶ月で発見</a:t>
            </a:r>
            <a:endParaRPr lang="en-US" altLang="ja-JP" kern="0" dirty="0">
              <a:latin typeface="Times New Roman" panose="02020603050405020304" pitchFamily="18" charset="0"/>
              <a:ea typeface="メイリオ" pitchFamily="50" charset="-128"/>
              <a:cs typeface="Times New Roman" panose="02020603050405020304" pitchFamily="18" charset="0"/>
            </a:endParaRPr>
          </a:p>
        </p:txBody>
      </p:sp>
      <p:sp>
        <p:nvSpPr>
          <p:cNvPr id="89" name="Text Box 7"/>
          <p:cNvSpPr txBox="1">
            <a:spLocks noChangeArrowheads="1"/>
          </p:cNvSpPr>
          <p:nvPr/>
        </p:nvSpPr>
        <p:spPr bwMode="auto">
          <a:xfrm>
            <a:off x="6553324" y="1353145"/>
            <a:ext cx="1108075"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sp>
        <p:nvSpPr>
          <p:cNvPr id="90" name="Text Box 7"/>
          <p:cNvSpPr txBox="1">
            <a:spLocks noChangeArrowheads="1"/>
          </p:cNvSpPr>
          <p:nvPr/>
        </p:nvSpPr>
        <p:spPr bwMode="auto">
          <a:xfrm>
            <a:off x="8245598" y="1343620"/>
            <a:ext cx="18796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網膜の</a:t>
            </a:r>
            <a:r>
              <a:rPr lang="en-US" altLang="ja-JP" sz="2400" dirty="0">
                <a:latin typeface="Times New Roman" panose="02020603050405020304" pitchFamily="18" charset="0"/>
                <a:ea typeface="メイリオ" pitchFamily="50" charset="-128"/>
                <a:cs typeface="Times New Roman" panose="02020603050405020304" pitchFamily="18" charset="0"/>
              </a:rPr>
              <a:t>1</a:t>
            </a:r>
            <a:r>
              <a:rPr lang="ja-JP" altLang="en-US" sz="2400" dirty="0">
                <a:latin typeface="Times New Roman" panose="02020603050405020304" pitchFamily="18" charset="0"/>
                <a:ea typeface="メイリオ" pitchFamily="50" charset="-128"/>
                <a:cs typeface="Times New Roman" panose="02020603050405020304" pitchFamily="18" charset="0"/>
              </a:rPr>
              <a:t>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cxnSp>
        <p:nvCxnSpPr>
          <p:cNvPr id="3" name="直線コネクタ 2"/>
          <p:cNvCxnSpPr/>
          <p:nvPr/>
        </p:nvCxnSpPr>
        <p:spPr>
          <a:xfrm>
            <a:off x="7742361" y="1599208"/>
            <a:ext cx="0" cy="11842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環状矢印 3"/>
          <p:cNvSpPr/>
          <p:nvPr/>
        </p:nvSpPr>
        <p:spPr>
          <a:xfrm flipV="1">
            <a:off x="8274174" y="2311995"/>
            <a:ext cx="727075" cy="893763"/>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Times New Roman" panose="02020603050405020304" pitchFamily="18" charset="0"/>
              <a:cs typeface="Times New Roman" panose="02020603050405020304" pitchFamily="18" charset="0"/>
            </a:endParaRPr>
          </a:p>
        </p:txBody>
      </p:sp>
      <p:sp>
        <p:nvSpPr>
          <p:cNvPr id="94" name="環状矢印 93"/>
          <p:cNvSpPr/>
          <p:nvPr/>
        </p:nvSpPr>
        <p:spPr>
          <a:xfrm flipV="1">
            <a:off x="9293348" y="2311995"/>
            <a:ext cx="725488" cy="893763"/>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Times New Roman" panose="02020603050405020304" pitchFamily="18" charset="0"/>
              <a:cs typeface="Times New Roman" panose="02020603050405020304" pitchFamily="18" charset="0"/>
            </a:endParaRPr>
          </a:p>
        </p:txBody>
      </p:sp>
      <p:sp>
        <p:nvSpPr>
          <p:cNvPr id="95" name="Text Box 7"/>
          <p:cNvSpPr txBox="1">
            <a:spLocks noChangeArrowheads="1"/>
          </p:cNvSpPr>
          <p:nvPr/>
        </p:nvSpPr>
        <p:spPr bwMode="auto">
          <a:xfrm>
            <a:off x="8120186" y="3275607"/>
            <a:ext cx="95885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Times New Roman" panose="02020603050405020304" pitchFamily="18" charset="0"/>
                <a:ea typeface="メイリオ" pitchFamily="50" charset="-128"/>
                <a:cs typeface="Times New Roman" panose="02020603050405020304" pitchFamily="18" charset="0"/>
              </a:rPr>
              <a:t>1</a:t>
            </a:r>
            <a:r>
              <a:rPr lang="en-US" altLang="ja-JP" sz="2400" baseline="30000" dirty="0">
                <a:latin typeface="Times New Roman" panose="02020603050405020304" pitchFamily="18" charset="0"/>
                <a:ea typeface="メイリオ" pitchFamily="50" charset="-128"/>
                <a:cs typeface="Times New Roman" panose="02020603050405020304" pitchFamily="18" charset="0"/>
              </a:rPr>
              <a:t>st</a:t>
            </a:r>
            <a:r>
              <a:rPr lang="en-US" altLang="ja-JP" sz="2400" dirty="0">
                <a:latin typeface="Times New Roman" panose="02020603050405020304" pitchFamily="18" charset="0"/>
                <a:ea typeface="メイリオ" pitchFamily="50" charset="-128"/>
                <a:cs typeface="Times New Roman" panose="02020603050405020304" pitchFamily="18" charset="0"/>
              </a:rPr>
              <a:t>  hit</a:t>
            </a:r>
          </a:p>
        </p:txBody>
      </p:sp>
      <p:sp>
        <p:nvSpPr>
          <p:cNvPr id="96" name="Text Box 7"/>
          <p:cNvSpPr txBox="1">
            <a:spLocks noChangeArrowheads="1"/>
          </p:cNvSpPr>
          <p:nvPr/>
        </p:nvSpPr>
        <p:spPr bwMode="auto">
          <a:xfrm>
            <a:off x="9167936" y="3275607"/>
            <a:ext cx="95885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Times New Roman" panose="02020603050405020304" pitchFamily="18" charset="0"/>
                <a:ea typeface="メイリオ" pitchFamily="50" charset="-128"/>
                <a:cs typeface="Times New Roman" panose="02020603050405020304" pitchFamily="18" charset="0"/>
              </a:rPr>
              <a:t>2</a:t>
            </a:r>
            <a:r>
              <a:rPr lang="en-US" altLang="ja-JP" sz="2400" baseline="30000" dirty="0">
                <a:latin typeface="Times New Roman" panose="02020603050405020304" pitchFamily="18" charset="0"/>
                <a:ea typeface="メイリオ" pitchFamily="50" charset="-128"/>
                <a:cs typeface="Times New Roman" panose="02020603050405020304" pitchFamily="18" charset="0"/>
              </a:rPr>
              <a:t>nd</a:t>
            </a:r>
            <a:r>
              <a:rPr lang="en-US" altLang="ja-JP" sz="2400" dirty="0">
                <a:latin typeface="Times New Roman" panose="02020603050405020304" pitchFamily="18" charset="0"/>
                <a:ea typeface="メイリオ" pitchFamily="50" charset="-128"/>
                <a:cs typeface="Times New Roman" panose="02020603050405020304" pitchFamily="18" charset="0"/>
              </a:rPr>
              <a:t> hit</a:t>
            </a:r>
          </a:p>
        </p:txBody>
      </p:sp>
      <p:sp>
        <p:nvSpPr>
          <p:cNvPr id="131" name="Text Box 7"/>
          <p:cNvSpPr txBox="1">
            <a:spLocks noChangeArrowheads="1"/>
          </p:cNvSpPr>
          <p:nvPr/>
        </p:nvSpPr>
        <p:spPr bwMode="auto">
          <a:xfrm>
            <a:off x="7362949" y="3987378"/>
            <a:ext cx="1108075"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sp>
        <p:nvSpPr>
          <p:cNvPr id="132" name="Text Box 7"/>
          <p:cNvSpPr txBox="1">
            <a:spLocks noChangeArrowheads="1"/>
          </p:cNvSpPr>
          <p:nvPr/>
        </p:nvSpPr>
        <p:spPr bwMode="auto">
          <a:xfrm>
            <a:off x="8948861" y="3987378"/>
            <a:ext cx="1414462"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網膜細胞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cxnSp>
        <p:nvCxnSpPr>
          <p:cNvPr id="133" name="直線コネクタ 132"/>
          <p:cNvCxnSpPr/>
          <p:nvPr/>
        </p:nvCxnSpPr>
        <p:spPr>
          <a:xfrm>
            <a:off x="8637711" y="4277891"/>
            <a:ext cx="0" cy="11842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環状矢印 134"/>
          <p:cNvSpPr/>
          <p:nvPr/>
        </p:nvSpPr>
        <p:spPr>
          <a:xfrm flipV="1">
            <a:off x="9366373" y="4955752"/>
            <a:ext cx="725488" cy="895350"/>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Times New Roman" panose="02020603050405020304" pitchFamily="18" charset="0"/>
              <a:cs typeface="Times New Roman" panose="02020603050405020304" pitchFamily="18" charset="0"/>
            </a:endParaRPr>
          </a:p>
        </p:txBody>
      </p:sp>
      <p:sp>
        <p:nvSpPr>
          <p:cNvPr id="137" name="Text Box 7"/>
          <p:cNvSpPr txBox="1">
            <a:spLocks noChangeArrowheads="1"/>
          </p:cNvSpPr>
          <p:nvPr/>
        </p:nvSpPr>
        <p:spPr bwMode="auto">
          <a:xfrm>
            <a:off x="9186986" y="5920953"/>
            <a:ext cx="1066800" cy="460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Times New Roman" panose="02020603050405020304" pitchFamily="18" charset="0"/>
                <a:ea typeface="メイリオ" pitchFamily="50" charset="-128"/>
                <a:cs typeface="Times New Roman" panose="02020603050405020304" pitchFamily="18" charset="0"/>
              </a:rPr>
              <a:t>one hit</a:t>
            </a:r>
          </a:p>
        </p:txBody>
      </p:sp>
      <p:sp>
        <p:nvSpPr>
          <p:cNvPr id="93" name="角丸四角形 92"/>
          <p:cNvSpPr/>
          <p:nvPr/>
        </p:nvSpPr>
        <p:spPr>
          <a:xfrm>
            <a:off x="2454846" y="2232026"/>
            <a:ext cx="3168650" cy="11287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眼だけの病気</a:t>
            </a:r>
          </a:p>
        </p:txBody>
      </p:sp>
      <p:sp>
        <p:nvSpPr>
          <p:cNvPr id="97" name="角丸四角形 96"/>
          <p:cNvSpPr/>
          <p:nvPr/>
        </p:nvSpPr>
        <p:spPr>
          <a:xfrm>
            <a:off x="2184972" y="4586289"/>
            <a:ext cx="4694237"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全身の病気</a:t>
            </a:r>
            <a:endParaRPr lang="en-US" altLang="ja-JP" sz="36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99" name="角丸四角形 98"/>
          <p:cNvSpPr/>
          <p:nvPr/>
        </p:nvSpPr>
        <p:spPr>
          <a:xfrm>
            <a:off x="2184972" y="5300664"/>
            <a:ext cx="4694237" cy="7207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遺伝性網膜芽細胞腫</a:t>
            </a:r>
            <a:endParaRPr lang="en-US" altLang="ja-JP" sz="36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endParaRPr>
          </a:p>
        </p:txBody>
      </p:sp>
      <p:grpSp>
        <p:nvGrpSpPr>
          <p:cNvPr id="58391" name="Group 3"/>
          <p:cNvGrpSpPr>
            <a:grpSpLocks/>
          </p:cNvGrpSpPr>
          <p:nvPr/>
        </p:nvGrpSpPr>
        <p:grpSpPr bwMode="auto">
          <a:xfrm>
            <a:off x="7661398" y="4481090"/>
            <a:ext cx="584200" cy="792162"/>
            <a:chOff x="2789" y="799"/>
            <a:chExt cx="726" cy="817"/>
          </a:xfrm>
        </p:grpSpPr>
        <p:sp>
          <p:nvSpPr>
            <p:cNvPr id="58440"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41" name="Group 5"/>
            <p:cNvGrpSpPr>
              <a:grpSpLocks/>
            </p:cNvGrpSpPr>
            <p:nvPr/>
          </p:nvGrpSpPr>
          <p:grpSpPr bwMode="auto">
            <a:xfrm>
              <a:off x="3016" y="935"/>
              <a:ext cx="91" cy="589"/>
              <a:chOff x="2154" y="2478"/>
              <a:chExt cx="91" cy="589"/>
            </a:xfrm>
          </p:grpSpPr>
          <p:sp>
            <p:nvSpPr>
              <p:cNvPr id="58445"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46"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42" name="Group 8"/>
            <p:cNvGrpSpPr>
              <a:grpSpLocks/>
            </p:cNvGrpSpPr>
            <p:nvPr/>
          </p:nvGrpSpPr>
          <p:grpSpPr bwMode="auto">
            <a:xfrm>
              <a:off x="3198" y="935"/>
              <a:ext cx="87" cy="589"/>
              <a:chOff x="2653" y="2523"/>
              <a:chExt cx="87" cy="589"/>
            </a:xfrm>
          </p:grpSpPr>
          <p:sp>
            <p:nvSpPr>
              <p:cNvPr id="58443"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44"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2" name="Group 21"/>
          <p:cNvGrpSpPr>
            <a:grpSpLocks/>
          </p:cNvGrpSpPr>
          <p:nvPr/>
        </p:nvGrpSpPr>
        <p:grpSpPr bwMode="auto">
          <a:xfrm>
            <a:off x="6785098" y="1835745"/>
            <a:ext cx="584200" cy="790575"/>
            <a:chOff x="657" y="2478"/>
            <a:chExt cx="726" cy="817"/>
          </a:xfrm>
        </p:grpSpPr>
        <p:sp>
          <p:nvSpPr>
            <p:cNvPr id="58433" name="Oval 22"/>
            <p:cNvSpPr>
              <a:spLocks noChangeArrowheads="1"/>
            </p:cNvSpPr>
            <p:nvPr/>
          </p:nvSpPr>
          <p:spPr bwMode="auto">
            <a:xfrm>
              <a:off x="657" y="2478"/>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34" name="Group 23"/>
            <p:cNvGrpSpPr>
              <a:grpSpLocks/>
            </p:cNvGrpSpPr>
            <p:nvPr/>
          </p:nvGrpSpPr>
          <p:grpSpPr bwMode="auto">
            <a:xfrm>
              <a:off x="1065" y="2614"/>
              <a:ext cx="88" cy="589"/>
              <a:chOff x="2154" y="2478"/>
              <a:chExt cx="88" cy="589"/>
            </a:xfrm>
          </p:grpSpPr>
          <p:sp>
            <p:nvSpPr>
              <p:cNvPr id="58438" name="Oval 24"/>
              <p:cNvSpPr>
                <a:spLocks noChangeArrowheads="1"/>
              </p:cNvSpPr>
              <p:nvPr/>
            </p:nvSpPr>
            <p:spPr bwMode="auto">
              <a:xfrm>
                <a:off x="2154" y="2478"/>
                <a:ext cx="87"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9" name="Oval 25"/>
              <p:cNvSpPr>
                <a:spLocks noChangeArrowheads="1"/>
              </p:cNvSpPr>
              <p:nvPr/>
            </p:nvSpPr>
            <p:spPr bwMode="auto">
              <a:xfrm>
                <a:off x="2154" y="2646"/>
                <a:ext cx="88"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35" name="Group 26"/>
            <p:cNvGrpSpPr>
              <a:grpSpLocks/>
            </p:cNvGrpSpPr>
            <p:nvPr/>
          </p:nvGrpSpPr>
          <p:grpSpPr bwMode="auto">
            <a:xfrm>
              <a:off x="884" y="2614"/>
              <a:ext cx="90" cy="589"/>
              <a:chOff x="2154" y="2478"/>
              <a:chExt cx="90" cy="589"/>
            </a:xfrm>
          </p:grpSpPr>
          <p:sp>
            <p:nvSpPr>
              <p:cNvPr id="58436" name="Oval 27"/>
              <p:cNvSpPr>
                <a:spLocks noChangeArrowheads="1"/>
              </p:cNvSpPr>
              <p:nvPr/>
            </p:nvSpPr>
            <p:spPr bwMode="auto">
              <a:xfrm>
                <a:off x="2154" y="2478"/>
                <a:ext cx="90"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7" name="Oval 28"/>
              <p:cNvSpPr>
                <a:spLocks noChangeArrowheads="1"/>
              </p:cNvSpPr>
              <p:nvPr/>
            </p:nvSpPr>
            <p:spPr bwMode="auto">
              <a:xfrm>
                <a:off x="2154" y="2646"/>
                <a:ext cx="90"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3" name="グループ化 117"/>
          <p:cNvGrpSpPr>
            <a:grpSpLocks/>
          </p:cNvGrpSpPr>
          <p:nvPr/>
        </p:nvGrpSpPr>
        <p:grpSpPr bwMode="auto">
          <a:xfrm>
            <a:off x="9517186" y="4277891"/>
            <a:ext cx="1403350" cy="1131887"/>
            <a:chOff x="6444208" y="3372159"/>
            <a:chExt cx="1403648" cy="1131888"/>
          </a:xfrm>
        </p:grpSpPr>
        <p:sp>
          <p:nvSpPr>
            <p:cNvPr id="119" name="爆発 2 118"/>
            <p:cNvSpPr/>
            <p:nvPr/>
          </p:nvSpPr>
          <p:spPr>
            <a:xfrm>
              <a:off x="6444208" y="3372159"/>
              <a:ext cx="1403648" cy="1131888"/>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grpSp>
          <p:nvGrpSpPr>
            <p:cNvPr id="58427" name="Group 5"/>
            <p:cNvGrpSpPr>
              <a:grpSpLocks/>
            </p:cNvGrpSpPr>
            <p:nvPr/>
          </p:nvGrpSpPr>
          <p:grpSpPr bwMode="auto">
            <a:xfrm>
              <a:off x="6979972" y="3674901"/>
              <a:ext cx="73226" cy="571094"/>
              <a:chOff x="2154" y="2478"/>
              <a:chExt cx="91" cy="589"/>
            </a:xfrm>
          </p:grpSpPr>
          <p:sp>
            <p:nvSpPr>
              <p:cNvPr id="58431"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2" name="Oval 7"/>
              <p:cNvSpPr>
                <a:spLocks noChangeArrowheads="1"/>
              </p:cNvSpPr>
              <p:nvPr/>
            </p:nvSpPr>
            <p:spPr bwMode="auto">
              <a:xfrm>
                <a:off x="2154" y="2658"/>
                <a:ext cx="91" cy="409"/>
              </a:xfrm>
              <a:prstGeom prst="ellipse">
                <a:avLst/>
              </a:prstGeom>
              <a:solidFill>
                <a:srgbClr val="FF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28" name="Group 8"/>
            <p:cNvGrpSpPr>
              <a:grpSpLocks/>
            </p:cNvGrpSpPr>
            <p:nvPr/>
          </p:nvGrpSpPr>
          <p:grpSpPr bwMode="auto">
            <a:xfrm>
              <a:off x="7126424" y="3674901"/>
              <a:ext cx="73226" cy="571094"/>
              <a:chOff x="2653" y="2523"/>
              <a:chExt cx="91" cy="589"/>
            </a:xfrm>
          </p:grpSpPr>
          <p:sp>
            <p:nvSpPr>
              <p:cNvPr id="58429" name="Oval 9"/>
              <p:cNvSpPr>
                <a:spLocks noChangeArrowheads="1"/>
              </p:cNvSpPr>
              <p:nvPr/>
            </p:nvSpPr>
            <p:spPr bwMode="auto">
              <a:xfrm>
                <a:off x="2653" y="2523"/>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0" name="Oval 10"/>
              <p:cNvSpPr>
                <a:spLocks noChangeArrowheads="1"/>
              </p:cNvSpPr>
              <p:nvPr/>
            </p:nvSpPr>
            <p:spPr bwMode="auto">
              <a:xfrm>
                <a:off x="2653" y="2703"/>
                <a:ext cx="91"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4" name="Group 3"/>
          <p:cNvGrpSpPr>
            <a:grpSpLocks/>
          </p:cNvGrpSpPr>
          <p:nvPr/>
        </p:nvGrpSpPr>
        <p:grpSpPr bwMode="auto">
          <a:xfrm>
            <a:off x="8863136" y="1834157"/>
            <a:ext cx="584200" cy="792162"/>
            <a:chOff x="2789" y="799"/>
            <a:chExt cx="726" cy="817"/>
          </a:xfrm>
        </p:grpSpPr>
        <p:sp>
          <p:nvSpPr>
            <p:cNvPr id="58419"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20" name="Group 5"/>
            <p:cNvGrpSpPr>
              <a:grpSpLocks/>
            </p:cNvGrpSpPr>
            <p:nvPr/>
          </p:nvGrpSpPr>
          <p:grpSpPr bwMode="auto">
            <a:xfrm>
              <a:off x="3016" y="935"/>
              <a:ext cx="91" cy="589"/>
              <a:chOff x="2154" y="2478"/>
              <a:chExt cx="91" cy="589"/>
            </a:xfrm>
          </p:grpSpPr>
          <p:sp>
            <p:nvSpPr>
              <p:cNvPr id="58424"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25"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21" name="Group 8"/>
            <p:cNvGrpSpPr>
              <a:grpSpLocks/>
            </p:cNvGrpSpPr>
            <p:nvPr/>
          </p:nvGrpSpPr>
          <p:grpSpPr bwMode="auto">
            <a:xfrm>
              <a:off x="3198" y="935"/>
              <a:ext cx="87" cy="589"/>
              <a:chOff x="2653" y="2523"/>
              <a:chExt cx="87" cy="589"/>
            </a:xfrm>
          </p:grpSpPr>
          <p:sp>
            <p:nvSpPr>
              <p:cNvPr id="58422"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23"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5" name="Group 21"/>
          <p:cNvGrpSpPr>
            <a:grpSpLocks/>
          </p:cNvGrpSpPr>
          <p:nvPr/>
        </p:nvGrpSpPr>
        <p:grpSpPr bwMode="auto">
          <a:xfrm>
            <a:off x="8024936" y="1835745"/>
            <a:ext cx="584200" cy="790575"/>
            <a:chOff x="657" y="2478"/>
            <a:chExt cx="726" cy="817"/>
          </a:xfrm>
        </p:grpSpPr>
        <p:sp>
          <p:nvSpPr>
            <p:cNvPr id="58412" name="Oval 22"/>
            <p:cNvSpPr>
              <a:spLocks noChangeArrowheads="1"/>
            </p:cNvSpPr>
            <p:nvPr/>
          </p:nvSpPr>
          <p:spPr bwMode="auto">
            <a:xfrm>
              <a:off x="657" y="2478"/>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13" name="Group 23"/>
            <p:cNvGrpSpPr>
              <a:grpSpLocks/>
            </p:cNvGrpSpPr>
            <p:nvPr/>
          </p:nvGrpSpPr>
          <p:grpSpPr bwMode="auto">
            <a:xfrm>
              <a:off x="1065" y="2614"/>
              <a:ext cx="88" cy="589"/>
              <a:chOff x="2154" y="2478"/>
              <a:chExt cx="88" cy="589"/>
            </a:xfrm>
          </p:grpSpPr>
          <p:sp>
            <p:nvSpPr>
              <p:cNvPr id="58417" name="Oval 24"/>
              <p:cNvSpPr>
                <a:spLocks noChangeArrowheads="1"/>
              </p:cNvSpPr>
              <p:nvPr/>
            </p:nvSpPr>
            <p:spPr bwMode="auto">
              <a:xfrm>
                <a:off x="2154" y="2478"/>
                <a:ext cx="87"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18" name="Oval 25"/>
              <p:cNvSpPr>
                <a:spLocks noChangeArrowheads="1"/>
              </p:cNvSpPr>
              <p:nvPr/>
            </p:nvSpPr>
            <p:spPr bwMode="auto">
              <a:xfrm>
                <a:off x="2154" y="2646"/>
                <a:ext cx="88"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14" name="Group 26"/>
            <p:cNvGrpSpPr>
              <a:grpSpLocks/>
            </p:cNvGrpSpPr>
            <p:nvPr/>
          </p:nvGrpSpPr>
          <p:grpSpPr bwMode="auto">
            <a:xfrm>
              <a:off x="884" y="2614"/>
              <a:ext cx="90" cy="589"/>
              <a:chOff x="2154" y="2478"/>
              <a:chExt cx="90" cy="589"/>
            </a:xfrm>
          </p:grpSpPr>
          <p:sp>
            <p:nvSpPr>
              <p:cNvPr id="58415" name="Oval 27"/>
              <p:cNvSpPr>
                <a:spLocks noChangeArrowheads="1"/>
              </p:cNvSpPr>
              <p:nvPr/>
            </p:nvSpPr>
            <p:spPr bwMode="auto">
              <a:xfrm>
                <a:off x="2154" y="2478"/>
                <a:ext cx="90"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16" name="Oval 28"/>
              <p:cNvSpPr>
                <a:spLocks noChangeArrowheads="1"/>
              </p:cNvSpPr>
              <p:nvPr/>
            </p:nvSpPr>
            <p:spPr bwMode="auto">
              <a:xfrm>
                <a:off x="2154" y="2646"/>
                <a:ext cx="90"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6" name="グループ化 146"/>
          <p:cNvGrpSpPr>
            <a:grpSpLocks/>
          </p:cNvGrpSpPr>
          <p:nvPr/>
        </p:nvGrpSpPr>
        <p:grpSpPr bwMode="auto">
          <a:xfrm>
            <a:off x="9517186" y="1589683"/>
            <a:ext cx="1403350" cy="1131887"/>
            <a:chOff x="6444208" y="3372159"/>
            <a:chExt cx="1403648" cy="1131888"/>
          </a:xfrm>
        </p:grpSpPr>
        <p:sp>
          <p:nvSpPr>
            <p:cNvPr id="148" name="爆発 2 147"/>
            <p:cNvSpPr/>
            <p:nvPr/>
          </p:nvSpPr>
          <p:spPr>
            <a:xfrm>
              <a:off x="6444208" y="3372159"/>
              <a:ext cx="1403648" cy="1131888"/>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grpSp>
          <p:nvGrpSpPr>
            <p:cNvPr id="58406" name="Group 5"/>
            <p:cNvGrpSpPr>
              <a:grpSpLocks/>
            </p:cNvGrpSpPr>
            <p:nvPr/>
          </p:nvGrpSpPr>
          <p:grpSpPr bwMode="auto">
            <a:xfrm>
              <a:off x="6979972" y="3674901"/>
              <a:ext cx="73226" cy="571094"/>
              <a:chOff x="2154" y="2478"/>
              <a:chExt cx="91" cy="589"/>
            </a:xfrm>
          </p:grpSpPr>
          <p:sp>
            <p:nvSpPr>
              <p:cNvPr id="58410"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11" name="Oval 7"/>
              <p:cNvSpPr>
                <a:spLocks noChangeArrowheads="1"/>
              </p:cNvSpPr>
              <p:nvPr/>
            </p:nvSpPr>
            <p:spPr bwMode="auto">
              <a:xfrm>
                <a:off x="2154" y="2658"/>
                <a:ext cx="91" cy="409"/>
              </a:xfrm>
              <a:prstGeom prst="ellipse">
                <a:avLst/>
              </a:prstGeom>
              <a:solidFill>
                <a:srgbClr val="FF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07" name="Group 8"/>
            <p:cNvGrpSpPr>
              <a:grpSpLocks/>
            </p:cNvGrpSpPr>
            <p:nvPr/>
          </p:nvGrpSpPr>
          <p:grpSpPr bwMode="auto">
            <a:xfrm>
              <a:off x="7126424" y="3674901"/>
              <a:ext cx="73226" cy="571094"/>
              <a:chOff x="2653" y="2523"/>
              <a:chExt cx="91" cy="589"/>
            </a:xfrm>
          </p:grpSpPr>
          <p:sp>
            <p:nvSpPr>
              <p:cNvPr id="58408" name="Oval 9"/>
              <p:cNvSpPr>
                <a:spLocks noChangeArrowheads="1"/>
              </p:cNvSpPr>
              <p:nvPr/>
            </p:nvSpPr>
            <p:spPr bwMode="auto">
              <a:xfrm>
                <a:off x="2653" y="2523"/>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09" name="Oval 10"/>
              <p:cNvSpPr>
                <a:spLocks noChangeArrowheads="1"/>
              </p:cNvSpPr>
              <p:nvPr/>
            </p:nvSpPr>
            <p:spPr bwMode="auto">
              <a:xfrm>
                <a:off x="2653" y="2703"/>
                <a:ext cx="91"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7" name="Group 3"/>
          <p:cNvGrpSpPr>
            <a:grpSpLocks/>
          </p:cNvGrpSpPr>
          <p:nvPr/>
        </p:nvGrpSpPr>
        <p:grpSpPr bwMode="auto">
          <a:xfrm>
            <a:off x="8834561" y="4444578"/>
            <a:ext cx="584200" cy="792163"/>
            <a:chOff x="2789" y="799"/>
            <a:chExt cx="726" cy="817"/>
          </a:xfrm>
        </p:grpSpPr>
        <p:sp>
          <p:nvSpPr>
            <p:cNvPr id="58398"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399" name="Group 5"/>
            <p:cNvGrpSpPr>
              <a:grpSpLocks/>
            </p:cNvGrpSpPr>
            <p:nvPr/>
          </p:nvGrpSpPr>
          <p:grpSpPr bwMode="auto">
            <a:xfrm>
              <a:off x="3016" y="935"/>
              <a:ext cx="91" cy="589"/>
              <a:chOff x="2154" y="2478"/>
              <a:chExt cx="91" cy="589"/>
            </a:xfrm>
          </p:grpSpPr>
          <p:sp>
            <p:nvSpPr>
              <p:cNvPr id="58403"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04"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00" name="Group 8"/>
            <p:cNvGrpSpPr>
              <a:grpSpLocks/>
            </p:cNvGrpSpPr>
            <p:nvPr/>
          </p:nvGrpSpPr>
          <p:grpSpPr bwMode="auto">
            <a:xfrm>
              <a:off x="3198" y="935"/>
              <a:ext cx="87" cy="589"/>
              <a:chOff x="2653" y="2523"/>
              <a:chExt cx="87" cy="589"/>
            </a:xfrm>
          </p:grpSpPr>
          <p:sp>
            <p:nvSpPr>
              <p:cNvPr id="58401"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02"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792161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7" grpId="0" animBg="1"/>
      <p:bldP spid="9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a:xfrm>
            <a:off x="1981200" y="274638"/>
            <a:ext cx="8229600" cy="850900"/>
          </a:xfrm>
        </p:spPr>
        <p:txBody>
          <a:bodyPr/>
          <a:lstStyle/>
          <a:p>
            <a:pPr eaLnBrk="1" hangingPunct="1">
              <a:defRPr/>
            </a:pPr>
            <a:r>
              <a:rPr lang="ja-JP" altLang="en-US" dirty="0"/>
              <a:t>網膜芽細胞腫は</a:t>
            </a:r>
            <a:r>
              <a:rPr lang="en-US" altLang="ja-JP" dirty="0"/>
              <a:t>2</a:t>
            </a:r>
            <a:r>
              <a:rPr lang="ja-JP" altLang="en-US" dirty="0"/>
              <a:t>種類ある</a:t>
            </a:r>
          </a:p>
        </p:txBody>
      </p:sp>
      <p:sp>
        <p:nvSpPr>
          <p:cNvPr id="49156" name="Text Box 6"/>
          <p:cNvSpPr txBox="1">
            <a:spLocks noChangeArrowheads="1"/>
          </p:cNvSpPr>
          <p:nvPr/>
        </p:nvSpPr>
        <p:spPr bwMode="auto">
          <a:xfrm>
            <a:off x="1559496" y="1379538"/>
            <a:ext cx="41910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体細胞変異 </a:t>
            </a:r>
            <a:r>
              <a:rPr lang="en-US" altLang="ja-JP" sz="2400" dirty="0">
                <a:latin typeface="Times New Roman" panose="02020603050405020304" pitchFamily="18" charset="0"/>
                <a:ea typeface="メイリオ" pitchFamily="50" charset="-128"/>
                <a:cs typeface="Times New Roman" panose="02020603050405020304" pitchFamily="18" charset="0"/>
              </a:rPr>
              <a:t>(Somatic mutation)</a:t>
            </a:r>
          </a:p>
        </p:txBody>
      </p:sp>
      <p:sp>
        <p:nvSpPr>
          <p:cNvPr id="49157" name="Text Box 7"/>
          <p:cNvSpPr txBox="1">
            <a:spLocks noChangeArrowheads="1"/>
          </p:cNvSpPr>
          <p:nvPr/>
        </p:nvSpPr>
        <p:spPr bwMode="auto">
          <a:xfrm>
            <a:off x="1559496" y="4032251"/>
            <a:ext cx="5295900" cy="46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生殖細胞系列変異 </a:t>
            </a:r>
            <a:r>
              <a:rPr lang="en-US" altLang="ja-JP" sz="2400" dirty="0">
                <a:latin typeface="Times New Roman" panose="02020603050405020304" pitchFamily="18" charset="0"/>
                <a:ea typeface="メイリオ" pitchFamily="50" charset="-128"/>
                <a:cs typeface="Times New Roman" panose="02020603050405020304" pitchFamily="18" charset="0"/>
              </a:rPr>
              <a:t>(Germline mutation)</a:t>
            </a:r>
          </a:p>
        </p:txBody>
      </p:sp>
      <p:sp>
        <p:nvSpPr>
          <p:cNvPr id="113" name="Rectangle 3"/>
          <p:cNvSpPr txBox="1">
            <a:spLocks noChangeArrowheads="1"/>
          </p:cNvSpPr>
          <p:nvPr/>
        </p:nvSpPr>
        <p:spPr bwMode="auto">
          <a:xfrm>
            <a:off x="1845246" y="1968501"/>
            <a:ext cx="4386262" cy="1965325"/>
          </a:xfrm>
          <a:prstGeom prst="rect">
            <a:avLst/>
          </a:prstGeom>
          <a:noFill/>
          <a:ln w="9525">
            <a:noFill/>
            <a:miter lim="800000"/>
            <a:headEnd/>
            <a:tailEnd/>
          </a:ln>
          <a:effectLst/>
        </p:spPr>
        <p:txBody>
          <a:bodyPr/>
          <a:lstStyle/>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網膜の</a:t>
            </a:r>
            <a:r>
              <a:rPr lang="en-US" altLang="ja-JP" kern="0" dirty="0">
                <a:latin typeface="Times New Roman" panose="02020603050405020304" pitchFamily="18" charset="0"/>
                <a:ea typeface="メイリオ" pitchFamily="50" charset="-128"/>
                <a:cs typeface="Times New Roman" panose="02020603050405020304" pitchFamily="18" charset="0"/>
              </a:rPr>
              <a:t>1</a:t>
            </a:r>
            <a:r>
              <a:rPr lang="ja-JP" altLang="en-US" kern="0" dirty="0">
                <a:latin typeface="Times New Roman" panose="02020603050405020304" pitchFamily="18" charset="0"/>
                <a:ea typeface="メイリオ" pitchFamily="50" charset="-128"/>
                <a:cs typeface="Times New Roman" panose="02020603050405020304" pitchFamily="18" charset="0"/>
              </a:rPr>
              <a:t>細胞の異常　</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eaLnBrk="1" hangingPunct="1">
              <a:spcBef>
                <a:spcPct val="20000"/>
              </a:spcBef>
              <a:buClr>
                <a:schemeClr val="accent2"/>
              </a:buClr>
              <a:buSzPct val="70000"/>
              <a:defRPr/>
            </a:pPr>
            <a:r>
              <a:rPr lang="ja-JP" altLang="en-US" kern="0" dirty="0">
                <a:latin typeface="Times New Roman" panose="02020603050405020304" pitchFamily="18" charset="0"/>
                <a:ea typeface="メイリオ" pitchFamily="50" charset="-128"/>
                <a:cs typeface="Times New Roman" panose="02020603050405020304" pitchFamily="18" charset="0"/>
              </a:rPr>
              <a:t>　　＝　他の細胞は正常</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片眼性、単発</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遺伝性なし</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時間を要する：平均</a:t>
            </a:r>
            <a:r>
              <a:rPr lang="en-US" altLang="ja-JP" kern="0" dirty="0">
                <a:latin typeface="Times New Roman" panose="02020603050405020304" pitchFamily="18" charset="0"/>
                <a:ea typeface="メイリオ" pitchFamily="50" charset="-128"/>
                <a:cs typeface="Times New Roman" panose="02020603050405020304" pitchFamily="18" charset="0"/>
              </a:rPr>
              <a:t>21</a:t>
            </a:r>
            <a:r>
              <a:rPr lang="ja-JP" altLang="en-US" kern="0" dirty="0">
                <a:latin typeface="Times New Roman" panose="02020603050405020304" pitchFamily="18" charset="0"/>
                <a:ea typeface="メイリオ" pitchFamily="50" charset="-128"/>
                <a:cs typeface="Times New Roman" panose="02020603050405020304" pitchFamily="18" charset="0"/>
              </a:rPr>
              <a:t>ヶ月で発見</a:t>
            </a:r>
            <a:endParaRPr lang="en-US" altLang="ja-JP" kern="0" dirty="0">
              <a:latin typeface="Times New Roman" panose="02020603050405020304" pitchFamily="18" charset="0"/>
              <a:ea typeface="メイリオ" pitchFamily="50" charset="-128"/>
              <a:cs typeface="Times New Roman" panose="02020603050405020304" pitchFamily="18" charset="0"/>
            </a:endParaRPr>
          </a:p>
        </p:txBody>
      </p:sp>
      <p:sp>
        <p:nvSpPr>
          <p:cNvPr id="114" name="Rectangle 3"/>
          <p:cNvSpPr txBox="1">
            <a:spLocks noChangeArrowheads="1"/>
          </p:cNvSpPr>
          <p:nvPr/>
        </p:nvSpPr>
        <p:spPr bwMode="auto">
          <a:xfrm>
            <a:off x="1845247" y="4570413"/>
            <a:ext cx="4903787" cy="1954212"/>
          </a:xfrm>
          <a:prstGeom prst="rect">
            <a:avLst/>
          </a:prstGeom>
          <a:noFill/>
          <a:ln w="9525">
            <a:noFill/>
            <a:miter lim="800000"/>
            <a:headEnd/>
            <a:tailEnd/>
          </a:ln>
          <a:effectLst/>
        </p:spPr>
        <p:txBody>
          <a:bodyPr/>
          <a:lstStyle/>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全ての体細胞に一方の</a:t>
            </a:r>
            <a:r>
              <a:rPr lang="en-US" altLang="ja-JP" kern="0" dirty="0">
                <a:latin typeface="Times New Roman" panose="02020603050405020304" pitchFamily="18" charset="0"/>
                <a:ea typeface="メイリオ" pitchFamily="50" charset="-128"/>
                <a:cs typeface="Times New Roman" panose="02020603050405020304" pitchFamily="18" charset="0"/>
              </a:rPr>
              <a:t>allele</a:t>
            </a:r>
            <a:r>
              <a:rPr lang="ja-JP" altLang="en-US" kern="0" dirty="0">
                <a:latin typeface="Times New Roman" panose="02020603050405020304" pitchFamily="18" charset="0"/>
                <a:ea typeface="メイリオ" pitchFamily="50" charset="-128"/>
                <a:cs typeface="Times New Roman" panose="02020603050405020304" pitchFamily="18" charset="0"/>
              </a:rPr>
              <a:t>の変異あり</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複数の細胞で</a:t>
            </a:r>
            <a:r>
              <a:rPr lang="en-US" altLang="ja-JP" kern="0" dirty="0">
                <a:latin typeface="Times New Roman" panose="02020603050405020304" pitchFamily="18" charset="0"/>
                <a:ea typeface="メイリオ" pitchFamily="50" charset="-128"/>
                <a:cs typeface="Times New Roman" panose="02020603050405020304" pitchFamily="18" charset="0"/>
              </a:rPr>
              <a:t> 2</a:t>
            </a:r>
            <a:r>
              <a:rPr lang="en-US" altLang="ja-JP" kern="0" baseline="30000" dirty="0">
                <a:latin typeface="Times New Roman" panose="02020603050405020304" pitchFamily="18" charset="0"/>
                <a:ea typeface="メイリオ" pitchFamily="50" charset="-128"/>
                <a:cs typeface="Times New Roman" panose="02020603050405020304" pitchFamily="18" charset="0"/>
              </a:rPr>
              <a:t>nd</a:t>
            </a:r>
            <a:r>
              <a:rPr lang="en-US" altLang="ja-JP" kern="0" dirty="0">
                <a:latin typeface="Times New Roman" panose="02020603050405020304" pitchFamily="18" charset="0"/>
                <a:ea typeface="メイリオ" pitchFamily="50" charset="-128"/>
                <a:cs typeface="Times New Roman" panose="02020603050405020304" pitchFamily="18" charset="0"/>
              </a:rPr>
              <a:t>  hit</a:t>
            </a:r>
            <a:r>
              <a:rPr lang="ja-JP" altLang="en-US" kern="0" dirty="0">
                <a:latin typeface="Times New Roman" panose="02020603050405020304" pitchFamily="18" charset="0"/>
                <a:ea typeface="メイリオ" pitchFamily="50" charset="-128"/>
                <a:cs typeface="Times New Roman" panose="02020603050405020304" pitchFamily="18" charset="0"/>
              </a:rPr>
              <a:t>を生じうる</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両眼性、片眼性の</a:t>
            </a:r>
            <a:r>
              <a:rPr lang="en-US" altLang="ja-JP" kern="0" dirty="0">
                <a:latin typeface="Times New Roman" panose="02020603050405020304" pitchFamily="18" charset="0"/>
                <a:ea typeface="メイリオ" pitchFamily="50" charset="-128"/>
                <a:cs typeface="Times New Roman" panose="02020603050405020304" pitchFamily="18" charset="0"/>
              </a:rPr>
              <a:t>1/6</a:t>
            </a: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遺伝性</a:t>
            </a:r>
            <a:endParaRPr lang="en-US" altLang="ja-JP" kern="0" dirty="0">
              <a:latin typeface="Times New Roman" panose="02020603050405020304" pitchFamily="18" charset="0"/>
              <a:ea typeface="メイリオ" pitchFamily="50" charset="-128"/>
              <a:cs typeface="Times New Roman" panose="02020603050405020304" pitchFamily="18" charset="0"/>
            </a:endParaRPr>
          </a:p>
          <a:p>
            <a:pPr marL="285750" indent="-285750" eaLnBrk="1" hangingPunct="1">
              <a:spcBef>
                <a:spcPct val="20000"/>
              </a:spcBef>
              <a:buClr>
                <a:schemeClr val="accent2"/>
              </a:buClr>
              <a:buSzPct val="70000"/>
              <a:buFont typeface="Wingdings" pitchFamily="2" charset="2"/>
              <a:buChar char="n"/>
              <a:defRPr/>
            </a:pPr>
            <a:r>
              <a:rPr lang="ja-JP" altLang="en-US" kern="0" dirty="0">
                <a:latin typeface="Times New Roman" panose="02020603050405020304" pitchFamily="18" charset="0"/>
                <a:ea typeface="メイリオ" pitchFamily="50" charset="-128"/>
                <a:cs typeface="Times New Roman" panose="02020603050405020304" pitchFamily="18" charset="0"/>
              </a:rPr>
              <a:t>平均</a:t>
            </a:r>
            <a:r>
              <a:rPr lang="en-US" altLang="ja-JP" kern="0" dirty="0">
                <a:latin typeface="Times New Roman" panose="02020603050405020304" pitchFamily="18" charset="0"/>
                <a:ea typeface="メイリオ" pitchFamily="50" charset="-128"/>
                <a:cs typeface="Times New Roman" panose="02020603050405020304" pitchFamily="18" charset="0"/>
              </a:rPr>
              <a:t>8</a:t>
            </a:r>
            <a:r>
              <a:rPr lang="ja-JP" altLang="en-US" kern="0" dirty="0">
                <a:latin typeface="Times New Roman" panose="02020603050405020304" pitchFamily="18" charset="0"/>
                <a:ea typeface="メイリオ" pitchFamily="50" charset="-128"/>
                <a:cs typeface="Times New Roman" panose="02020603050405020304" pitchFamily="18" charset="0"/>
              </a:rPr>
              <a:t>ヶ月で発見</a:t>
            </a:r>
            <a:endParaRPr lang="en-US" altLang="ja-JP" kern="0" dirty="0">
              <a:latin typeface="Times New Roman" panose="02020603050405020304" pitchFamily="18" charset="0"/>
              <a:ea typeface="メイリオ" pitchFamily="50" charset="-128"/>
              <a:cs typeface="Times New Roman" panose="02020603050405020304" pitchFamily="18" charset="0"/>
            </a:endParaRPr>
          </a:p>
        </p:txBody>
      </p:sp>
      <p:sp>
        <p:nvSpPr>
          <p:cNvPr id="89" name="Text Box 7"/>
          <p:cNvSpPr txBox="1">
            <a:spLocks noChangeArrowheads="1"/>
          </p:cNvSpPr>
          <p:nvPr/>
        </p:nvSpPr>
        <p:spPr bwMode="auto">
          <a:xfrm>
            <a:off x="6553324" y="1353145"/>
            <a:ext cx="1108075"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sp>
        <p:nvSpPr>
          <p:cNvPr id="90" name="Text Box 7"/>
          <p:cNvSpPr txBox="1">
            <a:spLocks noChangeArrowheads="1"/>
          </p:cNvSpPr>
          <p:nvPr/>
        </p:nvSpPr>
        <p:spPr bwMode="auto">
          <a:xfrm>
            <a:off x="8245598" y="1343620"/>
            <a:ext cx="1879600"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網膜の</a:t>
            </a:r>
            <a:r>
              <a:rPr lang="en-US" altLang="ja-JP" sz="2400" dirty="0">
                <a:latin typeface="Times New Roman" panose="02020603050405020304" pitchFamily="18" charset="0"/>
                <a:ea typeface="メイリオ" pitchFamily="50" charset="-128"/>
                <a:cs typeface="Times New Roman" panose="02020603050405020304" pitchFamily="18" charset="0"/>
              </a:rPr>
              <a:t>1</a:t>
            </a:r>
            <a:r>
              <a:rPr lang="ja-JP" altLang="en-US" sz="2400" dirty="0">
                <a:latin typeface="Times New Roman" panose="02020603050405020304" pitchFamily="18" charset="0"/>
                <a:ea typeface="メイリオ" pitchFamily="50" charset="-128"/>
                <a:cs typeface="Times New Roman" panose="02020603050405020304" pitchFamily="18" charset="0"/>
              </a:rPr>
              <a:t>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cxnSp>
        <p:nvCxnSpPr>
          <p:cNvPr id="3" name="直線コネクタ 2"/>
          <p:cNvCxnSpPr/>
          <p:nvPr/>
        </p:nvCxnSpPr>
        <p:spPr>
          <a:xfrm>
            <a:off x="7742361" y="1599208"/>
            <a:ext cx="0" cy="11842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環状矢印 3"/>
          <p:cNvSpPr/>
          <p:nvPr/>
        </p:nvSpPr>
        <p:spPr>
          <a:xfrm flipV="1">
            <a:off x="8274174" y="2311995"/>
            <a:ext cx="727075" cy="893763"/>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Times New Roman" panose="02020603050405020304" pitchFamily="18" charset="0"/>
              <a:cs typeface="Times New Roman" panose="02020603050405020304" pitchFamily="18" charset="0"/>
            </a:endParaRPr>
          </a:p>
        </p:txBody>
      </p:sp>
      <p:sp>
        <p:nvSpPr>
          <p:cNvPr id="94" name="環状矢印 93"/>
          <p:cNvSpPr/>
          <p:nvPr/>
        </p:nvSpPr>
        <p:spPr>
          <a:xfrm flipV="1">
            <a:off x="9293348" y="2311995"/>
            <a:ext cx="725488" cy="893763"/>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Times New Roman" panose="02020603050405020304" pitchFamily="18" charset="0"/>
              <a:cs typeface="Times New Roman" panose="02020603050405020304" pitchFamily="18" charset="0"/>
            </a:endParaRPr>
          </a:p>
        </p:txBody>
      </p:sp>
      <p:sp>
        <p:nvSpPr>
          <p:cNvPr id="95" name="Text Box 7"/>
          <p:cNvSpPr txBox="1">
            <a:spLocks noChangeArrowheads="1"/>
          </p:cNvSpPr>
          <p:nvPr/>
        </p:nvSpPr>
        <p:spPr bwMode="auto">
          <a:xfrm>
            <a:off x="8120186" y="3275607"/>
            <a:ext cx="95885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Times New Roman" panose="02020603050405020304" pitchFamily="18" charset="0"/>
                <a:ea typeface="メイリオ" pitchFamily="50" charset="-128"/>
                <a:cs typeface="Times New Roman" panose="02020603050405020304" pitchFamily="18" charset="0"/>
              </a:rPr>
              <a:t>1</a:t>
            </a:r>
            <a:r>
              <a:rPr lang="en-US" altLang="ja-JP" sz="2400" baseline="30000" dirty="0">
                <a:latin typeface="Times New Roman" panose="02020603050405020304" pitchFamily="18" charset="0"/>
                <a:ea typeface="メイリオ" pitchFamily="50" charset="-128"/>
                <a:cs typeface="Times New Roman" panose="02020603050405020304" pitchFamily="18" charset="0"/>
              </a:rPr>
              <a:t>st</a:t>
            </a:r>
            <a:r>
              <a:rPr lang="en-US" altLang="ja-JP" sz="2400" dirty="0">
                <a:latin typeface="Times New Roman" panose="02020603050405020304" pitchFamily="18" charset="0"/>
                <a:ea typeface="メイリオ" pitchFamily="50" charset="-128"/>
                <a:cs typeface="Times New Roman" panose="02020603050405020304" pitchFamily="18" charset="0"/>
              </a:rPr>
              <a:t>  hit</a:t>
            </a:r>
          </a:p>
        </p:txBody>
      </p:sp>
      <p:sp>
        <p:nvSpPr>
          <p:cNvPr id="96" name="Text Box 7"/>
          <p:cNvSpPr txBox="1">
            <a:spLocks noChangeArrowheads="1"/>
          </p:cNvSpPr>
          <p:nvPr/>
        </p:nvSpPr>
        <p:spPr bwMode="auto">
          <a:xfrm>
            <a:off x="9167936" y="3275607"/>
            <a:ext cx="958850" cy="4619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Times New Roman" panose="02020603050405020304" pitchFamily="18" charset="0"/>
                <a:ea typeface="メイリオ" pitchFamily="50" charset="-128"/>
                <a:cs typeface="Times New Roman" panose="02020603050405020304" pitchFamily="18" charset="0"/>
              </a:rPr>
              <a:t>2</a:t>
            </a:r>
            <a:r>
              <a:rPr lang="en-US" altLang="ja-JP" sz="2400" baseline="30000" dirty="0">
                <a:latin typeface="Times New Roman" panose="02020603050405020304" pitchFamily="18" charset="0"/>
                <a:ea typeface="メイリオ" pitchFamily="50" charset="-128"/>
                <a:cs typeface="Times New Roman" panose="02020603050405020304" pitchFamily="18" charset="0"/>
              </a:rPr>
              <a:t>nd</a:t>
            </a:r>
            <a:r>
              <a:rPr lang="en-US" altLang="ja-JP" sz="2400" dirty="0">
                <a:latin typeface="Times New Roman" panose="02020603050405020304" pitchFamily="18" charset="0"/>
                <a:ea typeface="メイリオ" pitchFamily="50" charset="-128"/>
                <a:cs typeface="Times New Roman" panose="02020603050405020304" pitchFamily="18" charset="0"/>
              </a:rPr>
              <a:t> hit</a:t>
            </a:r>
          </a:p>
        </p:txBody>
      </p:sp>
      <p:sp>
        <p:nvSpPr>
          <p:cNvPr id="131" name="Text Box 7"/>
          <p:cNvSpPr txBox="1">
            <a:spLocks noChangeArrowheads="1"/>
          </p:cNvSpPr>
          <p:nvPr/>
        </p:nvSpPr>
        <p:spPr bwMode="auto">
          <a:xfrm>
            <a:off x="7362949" y="3987378"/>
            <a:ext cx="1108075"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sp>
        <p:nvSpPr>
          <p:cNvPr id="132" name="Text Box 7"/>
          <p:cNvSpPr txBox="1">
            <a:spLocks noChangeArrowheads="1"/>
          </p:cNvSpPr>
          <p:nvPr/>
        </p:nvSpPr>
        <p:spPr bwMode="auto">
          <a:xfrm>
            <a:off x="8948861" y="3987378"/>
            <a:ext cx="1414462"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網膜細胞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cxnSp>
        <p:nvCxnSpPr>
          <p:cNvPr id="133" name="直線コネクタ 132"/>
          <p:cNvCxnSpPr/>
          <p:nvPr/>
        </p:nvCxnSpPr>
        <p:spPr>
          <a:xfrm>
            <a:off x="8637711" y="4277891"/>
            <a:ext cx="0" cy="11842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環状矢印 134"/>
          <p:cNvSpPr/>
          <p:nvPr/>
        </p:nvSpPr>
        <p:spPr>
          <a:xfrm flipV="1">
            <a:off x="9366373" y="4955752"/>
            <a:ext cx="725488" cy="895350"/>
          </a:xfrm>
          <a:prstGeom prst="circular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Times New Roman" panose="02020603050405020304" pitchFamily="18" charset="0"/>
              <a:cs typeface="Times New Roman" panose="02020603050405020304" pitchFamily="18" charset="0"/>
            </a:endParaRPr>
          </a:p>
        </p:txBody>
      </p:sp>
      <p:sp>
        <p:nvSpPr>
          <p:cNvPr id="137" name="Text Box 7"/>
          <p:cNvSpPr txBox="1">
            <a:spLocks noChangeArrowheads="1"/>
          </p:cNvSpPr>
          <p:nvPr/>
        </p:nvSpPr>
        <p:spPr bwMode="auto">
          <a:xfrm>
            <a:off x="9186986" y="5920953"/>
            <a:ext cx="1066800" cy="460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Times New Roman" panose="02020603050405020304" pitchFamily="18" charset="0"/>
                <a:ea typeface="メイリオ" pitchFamily="50" charset="-128"/>
                <a:cs typeface="Times New Roman" panose="02020603050405020304" pitchFamily="18" charset="0"/>
              </a:rPr>
              <a:t>one hit</a:t>
            </a:r>
          </a:p>
        </p:txBody>
      </p:sp>
      <p:grpSp>
        <p:nvGrpSpPr>
          <p:cNvPr id="58391" name="Group 3"/>
          <p:cNvGrpSpPr>
            <a:grpSpLocks/>
          </p:cNvGrpSpPr>
          <p:nvPr/>
        </p:nvGrpSpPr>
        <p:grpSpPr bwMode="auto">
          <a:xfrm>
            <a:off x="7661398" y="4481090"/>
            <a:ext cx="584200" cy="792162"/>
            <a:chOff x="2789" y="799"/>
            <a:chExt cx="726" cy="817"/>
          </a:xfrm>
        </p:grpSpPr>
        <p:sp>
          <p:nvSpPr>
            <p:cNvPr id="58440"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41" name="Group 5"/>
            <p:cNvGrpSpPr>
              <a:grpSpLocks/>
            </p:cNvGrpSpPr>
            <p:nvPr/>
          </p:nvGrpSpPr>
          <p:grpSpPr bwMode="auto">
            <a:xfrm>
              <a:off x="3016" y="935"/>
              <a:ext cx="91" cy="589"/>
              <a:chOff x="2154" y="2478"/>
              <a:chExt cx="91" cy="589"/>
            </a:xfrm>
          </p:grpSpPr>
          <p:sp>
            <p:nvSpPr>
              <p:cNvPr id="58445"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46"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42" name="Group 8"/>
            <p:cNvGrpSpPr>
              <a:grpSpLocks/>
            </p:cNvGrpSpPr>
            <p:nvPr/>
          </p:nvGrpSpPr>
          <p:grpSpPr bwMode="auto">
            <a:xfrm>
              <a:off x="3198" y="935"/>
              <a:ext cx="87" cy="589"/>
              <a:chOff x="2653" y="2523"/>
              <a:chExt cx="87" cy="589"/>
            </a:xfrm>
          </p:grpSpPr>
          <p:sp>
            <p:nvSpPr>
              <p:cNvPr id="58443"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44"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2" name="Group 21"/>
          <p:cNvGrpSpPr>
            <a:grpSpLocks/>
          </p:cNvGrpSpPr>
          <p:nvPr/>
        </p:nvGrpSpPr>
        <p:grpSpPr bwMode="auto">
          <a:xfrm>
            <a:off x="6785098" y="1835745"/>
            <a:ext cx="584200" cy="790575"/>
            <a:chOff x="657" y="2478"/>
            <a:chExt cx="726" cy="817"/>
          </a:xfrm>
        </p:grpSpPr>
        <p:sp>
          <p:nvSpPr>
            <p:cNvPr id="58433" name="Oval 22"/>
            <p:cNvSpPr>
              <a:spLocks noChangeArrowheads="1"/>
            </p:cNvSpPr>
            <p:nvPr/>
          </p:nvSpPr>
          <p:spPr bwMode="auto">
            <a:xfrm>
              <a:off x="657" y="2478"/>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34" name="Group 23"/>
            <p:cNvGrpSpPr>
              <a:grpSpLocks/>
            </p:cNvGrpSpPr>
            <p:nvPr/>
          </p:nvGrpSpPr>
          <p:grpSpPr bwMode="auto">
            <a:xfrm>
              <a:off x="1065" y="2614"/>
              <a:ext cx="88" cy="589"/>
              <a:chOff x="2154" y="2478"/>
              <a:chExt cx="88" cy="589"/>
            </a:xfrm>
          </p:grpSpPr>
          <p:sp>
            <p:nvSpPr>
              <p:cNvPr id="58438" name="Oval 24"/>
              <p:cNvSpPr>
                <a:spLocks noChangeArrowheads="1"/>
              </p:cNvSpPr>
              <p:nvPr/>
            </p:nvSpPr>
            <p:spPr bwMode="auto">
              <a:xfrm>
                <a:off x="2154" y="2478"/>
                <a:ext cx="87"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9" name="Oval 25"/>
              <p:cNvSpPr>
                <a:spLocks noChangeArrowheads="1"/>
              </p:cNvSpPr>
              <p:nvPr/>
            </p:nvSpPr>
            <p:spPr bwMode="auto">
              <a:xfrm>
                <a:off x="2154" y="2646"/>
                <a:ext cx="88"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35" name="Group 26"/>
            <p:cNvGrpSpPr>
              <a:grpSpLocks/>
            </p:cNvGrpSpPr>
            <p:nvPr/>
          </p:nvGrpSpPr>
          <p:grpSpPr bwMode="auto">
            <a:xfrm>
              <a:off x="884" y="2614"/>
              <a:ext cx="90" cy="589"/>
              <a:chOff x="2154" y="2478"/>
              <a:chExt cx="90" cy="589"/>
            </a:xfrm>
          </p:grpSpPr>
          <p:sp>
            <p:nvSpPr>
              <p:cNvPr id="58436" name="Oval 27"/>
              <p:cNvSpPr>
                <a:spLocks noChangeArrowheads="1"/>
              </p:cNvSpPr>
              <p:nvPr/>
            </p:nvSpPr>
            <p:spPr bwMode="auto">
              <a:xfrm>
                <a:off x="2154" y="2478"/>
                <a:ext cx="90"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7" name="Oval 28"/>
              <p:cNvSpPr>
                <a:spLocks noChangeArrowheads="1"/>
              </p:cNvSpPr>
              <p:nvPr/>
            </p:nvSpPr>
            <p:spPr bwMode="auto">
              <a:xfrm>
                <a:off x="2154" y="2646"/>
                <a:ext cx="90"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3" name="グループ化 117"/>
          <p:cNvGrpSpPr>
            <a:grpSpLocks/>
          </p:cNvGrpSpPr>
          <p:nvPr/>
        </p:nvGrpSpPr>
        <p:grpSpPr bwMode="auto">
          <a:xfrm>
            <a:off x="9517186" y="4277891"/>
            <a:ext cx="1403350" cy="1131887"/>
            <a:chOff x="6444208" y="3372159"/>
            <a:chExt cx="1403648" cy="1131888"/>
          </a:xfrm>
        </p:grpSpPr>
        <p:sp>
          <p:nvSpPr>
            <p:cNvPr id="119" name="爆発 2 118"/>
            <p:cNvSpPr/>
            <p:nvPr/>
          </p:nvSpPr>
          <p:spPr>
            <a:xfrm>
              <a:off x="6444208" y="3372159"/>
              <a:ext cx="1403648" cy="1131888"/>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grpSp>
          <p:nvGrpSpPr>
            <p:cNvPr id="58427" name="Group 5"/>
            <p:cNvGrpSpPr>
              <a:grpSpLocks/>
            </p:cNvGrpSpPr>
            <p:nvPr/>
          </p:nvGrpSpPr>
          <p:grpSpPr bwMode="auto">
            <a:xfrm>
              <a:off x="6979972" y="3674901"/>
              <a:ext cx="73226" cy="571094"/>
              <a:chOff x="2154" y="2478"/>
              <a:chExt cx="91" cy="589"/>
            </a:xfrm>
          </p:grpSpPr>
          <p:sp>
            <p:nvSpPr>
              <p:cNvPr id="58431"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2" name="Oval 7"/>
              <p:cNvSpPr>
                <a:spLocks noChangeArrowheads="1"/>
              </p:cNvSpPr>
              <p:nvPr/>
            </p:nvSpPr>
            <p:spPr bwMode="auto">
              <a:xfrm>
                <a:off x="2154" y="2658"/>
                <a:ext cx="91" cy="409"/>
              </a:xfrm>
              <a:prstGeom prst="ellipse">
                <a:avLst/>
              </a:prstGeom>
              <a:solidFill>
                <a:srgbClr val="FF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28" name="Group 8"/>
            <p:cNvGrpSpPr>
              <a:grpSpLocks/>
            </p:cNvGrpSpPr>
            <p:nvPr/>
          </p:nvGrpSpPr>
          <p:grpSpPr bwMode="auto">
            <a:xfrm>
              <a:off x="7126424" y="3674901"/>
              <a:ext cx="73226" cy="571094"/>
              <a:chOff x="2653" y="2523"/>
              <a:chExt cx="91" cy="589"/>
            </a:xfrm>
          </p:grpSpPr>
          <p:sp>
            <p:nvSpPr>
              <p:cNvPr id="58429" name="Oval 9"/>
              <p:cNvSpPr>
                <a:spLocks noChangeArrowheads="1"/>
              </p:cNvSpPr>
              <p:nvPr/>
            </p:nvSpPr>
            <p:spPr bwMode="auto">
              <a:xfrm>
                <a:off x="2653" y="2523"/>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30" name="Oval 10"/>
              <p:cNvSpPr>
                <a:spLocks noChangeArrowheads="1"/>
              </p:cNvSpPr>
              <p:nvPr/>
            </p:nvSpPr>
            <p:spPr bwMode="auto">
              <a:xfrm>
                <a:off x="2653" y="2703"/>
                <a:ext cx="91"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4" name="Group 3"/>
          <p:cNvGrpSpPr>
            <a:grpSpLocks/>
          </p:cNvGrpSpPr>
          <p:nvPr/>
        </p:nvGrpSpPr>
        <p:grpSpPr bwMode="auto">
          <a:xfrm>
            <a:off x="8863136" y="1834157"/>
            <a:ext cx="584200" cy="792162"/>
            <a:chOff x="2789" y="799"/>
            <a:chExt cx="726" cy="817"/>
          </a:xfrm>
        </p:grpSpPr>
        <p:sp>
          <p:nvSpPr>
            <p:cNvPr id="58419"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20" name="Group 5"/>
            <p:cNvGrpSpPr>
              <a:grpSpLocks/>
            </p:cNvGrpSpPr>
            <p:nvPr/>
          </p:nvGrpSpPr>
          <p:grpSpPr bwMode="auto">
            <a:xfrm>
              <a:off x="3016" y="935"/>
              <a:ext cx="91" cy="589"/>
              <a:chOff x="2154" y="2478"/>
              <a:chExt cx="91" cy="589"/>
            </a:xfrm>
          </p:grpSpPr>
          <p:sp>
            <p:nvSpPr>
              <p:cNvPr id="58424"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25"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21" name="Group 8"/>
            <p:cNvGrpSpPr>
              <a:grpSpLocks/>
            </p:cNvGrpSpPr>
            <p:nvPr/>
          </p:nvGrpSpPr>
          <p:grpSpPr bwMode="auto">
            <a:xfrm>
              <a:off x="3198" y="935"/>
              <a:ext cx="87" cy="589"/>
              <a:chOff x="2653" y="2523"/>
              <a:chExt cx="87" cy="589"/>
            </a:xfrm>
          </p:grpSpPr>
          <p:sp>
            <p:nvSpPr>
              <p:cNvPr id="58422"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23"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5" name="Group 21"/>
          <p:cNvGrpSpPr>
            <a:grpSpLocks/>
          </p:cNvGrpSpPr>
          <p:nvPr/>
        </p:nvGrpSpPr>
        <p:grpSpPr bwMode="auto">
          <a:xfrm>
            <a:off x="8024936" y="1835745"/>
            <a:ext cx="584200" cy="790575"/>
            <a:chOff x="657" y="2478"/>
            <a:chExt cx="726" cy="817"/>
          </a:xfrm>
        </p:grpSpPr>
        <p:sp>
          <p:nvSpPr>
            <p:cNvPr id="58412" name="Oval 22"/>
            <p:cNvSpPr>
              <a:spLocks noChangeArrowheads="1"/>
            </p:cNvSpPr>
            <p:nvPr/>
          </p:nvSpPr>
          <p:spPr bwMode="auto">
            <a:xfrm>
              <a:off x="657" y="2478"/>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413" name="Group 23"/>
            <p:cNvGrpSpPr>
              <a:grpSpLocks/>
            </p:cNvGrpSpPr>
            <p:nvPr/>
          </p:nvGrpSpPr>
          <p:grpSpPr bwMode="auto">
            <a:xfrm>
              <a:off x="1065" y="2614"/>
              <a:ext cx="88" cy="589"/>
              <a:chOff x="2154" y="2478"/>
              <a:chExt cx="88" cy="589"/>
            </a:xfrm>
          </p:grpSpPr>
          <p:sp>
            <p:nvSpPr>
              <p:cNvPr id="58417" name="Oval 24"/>
              <p:cNvSpPr>
                <a:spLocks noChangeArrowheads="1"/>
              </p:cNvSpPr>
              <p:nvPr/>
            </p:nvSpPr>
            <p:spPr bwMode="auto">
              <a:xfrm>
                <a:off x="2154" y="2478"/>
                <a:ext cx="87"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18" name="Oval 25"/>
              <p:cNvSpPr>
                <a:spLocks noChangeArrowheads="1"/>
              </p:cNvSpPr>
              <p:nvPr/>
            </p:nvSpPr>
            <p:spPr bwMode="auto">
              <a:xfrm>
                <a:off x="2154" y="2646"/>
                <a:ext cx="88"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14" name="Group 26"/>
            <p:cNvGrpSpPr>
              <a:grpSpLocks/>
            </p:cNvGrpSpPr>
            <p:nvPr/>
          </p:nvGrpSpPr>
          <p:grpSpPr bwMode="auto">
            <a:xfrm>
              <a:off x="884" y="2614"/>
              <a:ext cx="90" cy="589"/>
              <a:chOff x="2154" y="2478"/>
              <a:chExt cx="90" cy="589"/>
            </a:xfrm>
          </p:grpSpPr>
          <p:sp>
            <p:nvSpPr>
              <p:cNvPr id="58415" name="Oval 27"/>
              <p:cNvSpPr>
                <a:spLocks noChangeArrowheads="1"/>
              </p:cNvSpPr>
              <p:nvPr/>
            </p:nvSpPr>
            <p:spPr bwMode="auto">
              <a:xfrm>
                <a:off x="2154" y="2478"/>
                <a:ext cx="90" cy="168"/>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16" name="Oval 28"/>
              <p:cNvSpPr>
                <a:spLocks noChangeArrowheads="1"/>
              </p:cNvSpPr>
              <p:nvPr/>
            </p:nvSpPr>
            <p:spPr bwMode="auto">
              <a:xfrm>
                <a:off x="2154" y="2646"/>
                <a:ext cx="90" cy="421"/>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6" name="グループ化 146"/>
          <p:cNvGrpSpPr>
            <a:grpSpLocks/>
          </p:cNvGrpSpPr>
          <p:nvPr/>
        </p:nvGrpSpPr>
        <p:grpSpPr bwMode="auto">
          <a:xfrm>
            <a:off x="9517186" y="1589683"/>
            <a:ext cx="1403350" cy="1131887"/>
            <a:chOff x="6444208" y="3372159"/>
            <a:chExt cx="1403648" cy="1131888"/>
          </a:xfrm>
        </p:grpSpPr>
        <p:sp>
          <p:nvSpPr>
            <p:cNvPr id="148" name="爆発 2 147"/>
            <p:cNvSpPr/>
            <p:nvPr/>
          </p:nvSpPr>
          <p:spPr>
            <a:xfrm>
              <a:off x="6444208" y="3372159"/>
              <a:ext cx="1403648" cy="1131888"/>
            </a:xfrm>
            <a:prstGeom prst="irregularSeal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grpSp>
          <p:nvGrpSpPr>
            <p:cNvPr id="58406" name="Group 5"/>
            <p:cNvGrpSpPr>
              <a:grpSpLocks/>
            </p:cNvGrpSpPr>
            <p:nvPr/>
          </p:nvGrpSpPr>
          <p:grpSpPr bwMode="auto">
            <a:xfrm>
              <a:off x="6979972" y="3674901"/>
              <a:ext cx="73226" cy="571094"/>
              <a:chOff x="2154" y="2478"/>
              <a:chExt cx="91" cy="589"/>
            </a:xfrm>
          </p:grpSpPr>
          <p:sp>
            <p:nvSpPr>
              <p:cNvPr id="58410"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11" name="Oval 7"/>
              <p:cNvSpPr>
                <a:spLocks noChangeArrowheads="1"/>
              </p:cNvSpPr>
              <p:nvPr/>
            </p:nvSpPr>
            <p:spPr bwMode="auto">
              <a:xfrm>
                <a:off x="2154" y="2658"/>
                <a:ext cx="91" cy="409"/>
              </a:xfrm>
              <a:prstGeom prst="ellipse">
                <a:avLst/>
              </a:prstGeom>
              <a:solidFill>
                <a:srgbClr val="FF33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07" name="Group 8"/>
            <p:cNvGrpSpPr>
              <a:grpSpLocks/>
            </p:cNvGrpSpPr>
            <p:nvPr/>
          </p:nvGrpSpPr>
          <p:grpSpPr bwMode="auto">
            <a:xfrm>
              <a:off x="7126424" y="3674901"/>
              <a:ext cx="73226" cy="571094"/>
              <a:chOff x="2653" y="2523"/>
              <a:chExt cx="91" cy="589"/>
            </a:xfrm>
          </p:grpSpPr>
          <p:sp>
            <p:nvSpPr>
              <p:cNvPr id="58408" name="Oval 9"/>
              <p:cNvSpPr>
                <a:spLocks noChangeArrowheads="1"/>
              </p:cNvSpPr>
              <p:nvPr/>
            </p:nvSpPr>
            <p:spPr bwMode="auto">
              <a:xfrm>
                <a:off x="2653" y="2523"/>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09" name="Oval 10"/>
              <p:cNvSpPr>
                <a:spLocks noChangeArrowheads="1"/>
              </p:cNvSpPr>
              <p:nvPr/>
            </p:nvSpPr>
            <p:spPr bwMode="auto">
              <a:xfrm>
                <a:off x="2653" y="2703"/>
                <a:ext cx="91"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grpSp>
        <p:nvGrpSpPr>
          <p:cNvPr id="58397" name="Group 3"/>
          <p:cNvGrpSpPr>
            <a:grpSpLocks/>
          </p:cNvGrpSpPr>
          <p:nvPr/>
        </p:nvGrpSpPr>
        <p:grpSpPr bwMode="auto">
          <a:xfrm>
            <a:off x="8834561" y="4444578"/>
            <a:ext cx="584200" cy="792163"/>
            <a:chOff x="2789" y="799"/>
            <a:chExt cx="726" cy="817"/>
          </a:xfrm>
        </p:grpSpPr>
        <p:sp>
          <p:nvSpPr>
            <p:cNvPr id="58398"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58399" name="Group 5"/>
            <p:cNvGrpSpPr>
              <a:grpSpLocks/>
            </p:cNvGrpSpPr>
            <p:nvPr/>
          </p:nvGrpSpPr>
          <p:grpSpPr bwMode="auto">
            <a:xfrm>
              <a:off x="3016" y="935"/>
              <a:ext cx="91" cy="589"/>
              <a:chOff x="2154" y="2478"/>
              <a:chExt cx="91" cy="589"/>
            </a:xfrm>
          </p:grpSpPr>
          <p:sp>
            <p:nvSpPr>
              <p:cNvPr id="58403"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04"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58400" name="Group 8"/>
            <p:cNvGrpSpPr>
              <a:grpSpLocks/>
            </p:cNvGrpSpPr>
            <p:nvPr/>
          </p:nvGrpSpPr>
          <p:grpSpPr bwMode="auto">
            <a:xfrm>
              <a:off x="3198" y="935"/>
              <a:ext cx="87" cy="589"/>
              <a:chOff x="2653" y="2523"/>
              <a:chExt cx="87" cy="589"/>
            </a:xfrm>
          </p:grpSpPr>
          <p:sp>
            <p:nvSpPr>
              <p:cNvPr id="58401"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58402"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63781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遺伝子検査と遺伝学的検査</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p:txBody>
          <a:bodyPr/>
          <a:lstStyle/>
          <a:p>
            <a:r>
              <a:rPr kumimoji="1" lang="ja-JP" altLang="en-US" dirty="0"/>
              <a:t>遺伝子検査（→ </a:t>
            </a:r>
            <a:r>
              <a:rPr kumimoji="1" lang="en-US" altLang="ja-JP" dirty="0"/>
              <a:t>somatic mutation</a:t>
            </a:r>
            <a:r>
              <a:rPr kumimoji="1" lang="ja-JP" altLang="en-US" dirty="0"/>
              <a:t>）</a:t>
            </a:r>
            <a:endParaRPr kumimoji="1" lang="en-US" altLang="ja-JP" dirty="0"/>
          </a:p>
          <a:p>
            <a:pPr lvl="1"/>
            <a:r>
              <a:rPr lang="ja-JP" altLang="en-US" dirty="0"/>
              <a:t>腫瘍細胞、特定の遺伝子変異の有無</a:t>
            </a:r>
            <a:endParaRPr lang="en-US" altLang="ja-JP" dirty="0"/>
          </a:p>
          <a:p>
            <a:pPr lvl="1"/>
            <a:r>
              <a:rPr lang="ja-JP" altLang="en-US" dirty="0"/>
              <a:t>腫瘍であることの診断</a:t>
            </a:r>
            <a:endParaRPr lang="en-US" altLang="ja-JP" dirty="0"/>
          </a:p>
          <a:p>
            <a:pPr lvl="1"/>
            <a:r>
              <a:rPr lang="ja-JP" altLang="en-US" dirty="0"/>
              <a:t>変異に対する特異的薬物治療、「分子標的治療」</a:t>
            </a:r>
            <a:endParaRPr lang="en-US" altLang="ja-JP" dirty="0"/>
          </a:p>
          <a:p>
            <a:pPr lvl="1"/>
            <a:r>
              <a:rPr lang="ja-JP" altLang="en-US" dirty="0"/>
              <a:t>ゲノム医療、個別化医療、</a:t>
            </a:r>
            <a:r>
              <a:rPr lang="en-US" altLang="ja-JP" dirty="0"/>
              <a:t>precision medicine</a:t>
            </a:r>
          </a:p>
          <a:p>
            <a:pPr lvl="1"/>
            <a:endParaRPr kumimoji="1" lang="en-US" altLang="ja-JP" dirty="0"/>
          </a:p>
          <a:p>
            <a:r>
              <a:rPr lang="ja-JP" altLang="en-US" dirty="0"/>
              <a:t>遺伝学的検査（→ </a:t>
            </a:r>
            <a:r>
              <a:rPr lang="en-US" altLang="ja-JP" dirty="0"/>
              <a:t>germline mutation</a:t>
            </a:r>
            <a:r>
              <a:rPr lang="ja-JP" altLang="en-US" dirty="0"/>
              <a:t>）</a:t>
            </a:r>
            <a:endParaRPr lang="en-US" altLang="ja-JP" dirty="0"/>
          </a:p>
          <a:p>
            <a:pPr lvl="1"/>
            <a:r>
              <a:rPr kumimoji="1" lang="ja-JP" altLang="en-US" dirty="0"/>
              <a:t>腫瘍ではない体細胞の検査（＋腫瘍細胞）</a:t>
            </a:r>
            <a:endParaRPr kumimoji="1" lang="en-US" altLang="ja-JP" dirty="0"/>
          </a:p>
          <a:p>
            <a:pPr lvl="1"/>
            <a:r>
              <a:rPr kumimoji="1" lang="ja-JP" altLang="en-US" dirty="0"/>
              <a:t>遺伝性腫瘍症候群であることの診断</a:t>
            </a:r>
            <a:endParaRPr kumimoji="1" lang="en-US" altLang="ja-JP" dirty="0"/>
          </a:p>
          <a:p>
            <a:pPr lvl="1"/>
            <a:r>
              <a:rPr lang="ja-JP" altLang="en-US" dirty="0"/>
              <a:t>遺伝性疾患のサーベイランス目的</a:t>
            </a:r>
            <a:endParaRPr kumimoji="1" lang="ja-JP" altLang="en-US" dirty="0"/>
          </a:p>
        </p:txBody>
      </p:sp>
      <p:sp>
        <p:nvSpPr>
          <p:cNvPr id="4" name="四角形: 角を丸くする 3">
            <a:extLst>
              <a:ext uri="{FF2B5EF4-FFF2-40B4-BE49-F238E27FC236}">
                <a16:creationId xmlns:a16="http://schemas.microsoft.com/office/drawing/2014/main" id="{11896C66-19F4-4E99-8BA7-3879A74C4AA1}"/>
              </a:ext>
            </a:extLst>
          </p:cNvPr>
          <p:cNvSpPr/>
          <p:nvPr/>
        </p:nvSpPr>
        <p:spPr>
          <a:xfrm>
            <a:off x="8400256" y="1628800"/>
            <a:ext cx="360040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latin typeface="Times New Roman" panose="02020603050405020304" pitchFamily="18" charset="0"/>
                <a:ea typeface="メイリオ" panose="020B0604030504040204" pitchFamily="50" charset="-128"/>
                <a:cs typeface="Times New Roman" panose="02020603050405020304" pitchFamily="18" charset="0"/>
              </a:rPr>
              <a:t>NCC</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オンコパネル</a:t>
            </a:r>
            <a:endParaRPr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a:p>
            <a:pPr algn="ctr"/>
            <a:r>
              <a:rPr kumimoji="1" lang="en-US" altLang="ja-JP" sz="2400" dirty="0">
                <a:latin typeface="Times New Roman" panose="02020603050405020304" pitchFamily="18" charset="0"/>
                <a:ea typeface="メイリオ" panose="020B0604030504040204" pitchFamily="50" charset="-128"/>
                <a:cs typeface="Times New Roman" panose="02020603050405020304" pitchFamily="18" charset="0"/>
              </a:rPr>
              <a:t>Foundation one</a:t>
            </a:r>
          </a:p>
          <a:p>
            <a:pPr algn="ct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F-one liquid</a:t>
            </a:r>
            <a:endParaRPr kumimoji="1" lang="ja-JP" altLang="en-US" sz="24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0EBBF5FC-FAE7-45F4-8C69-7E8669475A91}"/>
              </a:ext>
            </a:extLst>
          </p:cNvPr>
          <p:cNvSpPr/>
          <p:nvPr/>
        </p:nvSpPr>
        <p:spPr>
          <a:xfrm>
            <a:off x="8400256" y="4103299"/>
            <a:ext cx="3577463"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Single</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site (</a:t>
            </a:r>
            <a:r>
              <a:rPr lang="en-US" altLang="ja-JP" sz="2400" i="1" dirty="0">
                <a:latin typeface="Times New Roman" panose="02020603050405020304" pitchFamily="18" charset="0"/>
                <a:ea typeface="メイリオ" panose="020B0604030504040204" pitchFamily="50" charset="-128"/>
                <a:cs typeface="Times New Roman" panose="02020603050405020304" pitchFamily="18" charset="0"/>
              </a:rPr>
              <a:t>RB1</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en-US" altLang="ja-JP" sz="2400" dirty="0">
              <a:latin typeface="Times New Roman" panose="02020603050405020304" pitchFamily="18" charset="0"/>
              <a:ea typeface="メイリオ" panose="020B0604030504040204" pitchFamily="50" charset="-128"/>
              <a:cs typeface="Times New Roman" panose="02020603050405020304" pitchFamily="18" charset="0"/>
            </a:endParaRPr>
          </a:p>
          <a:p>
            <a:pPr algn="ctr"/>
            <a:r>
              <a:rPr kumimoji="1" lang="en-US" altLang="ja-JP" sz="2400" dirty="0">
                <a:latin typeface="Times New Roman" panose="02020603050405020304" pitchFamily="18" charset="0"/>
                <a:ea typeface="メイリオ" panose="020B0604030504040204" pitchFamily="50" charset="-128"/>
                <a:cs typeface="Times New Roman" panose="02020603050405020304" pitchFamily="18" charset="0"/>
              </a:rPr>
              <a:t>MGPT</a:t>
            </a:r>
          </a:p>
          <a:p>
            <a:pPr algn="ct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(multi-gene  panel testing)</a:t>
            </a:r>
            <a:endParaRPr kumimoji="1" lang="ja-JP" altLang="en-US" sz="2400"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0911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ja-JP" altLang="en-US"/>
              <a:t>網膜芽細胞腫の概要</a:t>
            </a:r>
          </a:p>
        </p:txBody>
      </p:sp>
      <p:sp>
        <p:nvSpPr>
          <p:cNvPr id="21507" name="Rectangle 3"/>
          <p:cNvSpPr>
            <a:spLocks noGrp="1" noChangeArrowheads="1"/>
          </p:cNvSpPr>
          <p:nvPr>
            <p:ph idx="1"/>
          </p:nvPr>
        </p:nvSpPr>
        <p:spPr>
          <a:xfrm>
            <a:off x="609600" y="1268760"/>
            <a:ext cx="10972800" cy="5040560"/>
          </a:xfrm>
        </p:spPr>
        <p:txBody>
          <a:bodyPr>
            <a:noAutofit/>
          </a:bodyPr>
          <a:lstStyle/>
          <a:p>
            <a:pPr eaLnBrk="1" hangingPunct="1">
              <a:lnSpc>
                <a:spcPct val="110000"/>
              </a:lnSpc>
            </a:pPr>
            <a:r>
              <a:rPr lang="ja-JP" altLang="en-US" sz="3200" dirty="0"/>
              <a:t>小児悪性腫瘍の約</a:t>
            </a:r>
            <a:r>
              <a:rPr lang="en-US" altLang="ja-JP" sz="3200" dirty="0"/>
              <a:t>3%</a:t>
            </a:r>
            <a:endParaRPr lang="ja-JP" altLang="en-US" sz="3200" dirty="0"/>
          </a:p>
          <a:p>
            <a:pPr eaLnBrk="1" hangingPunct="1">
              <a:lnSpc>
                <a:spcPct val="110000"/>
              </a:lnSpc>
            </a:pPr>
            <a:r>
              <a:rPr lang="ja-JP" altLang="en-US" sz="3200" dirty="0"/>
              <a:t>約</a:t>
            </a:r>
            <a:r>
              <a:rPr lang="en-US" altLang="ja-JP" sz="3200" dirty="0"/>
              <a:t>16,000~23,000</a:t>
            </a:r>
            <a:r>
              <a:rPr lang="ja-JP" altLang="en-US" sz="3200" dirty="0"/>
              <a:t>出生に</a:t>
            </a:r>
            <a:r>
              <a:rPr lang="en-US" altLang="ja-JP" sz="3200" dirty="0"/>
              <a:t>1</a:t>
            </a:r>
            <a:r>
              <a:rPr lang="ja-JP" altLang="en-US" sz="3200" dirty="0"/>
              <a:t>人（本邦では年間</a:t>
            </a:r>
            <a:r>
              <a:rPr lang="en-US" altLang="ja-JP" sz="3200" dirty="0"/>
              <a:t>70</a:t>
            </a:r>
            <a:r>
              <a:rPr lang="ja-JP" altLang="en-US" sz="3200" dirty="0"/>
              <a:t>～</a:t>
            </a:r>
            <a:r>
              <a:rPr lang="en-US" altLang="ja-JP" sz="3200" dirty="0"/>
              <a:t>80</a:t>
            </a:r>
            <a:r>
              <a:rPr lang="ja-JP" altLang="en-US" sz="3200" dirty="0"/>
              <a:t>名）</a:t>
            </a:r>
            <a:endParaRPr lang="en-US" altLang="ja-JP" sz="3200" dirty="0"/>
          </a:p>
          <a:p>
            <a:pPr eaLnBrk="1" hangingPunct="1">
              <a:lnSpc>
                <a:spcPct val="110000"/>
              </a:lnSpc>
            </a:pPr>
            <a:r>
              <a:rPr lang="en-US" altLang="ja-JP" sz="3200" dirty="0"/>
              <a:t>1</a:t>
            </a:r>
            <a:r>
              <a:rPr lang="ja-JP" altLang="en-US" sz="3200" dirty="0"/>
              <a:t>歳までに</a:t>
            </a:r>
            <a:r>
              <a:rPr lang="en-US" altLang="ja-JP" sz="3200" dirty="0"/>
              <a:t>41%</a:t>
            </a:r>
            <a:r>
              <a:rPr lang="ja-JP" altLang="en-US" sz="3200" dirty="0" err="1"/>
              <a:t>、</a:t>
            </a:r>
            <a:r>
              <a:rPr lang="en-US" altLang="ja-JP" sz="3200" dirty="0"/>
              <a:t>3</a:t>
            </a:r>
            <a:r>
              <a:rPr lang="ja-JP" altLang="en-US" sz="3200" dirty="0"/>
              <a:t>歳までに</a:t>
            </a:r>
            <a:r>
              <a:rPr lang="en-US" altLang="ja-JP" sz="3200" dirty="0"/>
              <a:t>89%</a:t>
            </a:r>
            <a:r>
              <a:rPr lang="ja-JP" altLang="en-US" sz="3200" dirty="0"/>
              <a:t>が診断される</a:t>
            </a:r>
            <a:r>
              <a:rPr lang="en-US" altLang="ja-JP" sz="3200" baseline="30000" dirty="0"/>
              <a:t>1)</a:t>
            </a:r>
          </a:p>
          <a:p>
            <a:pPr eaLnBrk="1" hangingPunct="1">
              <a:lnSpc>
                <a:spcPct val="110000"/>
              </a:lnSpc>
            </a:pPr>
            <a:r>
              <a:rPr lang="ja-JP" altLang="en-US" sz="3200" dirty="0"/>
              <a:t>片側性：</a:t>
            </a:r>
            <a:r>
              <a:rPr lang="en-US" altLang="ja-JP" sz="3200" dirty="0"/>
              <a:t>67.3%</a:t>
            </a:r>
            <a:r>
              <a:rPr lang="ja-JP" altLang="en-US" sz="3200" dirty="0" err="1"/>
              <a:t>、</a:t>
            </a:r>
            <a:r>
              <a:rPr lang="ja-JP" altLang="en-US" sz="3200" dirty="0"/>
              <a:t>両側性：</a:t>
            </a:r>
            <a:r>
              <a:rPr lang="en-US" altLang="ja-JP" sz="3200" dirty="0"/>
              <a:t>32.7% </a:t>
            </a:r>
            <a:r>
              <a:rPr lang="en-US" altLang="ja-JP" sz="3200" baseline="30000" dirty="0"/>
              <a:t>1)</a:t>
            </a:r>
          </a:p>
          <a:p>
            <a:pPr eaLnBrk="1" hangingPunct="1">
              <a:lnSpc>
                <a:spcPct val="110000"/>
              </a:lnSpc>
            </a:pPr>
            <a:r>
              <a:rPr lang="ja-JP" altLang="en-US" sz="3200" dirty="0"/>
              <a:t>初発症状：白色瞳孔、斜視など</a:t>
            </a:r>
          </a:p>
          <a:p>
            <a:pPr eaLnBrk="1" hangingPunct="1">
              <a:lnSpc>
                <a:spcPct val="110000"/>
              </a:lnSpc>
            </a:pPr>
            <a:r>
              <a:rPr lang="en-US" altLang="ja-JP" sz="3200" dirty="0"/>
              <a:t>95%</a:t>
            </a:r>
            <a:r>
              <a:rPr lang="ja-JP" altLang="en-US" sz="3200" dirty="0"/>
              <a:t>は眼球内に限局した状態で発見</a:t>
            </a:r>
          </a:p>
          <a:p>
            <a:pPr lvl="1" eaLnBrk="1" hangingPunct="1">
              <a:lnSpc>
                <a:spcPct val="110000"/>
              </a:lnSpc>
            </a:pPr>
            <a:r>
              <a:rPr lang="en-US" altLang="ja-JP" sz="2800" dirty="0"/>
              <a:t>5</a:t>
            </a:r>
            <a:r>
              <a:rPr lang="ja-JP" altLang="en-US" sz="2800" dirty="0"/>
              <a:t>年生存率：</a:t>
            </a:r>
            <a:r>
              <a:rPr lang="en-US" altLang="ja-JP" sz="2800" dirty="0"/>
              <a:t>95%</a:t>
            </a:r>
            <a:r>
              <a:rPr lang="ja-JP" altLang="en-US" sz="2800" dirty="0"/>
              <a:t>以上</a:t>
            </a:r>
          </a:p>
          <a:p>
            <a:pPr lvl="1" eaLnBrk="1" hangingPunct="1">
              <a:lnSpc>
                <a:spcPct val="110000"/>
              </a:lnSpc>
            </a:pPr>
            <a:r>
              <a:rPr lang="ja-JP" altLang="en-US" sz="2800" dirty="0"/>
              <a:t>眼球温存率：約</a:t>
            </a:r>
            <a:r>
              <a:rPr lang="en-US" altLang="ja-JP" sz="2800" dirty="0"/>
              <a:t>50%</a:t>
            </a:r>
            <a:r>
              <a:rPr lang="ja-JP" altLang="en-US" sz="2800" dirty="0" err="1"/>
              <a:t>、</a:t>
            </a:r>
            <a:r>
              <a:rPr lang="ja-JP" altLang="en-US" sz="2800" dirty="0"/>
              <a:t>その約半分で有効な視力維持</a:t>
            </a:r>
            <a:endParaRPr lang="en-US" altLang="ja-JP" dirty="0"/>
          </a:p>
        </p:txBody>
      </p:sp>
      <p:sp>
        <p:nvSpPr>
          <p:cNvPr id="6" name="Text Box 49">
            <a:extLst>
              <a:ext uri="{FF2B5EF4-FFF2-40B4-BE49-F238E27FC236}">
                <a16:creationId xmlns:a16="http://schemas.microsoft.com/office/drawing/2014/main" id="{15E8621E-0A7D-4FA5-8365-9EE230BA2743}"/>
              </a:ext>
            </a:extLst>
          </p:cNvPr>
          <p:cNvSpPr txBox="1">
            <a:spLocks noChangeArrowheads="1"/>
          </p:cNvSpPr>
          <p:nvPr/>
        </p:nvSpPr>
        <p:spPr bwMode="auto">
          <a:xfrm>
            <a:off x="4943872" y="6387779"/>
            <a:ext cx="70931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dirty="0">
                <a:latin typeface="Times New Roman" panose="02020603050405020304" pitchFamily="18" charset="0"/>
                <a:cs typeface="Times New Roman" panose="02020603050405020304" pitchFamily="18" charset="0"/>
              </a:rPr>
              <a:t>1) Committee for the National Registry of Retinoblastoma, </a:t>
            </a:r>
            <a:r>
              <a:rPr lang="en-US" altLang="ja-JP" sz="1600" dirty="0" err="1">
                <a:latin typeface="Times New Roman" panose="02020603050405020304" pitchFamily="18" charset="0"/>
                <a:cs typeface="Times New Roman" panose="02020603050405020304" pitchFamily="18" charset="0"/>
              </a:rPr>
              <a:t>Jpn</a:t>
            </a:r>
            <a:r>
              <a:rPr lang="en-US" altLang="ja-JP" sz="1600" dirty="0">
                <a:latin typeface="Times New Roman" panose="02020603050405020304" pitchFamily="18" charset="0"/>
                <a:cs typeface="Times New Roman" panose="02020603050405020304" pitchFamily="18" charset="0"/>
              </a:rPr>
              <a:t> J </a:t>
            </a:r>
            <a:r>
              <a:rPr lang="en-US" altLang="ja-JP" sz="1600" dirty="0" err="1">
                <a:latin typeface="Times New Roman" panose="02020603050405020304" pitchFamily="18" charset="0"/>
                <a:cs typeface="Times New Roman" panose="02020603050405020304" pitchFamily="18" charset="0"/>
              </a:rPr>
              <a:t>Ophthalmol</a:t>
            </a:r>
            <a:r>
              <a:rPr lang="en-US" altLang="ja-JP" sz="1600" dirty="0">
                <a:latin typeface="Times New Roman" panose="02020603050405020304" pitchFamily="18" charset="0"/>
                <a:cs typeface="Times New Roman" panose="02020603050405020304" pitchFamily="18" charset="0"/>
              </a:rPr>
              <a:t>, 2018</a:t>
            </a:r>
          </a:p>
        </p:txBody>
      </p:sp>
      <p:sp>
        <p:nvSpPr>
          <p:cNvPr id="7" name="角丸四角形吹き出し 4">
            <a:extLst>
              <a:ext uri="{FF2B5EF4-FFF2-40B4-BE49-F238E27FC236}">
                <a16:creationId xmlns:a16="http://schemas.microsoft.com/office/drawing/2014/main" id="{25C0E0D1-BB3D-4B70-84ED-176963F5BE05}"/>
              </a:ext>
            </a:extLst>
          </p:cNvPr>
          <p:cNvSpPr/>
          <p:nvPr/>
        </p:nvSpPr>
        <p:spPr>
          <a:xfrm>
            <a:off x="9192344" y="3068960"/>
            <a:ext cx="2520279" cy="648072"/>
          </a:xfrm>
          <a:prstGeom prst="wedgeRoundRectCallout">
            <a:avLst>
              <a:gd name="adj1" fmla="val -88764"/>
              <a:gd name="adj2" fmla="val -4994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多くは</a:t>
            </a:r>
            <a:r>
              <a:rPr kumimoji="1"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歳未満</a:t>
            </a:r>
          </a:p>
        </p:txBody>
      </p:sp>
      <p:sp>
        <p:nvSpPr>
          <p:cNvPr id="8" name="角丸四角形吹き出し 5">
            <a:extLst>
              <a:ext uri="{FF2B5EF4-FFF2-40B4-BE49-F238E27FC236}">
                <a16:creationId xmlns:a16="http://schemas.microsoft.com/office/drawing/2014/main" id="{68BA1DB1-A349-41C8-9645-CA77729069E0}"/>
              </a:ext>
            </a:extLst>
          </p:cNvPr>
          <p:cNvSpPr/>
          <p:nvPr/>
        </p:nvSpPr>
        <p:spPr>
          <a:xfrm>
            <a:off x="9192344" y="3933056"/>
            <a:ext cx="2520278" cy="648072"/>
          </a:xfrm>
          <a:prstGeom prst="wedgeRoundRectCallout">
            <a:avLst>
              <a:gd name="adj1" fmla="val -88495"/>
              <a:gd name="adj2" fmla="val -6875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片</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両＝</a:t>
            </a:r>
            <a:r>
              <a:rPr kumimoji="1"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4">
            <a:extLst>
              <a:ext uri="{FF2B5EF4-FFF2-40B4-BE49-F238E27FC236}">
                <a16:creationId xmlns:a16="http://schemas.microsoft.com/office/drawing/2014/main" id="{E74F506D-9C86-4B9E-88E8-66D187DD793A}"/>
              </a:ext>
            </a:extLst>
          </p:cNvPr>
          <p:cNvSpPr/>
          <p:nvPr/>
        </p:nvSpPr>
        <p:spPr>
          <a:xfrm>
            <a:off x="9192344" y="1214754"/>
            <a:ext cx="2520279" cy="648072"/>
          </a:xfrm>
          <a:prstGeom prst="wedgeRoundRectCallout">
            <a:avLst>
              <a:gd name="adj1" fmla="val -88764"/>
              <a:gd name="adj2" fmla="val 6452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都道府県で</a:t>
            </a:r>
            <a:r>
              <a:rPr kumimoji="1"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名</a:t>
            </a:r>
            <a:endParaRPr kumimoji="1"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1775520" y="274638"/>
            <a:ext cx="8640960" cy="850900"/>
          </a:xfrm>
        </p:spPr>
        <p:txBody>
          <a:bodyPr/>
          <a:lstStyle/>
          <a:p>
            <a:pPr eaLnBrk="1" hangingPunct="1">
              <a:defRPr/>
            </a:pPr>
            <a:r>
              <a:rPr lang="ja-JP" altLang="en-US" dirty="0"/>
              <a:t>網膜芽細胞腫の原因となる遺伝子変化</a:t>
            </a:r>
          </a:p>
        </p:txBody>
      </p:sp>
      <p:graphicFrame>
        <p:nvGraphicFramePr>
          <p:cNvPr id="588856" name="Group 56"/>
          <p:cNvGraphicFramePr>
            <a:graphicFrameLocks noGrp="1"/>
          </p:cNvGraphicFramePr>
          <p:nvPr>
            <p:extLst>
              <p:ext uri="{D42A27DB-BD31-4B8C-83A1-F6EECF244321}">
                <p14:modId xmlns:p14="http://schemas.microsoft.com/office/powerpoint/2010/main" val="2132318762"/>
              </p:ext>
            </p:extLst>
          </p:nvPr>
        </p:nvGraphicFramePr>
        <p:xfrm>
          <a:off x="623392" y="1340768"/>
          <a:ext cx="7992888" cy="4822828"/>
        </p:xfrm>
        <a:graphic>
          <a:graphicData uri="http://schemas.openxmlformats.org/drawingml/2006/table">
            <a:tbl>
              <a:tblPr/>
              <a:tblGrid>
                <a:gridCol w="3168479">
                  <a:extLst>
                    <a:ext uri="{9D8B030D-6E8A-4147-A177-3AD203B41FA5}">
                      <a16:colId xmlns:a16="http://schemas.microsoft.com/office/drawing/2014/main" val="20000"/>
                    </a:ext>
                  </a:extLst>
                </a:gridCol>
                <a:gridCol w="1152174">
                  <a:extLst>
                    <a:ext uri="{9D8B030D-6E8A-4147-A177-3AD203B41FA5}">
                      <a16:colId xmlns:a16="http://schemas.microsoft.com/office/drawing/2014/main" val="20001"/>
                    </a:ext>
                  </a:extLst>
                </a:gridCol>
                <a:gridCol w="2448369">
                  <a:extLst>
                    <a:ext uri="{9D8B030D-6E8A-4147-A177-3AD203B41FA5}">
                      <a16:colId xmlns:a16="http://schemas.microsoft.com/office/drawing/2014/main" val="20002"/>
                    </a:ext>
                  </a:extLst>
                </a:gridCol>
                <a:gridCol w="1223866">
                  <a:extLst>
                    <a:ext uri="{9D8B030D-6E8A-4147-A177-3AD203B41FA5}">
                      <a16:colId xmlns:a16="http://schemas.microsoft.com/office/drawing/2014/main" val="20003"/>
                    </a:ext>
                  </a:extLst>
                </a:gridCol>
              </a:tblGrid>
              <a:tr h="5333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変化の種類</a:t>
                      </a:r>
                    </a:p>
                  </a:txBody>
                  <a:tcPr marL="91446" marR="91446"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特長</a:t>
                      </a: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検出方法</a:t>
                      </a: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検出率</a:t>
                      </a:r>
                    </a:p>
                  </a:txBody>
                  <a:tcPr marL="91446" marR="91446"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49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染色体レベルの欠失</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(13q-</a:t>
                      </a: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症候群</a:t>
                      </a: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多発奇形</a:t>
                      </a: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染色体検査</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(G-band</a:t>
                      </a:r>
                      <a:r>
                        <a:rPr kumimoji="1" lang="ja-JP" altLang="en-US"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、特染法</a:t>
                      </a: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3%</a:t>
                      </a:r>
                    </a:p>
                  </a:txBody>
                  <a:tcPr marL="91446" marR="91446"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9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1"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RB1</a:t>
                      </a: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a:t>
                      </a: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α</a:t>
                      </a: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欠失</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translocation</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FISH</a:t>
                      </a:r>
                      <a:r>
                        <a:rPr kumimoji="1" lang="ja-JP" altLang="en-US"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法</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Heterozygosity testing</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8%</a:t>
                      </a:r>
                    </a:p>
                  </a:txBody>
                  <a:tcPr marL="91446" marR="91446"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9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Nonsense mutation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Frame-shift deletion or insertion</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高浸透率</a:t>
                      </a:r>
                      <a:endPar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Mutation scanning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DNA sequencing</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70~75%</a:t>
                      </a:r>
                    </a:p>
                  </a:txBody>
                  <a:tcPr marL="91446" marR="91446"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32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Missense or in-frame mutation</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低浸透率</a:t>
                      </a:r>
                      <a:endPar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DNA sequencing</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4"/>
                  </a:ext>
                </a:extLst>
              </a:tr>
              <a:tr h="3698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Splicing mutation</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RNA or protein analysis</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05"/>
                  </a:ext>
                </a:extLst>
              </a:tr>
              <a:tr h="6949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err="1">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Hypermethylation</a:t>
                      </a: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 of promoter</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 (</a:t>
                      </a:r>
                      <a:r>
                        <a:rPr kumimoji="1" lang="en-US" altLang="ja-JP" sz="1800" b="0" i="0" u="none" strike="noStrike" cap="none" normalizeH="0" baseline="0" dirty="0" err="1">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exon</a:t>
                      </a: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は正常</a:t>
                      </a:r>
                      <a:r>
                        <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a:t>
                      </a: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低浸透率</a:t>
                      </a:r>
                      <a:endPar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Methylation analysis</a:t>
                      </a: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12%</a:t>
                      </a:r>
                    </a:p>
                  </a:txBody>
                  <a:tcPr marL="91446" marR="91446"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65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1800" b="0" i="0" u="none" strike="noStrike" cap="none" normalizeH="0" baseline="0" dirty="0" err="1">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Mosaicism</a:t>
                      </a:r>
                      <a:endParaRPr kumimoji="1" lang="en-US"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18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endParaRPr>
                    </a:p>
                  </a:txBody>
                  <a:tcPr marL="91446" marR="91446"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メイリオ" pitchFamily="50" charset="-128"/>
                          <a:cs typeface="Times New Roman" panose="02020603050405020304" pitchFamily="18" charset="0"/>
                        </a:rPr>
                        <a:t>10%</a:t>
                      </a:r>
                    </a:p>
                  </a:txBody>
                  <a:tcPr marL="91446" marR="91446"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5648" name="Text Box 49"/>
          <p:cNvSpPr txBox="1">
            <a:spLocks noChangeArrowheads="1"/>
          </p:cNvSpPr>
          <p:nvPr/>
        </p:nvSpPr>
        <p:spPr bwMode="auto">
          <a:xfrm>
            <a:off x="2927648" y="6216649"/>
            <a:ext cx="598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Lohman</a:t>
            </a:r>
            <a:r>
              <a:rPr lang="en-US" altLang="ja-JP" sz="1800" dirty="0">
                <a:latin typeface="Times New Roman" panose="02020603050405020304" pitchFamily="18" charset="0"/>
                <a:cs typeface="Times New Roman" panose="02020603050405020304" pitchFamily="18" charset="0"/>
              </a:rPr>
              <a:t> et al, European Molecular Genetics Quality Network)</a:t>
            </a:r>
          </a:p>
        </p:txBody>
      </p:sp>
      <p:pic>
        <p:nvPicPr>
          <p:cNvPr id="8" name="Picture 2" descr="F:\遺伝相談外来用スライド\遺伝子検査.jpg">
            <a:extLst>
              <a:ext uri="{FF2B5EF4-FFF2-40B4-BE49-F238E27FC236}">
                <a16:creationId xmlns:a16="http://schemas.microsoft.com/office/drawing/2014/main" id="{336F14DA-5BD9-4161-B55A-66C26C90A6E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02724" y="1484784"/>
            <a:ext cx="3357791" cy="172819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A56AD16-5C6E-47CC-9914-4F2D100E1184}"/>
              </a:ext>
            </a:extLst>
          </p:cNvPr>
          <p:cNvSpPr txBox="1"/>
          <p:nvPr/>
        </p:nvSpPr>
        <p:spPr>
          <a:xfrm>
            <a:off x="8682086" y="3313398"/>
            <a:ext cx="3546085" cy="33855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（牛尼美年子、家族性腫瘍、</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コンテンツ プレースホルダー 2">
            <a:extLst>
              <a:ext uri="{FF2B5EF4-FFF2-40B4-BE49-F238E27FC236}">
                <a16:creationId xmlns:a16="http://schemas.microsoft.com/office/drawing/2014/main" id="{FE46430C-2D5C-487F-8BD4-37D98F0E0BFD}"/>
              </a:ext>
            </a:extLst>
          </p:cNvPr>
          <p:cNvSpPr>
            <a:spLocks noGrp="1"/>
          </p:cNvSpPr>
          <p:nvPr>
            <p:ph idx="1"/>
          </p:nvPr>
        </p:nvSpPr>
        <p:spPr>
          <a:xfrm>
            <a:off x="8688288" y="4077072"/>
            <a:ext cx="3444234" cy="1833067"/>
          </a:xfrm>
        </p:spPr>
        <p:txBody>
          <a:bodyPr>
            <a:normAutofit/>
          </a:bodyPr>
          <a:lstStyle/>
          <a:p>
            <a:r>
              <a:rPr lang="ja-JP" altLang="en-US" sz="2000" dirty="0"/>
              <a:t>変化の種類で発病確率は異なるが、腫瘍としての表現型は同じ</a:t>
            </a:r>
            <a:endParaRPr lang="en-US" altLang="ja-JP" sz="2000" dirty="0"/>
          </a:p>
          <a:p>
            <a:r>
              <a:rPr kumimoji="1" lang="ja-JP" altLang="en-US" sz="2000" dirty="0"/>
              <a:t>腫瘍組織の遺伝子検査は診断・治療には不要</a:t>
            </a:r>
            <a:endParaRPr kumimoji="1" lang="en-US" altLang="ja-JP" sz="2000" dirty="0"/>
          </a:p>
        </p:txBody>
      </p:sp>
    </p:spTree>
    <p:extLst>
      <p:ext uri="{BB962C8B-B14F-4D97-AF65-F5344CB8AC3E}">
        <p14:creationId xmlns:p14="http://schemas.microsoft.com/office/powerpoint/2010/main" val="1536318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88856"/>
                                        </p:tgtEl>
                                        <p:attrNameLst>
                                          <p:attrName>style.visibility</p:attrName>
                                        </p:attrNameLst>
                                      </p:cBhvr>
                                      <p:to>
                                        <p:strVal val="visible"/>
                                      </p:to>
                                    </p:set>
                                    <p:animEffect transition="in" filter="fade">
                                      <p:cBhvr>
                                        <p:cTn id="7" dur="500"/>
                                        <p:tgtEl>
                                          <p:spTgt spid="5888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48"/>
                                        </p:tgtEl>
                                        <p:attrNameLst>
                                          <p:attrName>style.visibility</p:attrName>
                                        </p:attrNameLst>
                                      </p:cBhvr>
                                      <p:to>
                                        <p:strVal val="visible"/>
                                      </p:to>
                                    </p:set>
                                    <p:animEffect transition="in" filter="fade">
                                      <p:cBhvr>
                                        <p:cTn id="10" dur="500"/>
                                        <p:tgtEl>
                                          <p:spTgt spid="25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遺伝相談外来用スライド\身体.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83136" y="1366839"/>
            <a:ext cx="20955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981200" y="274638"/>
            <a:ext cx="8229600" cy="850900"/>
          </a:xfrm>
        </p:spPr>
        <p:txBody>
          <a:bodyPr/>
          <a:lstStyle/>
          <a:p>
            <a:pPr>
              <a:defRPr/>
            </a:pPr>
            <a:r>
              <a:rPr lang="ja-JP" altLang="en-US" dirty="0"/>
              <a:t>“遺伝性”網膜芽細胞腫</a:t>
            </a:r>
          </a:p>
        </p:txBody>
      </p:sp>
      <p:sp>
        <p:nvSpPr>
          <p:cNvPr id="60420" name="コンテンツ プレースホルダー 2"/>
          <p:cNvSpPr>
            <a:spLocks noGrp="1"/>
          </p:cNvSpPr>
          <p:nvPr>
            <p:ph idx="1"/>
          </p:nvPr>
        </p:nvSpPr>
        <p:spPr>
          <a:xfrm>
            <a:off x="6096174" y="1268413"/>
            <a:ext cx="5338762" cy="4857750"/>
          </a:xfrm>
        </p:spPr>
        <p:txBody>
          <a:bodyPr/>
          <a:lstStyle/>
          <a:p>
            <a:r>
              <a:rPr lang="ja-JP" altLang="en-US"/>
              <a:t>眼球</a:t>
            </a:r>
            <a:endParaRPr lang="en-US" altLang="ja-JP"/>
          </a:p>
          <a:p>
            <a:pPr lvl="1"/>
            <a:r>
              <a:rPr lang="ja-JP" altLang="en-US"/>
              <a:t>網膜芽細胞腫（多発）</a:t>
            </a:r>
            <a:endParaRPr lang="en-US" altLang="ja-JP"/>
          </a:p>
          <a:p>
            <a:r>
              <a:rPr lang="ja-JP" altLang="en-US"/>
              <a:t>頭蓋内</a:t>
            </a:r>
            <a:endParaRPr lang="en-US" altLang="ja-JP"/>
          </a:p>
          <a:p>
            <a:pPr lvl="1"/>
            <a:r>
              <a:rPr lang="ja-JP" altLang="en-US"/>
              <a:t>三側性網膜芽細胞腫</a:t>
            </a:r>
            <a:endParaRPr lang="en-US" altLang="ja-JP"/>
          </a:p>
          <a:p>
            <a:pPr lvl="1"/>
            <a:r>
              <a:rPr lang="ja-JP" altLang="en-US"/>
              <a:t>（第三の眼の）網膜芽細胞腫</a:t>
            </a:r>
            <a:endParaRPr lang="en-US" altLang="ja-JP"/>
          </a:p>
          <a:p>
            <a:r>
              <a:rPr lang="ja-JP" altLang="en-US"/>
              <a:t>体細胞</a:t>
            </a:r>
            <a:endParaRPr lang="en-US" altLang="ja-JP"/>
          </a:p>
          <a:p>
            <a:pPr lvl="1"/>
            <a:r>
              <a:rPr lang="ja-JP" altLang="en-US"/>
              <a:t>二次がん</a:t>
            </a:r>
            <a:endParaRPr lang="en-US" altLang="ja-JP"/>
          </a:p>
          <a:p>
            <a:r>
              <a:rPr lang="ja-JP" altLang="en-US"/>
              <a:t>生殖細胞</a:t>
            </a:r>
            <a:endParaRPr lang="en-US" altLang="ja-JP"/>
          </a:p>
          <a:p>
            <a:pPr lvl="1"/>
            <a:r>
              <a:rPr lang="ja-JP" altLang="en-US"/>
              <a:t>遺伝</a:t>
            </a:r>
          </a:p>
        </p:txBody>
      </p:sp>
      <p:cxnSp>
        <p:nvCxnSpPr>
          <p:cNvPr id="5" name="直線コネクタ 4"/>
          <p:cNvCxnSpPr/>
          <p:nvPr/>
        </p:nvCxnSpPr>
        <p:spPr>
          <a:xfrm>
            <a:off x="4430887" y="1736726"/>
            <a:ext cx="1736725" cy="6842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016675" y="3284539"/>
            <a:ext cx="1150937" cy="5667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435649" y="3806826"/>
            <a:ext cx="1731962" cy="917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Rot="1" noChangeArrowheads="1"/>
          </p:cNvSpPr>
          <p:nvPr/>
        </p:nvSpPr>
        <p:spPr bwMode="auto">
          <a:xfrm>
            <a:off x="2999656" y="5989638"/>
            <a:ext cx="871296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en-US" altLang="ja-JP" sz="3200" i="1" dirty="0">
                <a:latin typeface="Times New Roman" panose="02020603050405020304" pitchFamily="18" charset="0"/>
                <a:cs typeface="Times New Roman" panose="02020603050405020304" pitchFamily="18" charset="0"/>
              </a:rPr>
              <a:t>RB1</a:t>
            </a:r>
            <a:r>
              <a:rPr lang="en-US" altLang="ja-JP" sz="3200" dirty="0">
                <a:latin typeface="Times New Roman" panose="02020603050405020304" pitchFamily="18" charset="0"/>
                <a:cs typeface="Times New Roman" panose="02020603050405020304" pitchFamily="18" charset="0"/>
              </a:rPr>
              <a:t>-associated cancer predisposition syndrome</a:t>
            </a:r>
            <a:endParaRPr lang="ja-JP" altLang="en-US" sz="3200" dirty="0">
              <a:latin typeface="Times New Roman" panose="02020603050405020304" pitchFamily="18" charset="0"/>
              <a:cs typeface="Times New Roman" panose="02020603050405020304" pitchFamily="18" charset="0"/>
            </a:endParaRPr>
          </a:p>
        </p:txBody>
      </p:sp>
      <p:sp>
        <p:nvSpPr>
          <p:cNvPr id="9" name="Text Box 7">
            <a:extLst>
              <a:ext uri="{FF2B5EF4-FFF2-40B4-BE49-F238E27FC236}">
                <a16:creationId xmlns:a16="http://schemas.microsoft.com/office/drawing/2014/main" id="{E0BA37B0-7344-4797-852A-7C8EBF635AF7}"/>
              </a:ext>
            </a:extLst>
          </p:cNvPr>
          <p:cNvSpPr txBox="1">
            <a:spLocks noChangeArrowheads="1"/>
          </p:cNvSpPr>
          <p:nvPr/>
        </p:nvSpPr>
        <p:spPr bwMode="auto">
          <a:xfrm>
            <a:off x="1020763" y="1505744"/>
            <a:ext cx="1108075"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Times New Roman" panose="02020603050405020304" pitchFamily="18" charset="0"/>
                <a:ea typeface="メイリオ" pitchFamily="50" charset="-128"/>
                <a:cs typeface="Times New Roman" panose="02020603050405020304" pitchFamily="18" charset="0"/>
              </a:rPr>
              <a:t>体細胞</a:t>
            </a:r>
            <a:endParaRPr lang="en-US" altLang="ja-JP" sz="2400" dirty="0">
              <a:latin typeface="Times New Roman" panose="02020603050405020304" pitchFamily="18" charset="0"/>
              <a:ea typeface="メイリオ" pitchFamily="50" charset="-128"/>
              <a:cs typeface="Times New Roman" panose="02020603050405020304" pitchFamily="18" charset="0"/>
            </a:endParaRPr>
          </a:p>
        </p:txBody>
      </p:sp>
      <p:grpSp>
        <p:nvGrpSpPr>
          <p:cNvPr id="11" name="Group 3">
            <a:extLst>
              <a:ext uri="{FF2B5EF4-FFF2-40B4-BE49-F238E27FC236}">
                <a16:creationId xmlns:a16="http://schemas.microsoft.com/office/drawing/2014/main" id="{866C910E-EAB5-4A11-9155-964E93CC1CCE}"/>
              </a:ext>
            </a:extLst>
          </p:cNvPr>
          <p:cNvGrpSpPr>
            <a:grpSpLocks/>
          </p:cNvGrpSpPr>
          <p:nvPr/>
        </p:nvGrpSpPr>
        <p:grpSpPr bwMode="auto">
          <a:xfrm>
            <a:off x="1319212" y="1999456"/>
            <a:ext cx="584200" cy="792162"/>
            <a:chOff x="2789" y="799"/>
            <a:chExt cx="726" cy="817"/>
          </a:xfrm>
        </p:grpSpPr>
        <p:sp>
          <p:nvSpPr>
            <p:cNvPr id="13" name="Oval 4">
              <a:extLst>
                <a:ext uri="{FF2B5EF4-FFF2-40B4-BE49-F238E27FC236}">
                  <a16:creationId xmlns:a16="http://schemas.microsoft.com/office/drawing/2014/main" id="{EABD9A5A-7685-436A-ABC9-5C3A9C67C2DE}"/>
                </a:ext>
              </a:extLst>
            </p:cNvPr>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nvGrpSpPr>
            <p:cNvPr id="14" name="Group 5">
              <a:extLst>
                <a:ext uri="{FF2B5EF4-FFF2-40B4-BE49-F238E27FC236}">
                  <a16:creationId xmlns:a16="http://schemas.microsoft.com/office/drawing/2014/main" id="{4A085C6B-1CDF-418C-9777-9561C5191840}"/>
                </a:ext>
              </a:extLst>
            </p:cNvPr>
            <p:cNvGrpSpPr>
              <a:grpSpLocks/>
            </p:cNvGrpSpPr>
            <p:nvPr/>
          </p:nvGrpSpPr>
          <p:grpSpPr bwMode="auto">
            <a:xfrm>
              <a:off x="3016" y="935"/>
              <a:ext cx="91" cy="589"/>
              <a:chOff x="2154" y="2478"/>
              <a:chExt cx="91" cy="589"/>
            </a:xfrm>
          </p:grpSpPr>
          <p:sp>
            <p:nvSpPr>
              <p:cNvPr id="18" name="Oval 6">
                <a:extLst>
                  <a:ext uri="{FF2B5EF4-FFF2-40B4-BE49-F238E27FC236}">
                    <a16:creationId xmlns:a16="http://schemas.microsoft.com/office/drawing/2014/main" id="{3A33575A-159C-4CF4-AADF-A70FF5556F82}"/>
                  </a:ext>
                </a:extLst>
              </p:cNvPr>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19" name="Oval 7">
                <a:extLst>
                  <a:ext uri="{FF2B5EF4-FFF2-40B4-BE49-F238E27FC236}">
                    <a16:creationId xmlns:a16="http://schemas.microsoft.com/office/drawing/2014/main" id="{62246B9D-9607-473D-ABA2-639C25C5B64C}"/>
                  </a:ext>
                </a:extLst>
              </p:cNvPr>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nvGrpSpPr>
            <p:cNvPr id="15" name="Group 8">
              <a:extLst>
                <a:ext uri="{FF2B5EF4-FFF2-40B4-BE49-F238E27FC236}">
                  <a16:creationId xmlns:a16="http://schemas.microsoft.com/office/drawing/2014/main" id="{73A32429-1194-4AB0-9157-5816C5DA7F99}"/>
                </a:ext>
              </a:extLst>
            </p:cNvPr>
            <p:cNvGrpSpPr>
              <a:grpSpLocks/>
            </p:cNvGrpSpPr>
            <p:nvPr/>
          </p:nvGrpSpPr>
          <p:grpSpPr bwMode="auto">
            <a:xfrm>
              <a:off x="3198" y="935"/>
              <a:ext cx="87" cy="589"/>
              <a:chOff x="2653" y="2523"/>
              <a:chExt cx="87" cy="589"/>
            </a:xfrm>
          </p:grpSpPr>
          <p:sp>
            <p:nvSpPr>
              <p:cNvPr id="16" name="Oval 9">
                <a:extLst>
                  <a:ext uri="{FF2B5EF4-FFF2-40B4-BE49-F238E27FC236}">
                    <a16:creationId xmlns:a16="http://schemas.microsoft.com/office/drawing/2014/main" id="{D7AC6AA2-7649-4291-9247-DF767CAD8EC6}"/>
                  </a:ext>
                </a:extLst>
              </p:cNvPr>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sp>
            <p:nvSpPr>
              <p:cNvPr id="17" name="Oval 10">
                <a:extLst>
                  <a:ext uri="{FF2B5EF4-FFF2-40B4-BE49-F238E27FC236}">
                    <a16:creationId xmlns:a16="http://schemas.microsoft.com/office/drawing/2014/main" id="{A7051183-5A7A-488E-A1AE-ED641FCC7D4F}"/>
                  </a:ext>
                </a:extLst>
              </p:cNvPr>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Times New Roman" panose="02020603050405020304" pitchFamily="18" charset="0"/>
                  <a:cs typeface="Times New Roman" panose="02020603050405020304" pitchFamily="18" charset="0"/>
                </a:endParaRPr>
              </a:p>
            </p:txBody>
          </p:sp>
        </p:grpSp>
      </p:grpSp>
      <p:sp>
        <p:nvSpPr>
          <p:cNvPr id="20" name="コンテンツ プレースホルダー 2">
            <a:extLst>
              <a:ext uri="{FF2B5EF4-FFF2-40B4-BE49-F238E27FC236}">
                <a16:creationId xmlns:a16="http://schemas.microsoft.com/office/drawing/2014/main" id="{86D20FDF-5ADE-4D09-AA87-36C54B86AB3D}"/>
              </a:ext>
            </a:extLst>
          </p:cNvPr>
          <p:cNvSpPr txBox="1">
            <a:spLocks/>
          </p:cNvSpPr>
          <p:nvPr/>
        </p:nvSpPr>
        <p:spPr bwMode="auto">
          <a:xfrm>
            <a:off x="181295" y="3119387"/>
            <a:ext cx="3201841" cy="223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Times New Roman" panose="02020603050405020304" pitchFamily="18" charset="0"/>
                <a:ea typeface="メイリオ" pitchFamily="50" charset="-128"/>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メイリオ" pitchFamily="50" charset="-128"/>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Times New Roman" panose="02020603050405020304" pitchFamily="18" charset="0"/>
                <a:ea typeface="メイリオ" pitchFamily="50" charset="-128"/>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Times New Roman" panose="02020603050405020304" pitchFamily="18" charset="0"/>
                <a:ea typeface="メイリオ" pitchFamily="50" charset="-128"/>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a:t>すべての細胞に</a:t>
            </a:r>
            <a:r>
              <a:rPr lang="en-US" altLang="ja-JP" sz="2000" i="1" dirty="0"/>
              <a:t>RB1</a:t>
            </a:r>
            <a:r>
              <a:rPr lang="ja-JP" altLang="en-US" sz="2000" dirty="0"/>
              <a:t>の</a:t>
            </a:r>
            <a:r>
              <a:rPr lang="en-US" altLang="ja-JP" sz="2000" dirty="0"/>
              <a:t>one-hit</a:t>
            </a:r>
            <a:r>
              <a:rPr lang="ja-JP" altLang="en-US" sz="2000" dirty="0"/>
              <a:t>がある状態</a:t>
            </a:r>
            <a:endParaRPr lang="en-US" altLang="ja-JP" sz="2000" dirty="0"/>
          </a:p>
          <a:p>
            <a:r>
              <a:rPr lang="en-US" altLang="ja-JP" sz="2000" dirty="0"/>
              <a:t>Two-hit</a:t>
            </a:r>
            <a:r>
              <a:rPr lang="ja-JP" altLang="en-US" sz="2000" dirty="0"/>
              <a:t>が入ると自立性増殖 ≒ がん化</a:t>
            </a:r>
            <a:endParaRPr lang="en-US" altLang="ja-JP" sz="2000" dirty="0"/>
          </a:p>
        </p:txBody>
      </p:sp>
    </p:spTree>
    <p:extLst>
      <p:ext uri="{BB962C8B-B14F-4D97-AF65-F5344CB8AC3E}">
        <p14:creationId xmlns:p14="http://schemas.microsoft.com/office/powerpoint/2010/main" val="425081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側性と遺伝性</a:t>
            </a:r>
          </a:p>
        </p:txBody>
      </p:sp>
      <p:sp>
        <p:nvSpPr>
          <p:cNvPr id="3" name="コンテンツ プレースホルダー 2"/>
          <p:cNvSpPr>
            <a:spLocks noGrp="1"/>
          </p:cNvSpPr>
          <p:nvPr>
            <p:ph idx="1"/>
          </p:nvPr>
        </p:nvSpPr>
        <p:spPr>
          <a:xfrm>
            <a:off x="5663952" y="1268761"/>
            <a:ext cx="4546848" cy="4857403"/>
          </a:xfrm>
        </p:spPr>
        <p:txBody>
          <a:bodyPr/>
          <a:lstStyle/>
          <a:p>
            <a:r>
              <a:rPr kumimoji="1" lang="ja-JP" altLang="en-US" dirty="0"/>
              <a:t>両側性・三側性は遺伝性</a:t>
            </a:r>
            <a:endParaRPr kumimoji="1" lang="en-US" altLang="ja-JP" dirty="0"/>
          </a:p>
          <a:p>
            <a:r>
              <a:rPr lang="ja-JP" altLang="en-US" dirty="0"/>
              <a:t>片側性の</a:t>
            </a:r>
            <a:r>
              <a:rPr lang="en-US" altLang="ja-JP" dirty="0"/>
              <a:t>1/6</a:t>
            </a:r>
            <a:r>
              <a:rPr lang="ja-JP" altLang="en-US" dirty="0"/>
              <a:t>は遺伝性</a:t>
            </a:r>
            <a:endParaRPr lang="en-US" altLang="ja-JP" dirty="0"/>
          </a:p>
          <a:p>
            <a:endParaRPr lang="en-US" altLang="ja-JP" dirty="0"/>
          </a:p>
          <a:p>
            <a:r>
              <a:rPr lang="ja-JP" altLang="en-US" dirty="0"/>
              <a:t>患者さんへの説明として</a:t>
            </a:r>
            <a:endParaRPr lang="en-US" altLang="ja-JP" dirty="0"/>
          </a:p>
          <a:p>
            <a:pPr marL="457200" lvl="1" indent="0">
              <a:buNone/>
            </a:pPr>
            <a:r>
              <a:rPr lang="ja-JP" altLang="en-US" dirty="0"/>
              <a:t>○　両側性は遺伝性</a:t>
            </a:r>
            <a:endParaRPr lang="en-US" altLang="ja-JP" dirty="0"/>
          </a:p>
          <a:p>
            <a:pPr marL="457200" lvl="1" indent="0">
              <a:buNone/>
            </a:pPr>
            <a:r>
              <a:rPr lang="en-US" altLang="ja-JP" dirty="0"/>
              <a:t>×</a:t>
            </a:r>
            <a:r>
              <a:rPr lang="ja-JP" altLang="en-US" dirty="0"/>
              <a:t>　片側性だから遺伝しない</a:t>
            </a:r>
            <a:endParaRPr lang="en-US" altLang="ja-JP" dirty="0"/>
          </a:p>
          <a:p>
            <a:pPr marL="457200" lvl="1" indent="0">
              <a:buNone/>
            </a:pPr>
            <a:r>
              <a:rPr lang="en-US" altLang="ja-JP" dirty="0"/>
              <a:t>×</a:t>
            </a:r>
            <a:r>
              <a:rPr lang="ja-JP" altLang="en-US" dirty="0"/>
              <a:t>　遺伝性は必ず発病する</a:t>
            </a:r>
            <a:endParaRPr lang="en-US" altLang="ja-JP" dirty="0"/>
          </a:p>
          <a:p>
            <a:endParaRPr lang="en-US" altLang="ja-JP" dirty="0"/>
          </a:p>
          <a:p>
            <a:endParaRPr lang="en-US" altLang="ja-JP" dirty="0"/>
          </a:p>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63552" y="1256184"/>
            <a:ext cx="3371850" cy="2209800"/>
          </a:xfrm>
          <a:prstGeom prst="rect">
            <a:avLst/>
          </a:prstGeom>
        </p:spPr>
      </p:pic>
      <p:sp>
        <p:nvSpPr>
          <p:cNvPr id="7" name="Text Box 7"/>
          <p:cNvSpPr txBox="1">
            <a:spLocks noChangeArrowheads="1"/>
          </p:cNvSpPr>
          <p:nvPr/>
        </p:nvSpPr>
        <p:spPr bwMode="auto">
          <a:xfrm>
            <a:off x="3763790" y="3663978"/>
            <a:ext cx="1108075" cy="461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mn-lt"/>
                <a:ea typeface="メイリオ" pitchFamily="50" charset="-128"/>
                <a:cs typeface="メイリオ" pitchFamily="50" charset="-128"/>
              </a:rPr>
              <a:t>体細胞</a:t>
            </a:r>
            <a:endParaRPr lang="en-US" altLang="ja-JP" sz="2400" dirty="0">
              <a:latin typeface="+mn-lt"/>
              <a:ea typeface="メイリオ" pitchFamily="50" charset="-128"/>
              <a:cs typeface="メイリオ" pitchFamily="50" charset="-128"/>
            </a:endParaRPr>
          </a:p>
        </p:txBody>
      </p:sp>
      <p:grpSp>
        <p:nvGrpSpPr>
          <p:cNvPr id="8" name="Group 3"/>
          <p:cNvGrpSpPr>
            <a:grpSpLocks/>
          </p:cNvGrpSpPr>
          <p:nvPr/>
        </p:nvGrpSpPr>
        <p:grpSpPr bwMode="auto">
          <a:xfrm>
            <a:off x="4061938" y="4098359"/>
            <a:ext cx="584200" cy="792162"/>
            <a:chOff x="2789" y="799"/>
            <a:chExt cx="726" cy="817"/>
          </a:xfrm>
        </p:grpSpPr>
        <p:sp>
          <p:nvSpPr>
            <p:cNvPr id="9" name="Oval 4"/>
            <p:cNvSpPr>
              <a:spLocks noChangeArrowheads="1"/>
            </p:cNvSpPr>
            <p:nvPr/>
          </p:nvSpPr>
          <p:spPr bwMode="auto">
            <a:xfrm>
              <a:off x="2789" y="799"/>
              <a:ext cx="726" cy="817"/>
            </a:xfrm>
            <a:prstGeom prst="ellipse">
              <a:avLst/>
            </a:prstGeom>
            <a:solidFill>
              <a:srgbClr val="66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nvGrpSpPr>
            <p:cNvPr id="10" name="Group 5"/>
            <p:cNvGrpSpPr>
              <a:grpSpLocks/>
            </p:cNvGrpSpPr>
            <p:nvPr/>
          </p:nvGrpSpPr>
          <p:grpSpPr bwMode="auto">
            <a:xfrm>
              <a:off x="3016" y="935"/>
              <a:ext cx="91" cy="589"/>
              <a:chOff x="2154" y="2478"/>
              <a:chExt cx="91" cy="589"/>
            </a:xfrm>
          </p:grpSpPr>
          <p:sp>
            <p:nvSpPr>
              <p:cNvPr id="14" name="Oval 6"/>
              <p:cNvSpPr>
                <a:spLocks noChangeArrowheads="1"/>
              </p:cNvSpPr>
              <p:nvPr/>
            </p:nvSpPr>
            <p:spPr bwMode="auto">
              <a:xfrm>
                <a:off x="2154" y="2478"/>
                <a:ext cx="91"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15" name="Oval 7"/>
              <p:cNvSpPr>
                <a:spLocks noChangeArrowheads="1"/>
              </p:cNvSpPr>
              <p:nvPr/>
            </p:nvSpPr>
            <p:spPr bwMode="auto">
              <a:xfrm>
                <a:off x="2154" y="2658"/>
                <a:ext cx="91" cy="409"/>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nvGrpSpPr>
            <p:cNvPr id="11" name="Group 8"/>
            <p:cNvGrpSpPr>
              <a:grpSpLocks/>
            </p:cNvGrpSpPr>
            <p:nvPr/>
          </p:nvGrpSpPr>
          <p:grpSpPr bwMode="auto">
            <a:xfrm>
              <a:off x="3198" y="935"/>
              <a:ext cx="87" cy="589"/>
              <a:chOff x="2653" y="2523"/>
              <a:chExt cx="87" cy="589"/>
            </a:xfrm>
          </p:grpSpPr>
          <p:sp>
            <p:nvSpPr>
              <p:cNvPr id="12" name="Oval 9"/>
              <p:cNvSpPr>
                <a:spLocks noChangeArrowheads="1"/>
              </p:cNvSpPr>
              <p:nvPr/>
            </p:nvSpPr>
            <p:spPr bwMode="auto">
              <a:xfrm>
                <a:off x="2653" y="2523"/>
                <a:ext cx="87" cy="18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sp>
            <p:nvSpPr>
              <p:cNvPr id="13" name="Oval 10"/>
              <p:cNvSpPr>
                <a:spLocks noChangeArrowheads="1"/>
              </p:cNvSpPr>
              <p:nvPr/>
            </p:nvSpPr>
            <p:spPr bwMode="auto">
              <a:xfrm>
                <a:off x="2653" y="2703"/>
                <a:ext cx="87" cy="409"/>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2000">
                  <a:latin typeface="Garamond" panose="02020404030301010803" pitchFamily="18" charset="0"/>
                </a:endParaRPr>
              </a:p>
            </p:txBody>
          </p:sp>
        </p:grpSp>
      </p:grpSp>
      <p:sp>
        <p:nvSpPr>
          <p:cNvPr id="16" name="Text Box 7"/>
          <p:cNvSpPr txBox="1">
            <a:spLocks noChangeArrowheads="1"/>
          </p:cNvSpPr>
          <p:nvPr/>
        </p:nvSpPr>
        <p:spPr bwMode="auto">
          <a:xfrm>
            <a:off x="1899139" y="5805265"/>
            <a:ext cx="2031325"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mn-lt"/>
                <a:ea typeface="メイリオ" pitchFamily="50" charset="-128"/>
                <a:cs typeface="メイリオ" pitchFamily="50" charset="-128"/>
              </a:rPr>
              <a:t>非発症保因者</a:t>
            </a:r>
            <a:endParaRPr lang="en-US" altLang="ja-JP" sz="2400" dirty="0">
              <a:latin typeface="+mn-lt"/>
              <a:ea typeface="メイリオ" pitchFamily="50" charset="-128"/>
              <a:cs typeface="メイリオ" pitchFamily="50" charset="-128"/>
            </a:endParaRPr>
          </a:p>
        </p:txBody>
      </p:sp>
      <p:sp>
        <p:nvSpPr>
          <p:cNvPr id="17" name="Text Box 7"/>
          <p:cNvSpPr txBox="1">
            <a:spLocks noChangeArrowheads="1"/>
          </p:cNvSpPr>
          <p:nvPr/>
        </p:nvSpPr>
        <p:spPr bwMode="auto">
          <a:xfrm>
            <a:off x="6399413" y="5808515"/>
            <a:ext cx="110799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mn-lt"/>
                <a:ea typeface="メイリオ" pitchFamily="50" charset="-128"/>
                <a:cs typeface="メイリオ" pitchFamily="50" charset="-128"/>
              </a:rPr>
              <a:t>両側性</a:t>
            </a:r>
            <a:endParaRPr lang="en-US" altLang="ja-JP" sz="2400" dirty="0">
              <a:latin typeface="+mn-lt"/>
              <a:ea typeface="メイリオ" pitchFamily="50" charset="-128"/>
              <a:cs typeface="メイリオ" pitchFamily="50" charset="-128"/>
            </a:endParaRPr>
          </a:p>
        </p:txBody>
      </p:sp>
      <p:sp>
        <p:nvSpPr>
          <p:cNvPr id="18" name="Text Box 7"/>
          <p:cNvSpPr txBox="1">
            <a:spLocks noChangeArrowheads="1"/>
          </p:cNvSpPr>
          <p:nvPr/>
        </p:nvSpPr>
        <p:spPr bwMode="auto">
          <a:xfrm>
            <a:off x="4619785" y="5805265"/>
            <a:ext cx="110799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mn-lt"/>
                <a:ea typeface="メイリオ" pitchFamily="50" charset="-128"/>
                <a:cs typeface="メイリオ" pitchFamily="50" charset="-128"/>
              </a:rPr>
              <a:t>片側性</a:t>
            </a:r>
            <a:endParaRPr lang="en-US" altLang="ja-JP" sz="2400" dirty="0">
              <a:latin typeface="+mn-lt"/>
              <a:ea typeface="メイリオ" pitchFamily="50" charset="-128"/>
              <a:cs typeface="メイリオ" pitchFamily="50" charset="-128"/>
            </a:endParaRPr>
          </a:p>
        </p:txBody>
      </p:sp>
      <p:cxnSp>
        <p:nvCxnSpPr>
          <p:cNvPr id="19" name="直線矢印コネクタ 18"/>
          <p:cNvCxnSpPr/>
          <p:nvPr/>
        </p:nvCxnSpPr>
        <p:spPr>
          <a:xfrm flipH="1">
            <a:off x="3143672" y="5013176"/>
            <a:ext cx="1174154"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474304" y="4994806"/>
            <a:ext cx="171834" cy="5224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4680832" y="5032258"/>
            <a:ext cx="2063241" cy="55698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7"/>
          <p:cNvSpPr txBox="1">
            <a:spLocks noChangeArrowheads="1"/>
          </p:cNvSpPr>
          <p:nvPr/>
        </p:nvSpPr>
        <p:spPr bwMode="auto">
          <a:xfrm>
            <a:off x="2280879" y="4890522"/>
            <a:ext cx="1107996"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mn-lt"/>
                <a:ea typeface="メイリオ" pitchFamily="50" charset="-128"/>
                <a:cs typeface="メイリオ" pitchFamily="50" charset="-128"/>
              </a:rPr>
              <a:t>確率論</a:t>
            </a:r>
            <a:endParaRPr lang="en-US" altLang="ja-JP" sz="2400" dirty="0">
              <a:latin typeface="+mn-lt"/>
              <a:ea typeface="メイリオ" pitchFamily="50" charset="-128"/>
              <a:cs typeface="メイリオ" pitchFamily="50" charset="-128"/>
            </a:endParaRPr>
          </a:p>
        </p:txBody>
      </p:sp>
      <p:sp>
        <p:nvSpPr>
          <p:cNvPr id="26" name="Text Box 7"/>
          <p:cNvSpPr txBox="1">
            <a:spLocks noChangeArrowheads="1"/>
          </p:cNvSpPr>
          <p:nvPr/>
        </p:nvSpPr>
        <p:spPr bwMode="auto">
          <a:xfrm>
            <a:off x="1819791" y="6345891"/>
            <a:ext cx="219002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mn-lt"/>
                <a:ea typeface="メイリオ" pitchFamily="50" charset="-128"/>
                <a:cs typeface="メイリオ" pitchFamily="50" charset="-128"/>
              </a:rPr>
              <a:t>2</a:t>
            </a:r>
            <a:r>
              <a:rPr lang="en-US" altLang="ja-JP" sz="2400" baseline="30000" dirty="0">
                <a:latin typeface="+mn-lt"/>
                <a:ea typeface="メイリオ" pitchFamily="50" charset="-128"/>
                <a:cs typeface="メイリオ" pitchFamily="50" charset="-128"/>
              </a:rPr>
              <a:t>nd</a:t>
            </a:r>
            <a:r>
              <a:rPr lang="ja-JP" altLang="en-US" sz="2400" dirty="0">
                <a:latin typeface="+mn-lt"/>
                <a:ea typeface="メイリオ" pitchFamily="50" charset="-128"/>
                <a:cs typeface="メイリオ" pitchFamily="50" charset="-128"/>
              </a:rPr>
              <a:t> </a:t>
            </a:r>
            <a:r>
              <a:rPr lang="en-US" altLang="ja-JP" sz="2400" dirty="0">
                <a:latin typeface="+mn-lt"/>
                <a:ea typeface="メイリオ" pitchFamily="50" charset="-128"/>
                <a:cs typeface="メイリオ" pitchFamily="50" charset="-128"/>
              </a:rPr>
              <a:t>hit</a:t>
            </a:r>
            <a:r>
              <a:rPr lang="ja-JP" altLang="en-US" sz="2400" dirty="0">
                <a:latin typeface="+mn-lt"/>
                <a:ea typeface="メイリオ" pitchFamily="50" charset="-128"/>
                <a:cs typeface="メイリオ" pitchFamily="50" charset="-128"/>
              </a:rPr>
              <a:t>：０細胞</a:t>
            </a:r>
            <a:endParaRPr lang="en-US" altLang="ja-JP" sz="2400" dirty="0">
              <a:latin typeface="+mn-lt"/>
              <a:ea typeface="メイリオ" pitchFamily="50" charset="-128"/>
              <a:cs typeface="メイリオ" pitchFamily="50" charset="-128"/>
            </a:endParaRPr>
          </a:p>
        </p:txBody>
      </p:sp>
      <p:sp>
        <p:nvSpPr>
          <p:cNvPr id="27" name="Text Box 7"/>
          <p:cNvSpPr txBox="1">
            <a:spLocks noChangeArrowheads="1"/>
          </p:cNvSpPr>
          <p:nvPr/>
        </p:nvSpPr>
        <p:spPr bwMode="auto">
          <a:xfrm>
            <a:off x="4708242" y="6292378"/>
            <a:ext cx="95571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en-US" altLang="ja-JP" sz="2400" dirty="0">
                <a:latin typeface="+mn-lt"/>
                <a:ea typeface="メイリオ" pitchFamily="50" charset="-128"/>
                <a:cs typeface="メイリオ" pitchFamily="50" charset="-128"/>
              </a:rPr>
              <a:t>1</a:t>
            </a:r>
            <a:r>
              <a:rPr lang="ja-JP" altLang="en-US" sz="2400" dirty="0">
                <a:latin typeface="+mn-lt"/>
                <a:ea typeface="メイリオ" pitchFamily="50" charset="-128"/>
                <a:cs typeface="メイリオ" pitchFamily="50" charset="-128"/>
              </a:rPr>
              <a:t>細胞</a:t>
            </a:r>
            <a:endParaRPr lang="en-US" altLang="ja-JP" sz="2400" dirty="0">
              <a:latin typeface="+mn-lt"/>
              <a:ea typeface="メイリオ" pitchFamily="50" charset="-128"/>
              <a:cs typeface="メイリオ" pitchFamily="50" charset="-128"/>
            </a:endParaRPr>
          </a:p>
        </p:txBody>
      </p:sp>
      <p:sp>
        <p:nvSpPr>
          <p:cNvPr id="28" name="Text Box 7"/>
          <p:cNvSpPr txBox="1">
            <a:spLocks noChangeArrowheads="1"/>
          </p:cNvSpPr>
          <p:nvPr/>
        </p:nvSpPr>
        <p:spPr bwMode="auto">
          <a:xfrm>
            <a:off x="6245525" y="6329499"/>
            <a:ext cx="1415772"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000">
                <a:solidFill>
                  <a:schemeClr val="tx1"/>
                </a:solidFill>
                <a:latin typeface="Garamond" pitchFamily="18" charset="0"/>
                <a:ea typeface="ＭＳ Ｐゴシック" pitchFamily="50" charset="-128"/>
              </a:defRPr>
            </a:lvl1pPr>
            <a:lvl2pPr marL="742950" indent="-285750">
              <a:defRPr kumimoji="1" sz="2000">
                <a:solidFill>
                  <a:schemeClr val="tx1"/>
                </a:solidFill>
                <a:latin typeface="Garamond" pitchFamily="18" charset="0"/>
                <a:ea typeface="ＭＳ Ｐゴシック" pitchFamily="50" charset="-128"/>
              </a:defRPr>
            </a:lvl2pPr>
            <a:lvl3pPr marL="1143000" indent="-228600">
              <a:defRPr kumimoji="1" sz="2000">
                <a:solidFill>
                  <a:schemeClr val="tx1"/>
                </a:solidFill>
                <a:latin typeface="Garamond" pitchFamily="18" charset="0"/>
                <a:ea typeface="ＭＳ Ｐゴシック" pitchFamily="50" charset="-128"/>
              </a:defRPr>
            </a:lvl3pPr>
            <a:lvl4pPr marL="1600200" indent="-228600">
              <a:defRPr kumimoji="1" sz="2000">
                <a:solidFill>
                  <a:schemeClr val="tx1"/>
                </a:solidFill>
                <a:latin typeface="Garamond" pitchFamily="18" charset="0"/>
                <a:ea typeface="ＭＳ Ｐゴシック" pitchFamily="50" charset="-128"/>
              </a:defRPr>
            </a:lvl4pPr>
            <a:lvl5pPr marL="2057400" indent="-228600">
              <a:defRPr kumimoji="1" sz="2000">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Garamond" pitchFamily="18" charset="0"/>
                <a:ea typeface="ＭＳ Ｐゴシック" pitchFamily="50" charset="-128"/>
              </a:defRPr>
            </a:lvl9pPr>
          </a:lstStyle>
          <a:p>
            <a:pPr algn="ctr" eaLnBrk="1" hangingPunct="1">
              <a:defRPr/>
            </a:pPr>
            <a:r>
              <a:rPr lang="ja-JP" altLang="en-US" sz="2400" dirty="0">
                <a:latin typeface="+mn-lt"/>
                <a:ea typeface="メイリオ" pitchFamily="50" charset="-128"/>
                <a:cs typeface="メイリオ" pitchFamily="50" charset="-128"/>
              </a:rPr>
              <a:t>複数細胞</a:t>
            </a:r>
            <a:endParaRPr lang="en-US" altLang="ja-JP" sz="24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3257601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ja-JP" altLang="en-US" dirty="0"/>
              <a:t>網膜芽細胞腫と二次がん</a:t>
            </a:r>
          </a:p>
        </p:txBody>
      </p:sp>
      <p:sp>
        <p:nvSpPr>
          <p:cNvPr id="63491" name="Rectangle 3"/>
          <p:cNvSpPr>
            <a:spLocks noGrp="1" noChangeArrowheads="1"/>
          </p:cNvSpPr>
          <p:nvPr>
            <p:ph idx="1"/>
          </p:nvPr>
        </p:nvSpPr>
        <p:spPr/>
        <p:txBody>
          <a:bodyPr/>
          <a:lstStyle/>
          <a:p>
            <a:pPr eaLnBrk="1" hangingPunct="1"/>
            <a:r>
              <a:rPr lang="en-US" altLang="ja-JP" i="1" dirty="0"/>
              <a:t>RB1</a:t>
            </a:r>
            <a:r>
              <a:rPr lang="ja-JP" altLang="en-US" dirty="0"/>
              <a:t>経路は多くの腫瘍で発がんに関与</a:t>
            </a:r>
            <a:endParaRPr lang="en-US" altLang="ja-JP" dirty="0"/>
          </a:p>
          <a:p>
            <a:pPr eaLnBrk="1" hangingPunct="1"/>
            <a:r>
              <a:rPr lang="ja-JP" altLang="en-US" dirty="0"/>
              <a:t>体細胞で</a:t>
            </a:r>
            <a:r>
              <a:rPr lang="en-US" altLang="ja-JP" i="1" dirty="0"/>
              <a:t>RB1</a:t>
            </a:r>
            <a:r>
              <a:rPr lang="ja-JP" altLang="en-US" dirty="0"/>
              <a:t>遺伝子変異→他遺伝子変異→発がん</a:t>
            </a:r>
          </a:p>
          <a:p>
            <a:pPr eaLnBrk="1" hangingPunct="1"/>
            <a:r>
              <a:rPr lang="ja-JP" altLang="en-US" dirty="0"/>
              <a:t>肉腫が多い</a:t>
            </a:r>
          </a:p>
          <a:p>
            <a:pPr eaLnBrk="1" hangingPunct="1"/>
            <a:r>
              <a:rPr lang="ja-JP" altLang="en-US" dirty="0"/>
              <a:t>眼部治療後</a:t>
            </a:r>
            <a:r>
              <a:rPr lang="en-US" altLang="ja-JP" dirty="0"/>
              <a:t>10</a:t>
            </a:r>
            <a:r>
              <a:rPr lang="ja-JP" altLang="en-US" dirty="0"/>
              <a:t>年以上経過して生じる</a:t>
            </a:r>
          </a:p>
          <a:p>
            <a:pPr lvl="1" eaLnBrk="1" hangingPunct="1"/>
            <a:endParaRPr lang="ja-JP" altLang="en-US" dirty="0"/>
          </a:p>
          <a:p>
            <a:pPr eaLnBrk="1" hangingPunct="1"/>
            <a:r>
              <a:rPr lang="ja-JP" altLang="en-US" dirty="0"/>
              <a:t>本邦</a:t>
            </a:r>
            <a:r>
              <a:rPr lang="ja-JP" altLang="en-US" sz="2000" dirty="0"/>
              <a:t>（全国登録委員会、</a:t>
            </a:r>
            <a:r>
              <a:rPr lang="en-US" altLang="ja-JP" sz="2000" dirty="0"/>
              <a:t>1975~1982</a:t>
            </a:r>
            <a:r>
              <a:rPr lang="ja-JP" altLang="en-US" sz="2000" dirty="0"/>
              <a:t>） （遺伝性症例</a:t>
            </a:r>
            <a:r>
              <a:rPr lang="en-US" altLang="ja-JP" sz="2000" dirty="0"/>
              <a:t>409</a:t>
            </a:r>
            <a:r>
              <a:rPr lang="ja-JP" altLang="en-US" sz="2000" dirty="0"/>
              <a:t>例）</a:t>
            </a:r>
          </a:p>
          <a:p>
            <a:pPr lvl="1" eaLnBrk="1" hangingPunct="1"/>
            <a:r>
              <a:rPr lang="en-US" altLang="ja-JP" dirty="0"/>
              <a:t>10</a:t>
            </a:r>
            <a:r>
              <a:rPr lang="ja-JP" altLang="en-US" dirty="0"/>
              <a:t>年後</a:t>
            </a:r>
            <a:r>
              <a:rPr lang="en-US" altLang="ja-JP" dirty="0"/>
              <a:t>4.8%</a:t>
            </a:r>
            <a:r>
              <a:rPr lang="ja-JP" altLang="en-US" dirty="0" err="1"/>
              <a:t>、</a:t>
            </a:r>
            <a:r>
              <a:rPr lang="en-US" altLang="ja-JP" dirty="0"/>
              <a:t>15</a:t>
            </a:r>
            <a:r>
              <a:rPr lang="ja-JP" altLang="en-US" dirty="0"/>
              <a:t>年後</a:t>
            </a:r>
            <a:r>
              <a:rPr lang="en-US" altLang="ja-JP" dirty="0"/>
              <a:t>9.8%</a:t>
            </a:r>
            <a:r>
              <a:rPr lang="ja-JP" altLang="en-US" dirty="0" err="1"/>
              <a:t>、</a:t>
            </a:r>
            <a:r>
              <a:rPr lang="en-US" altLang="ja-JP" dirty="0"/>
              <a:t>20</a:t>
            </a:r>
            <a:r>
              <a:rPr lang="ja-JP" altLang="en-US" dirty="0"/>
              <a:t>年後</a:t>
            </a:r>
            <a:r>
              <a:rPr lang="en-US" altLang="ja-JP" dirty="0"/>
              <a:t>15.7%</a:t>
            </a:r>
          </a:p>
          <a:p>
            <a:pPr eaLnBrk="1" hangingPunct="1"/>
            <a:r>
              <a:rPr lang="ja-JP" altLang="en-US" dirty="0"/>
              <a:t>米国</a:t>
            </a:r>
            <a:r>
              <a:rPr lang="ja-JP" altLang="en-US" sz="2000" dirty="0"/>
              <a:t>（</a:t>
            </a:r>
            <a:r>
              <a:rPr kumimoji="0" lang="en-GB" altLang="ja-JP" sz="1800" dirty="0"/>
              <a:t>Kleinerman, J </a:t>
            </a:r>
            <a:r>
              <a:rPr kumimoji="0" lang="en-GB" altLang="ja-JP" sz="1800" dirty="0" err="1"/>
              <a:t>Clin</a:t>
            </a:r>
            <a:r>
              <a:rPr kumimoji="0" lang="en-GB" altLang="ja-JP" sz="1800" dirty="0"/>
              <a:t> </a:t>
            </a:r>
            <a:r>
              <a:rPr kumimoji="0" lang="en-GB" altLang="ja-JP" sz="1800" dirty="0" err="1"/>
              <a:t>Oncol</a:t>
            </a:r>
            <a:r>
              <a:rPr kumimoji="0" lang="en-GB" altLang="ja-JP" sz="1800" dirty="0"/>
              <a:t>, 2005</a:t>
            </a:r>
            <a:r>
              <a:rPr lang="en-US" altLang="ja-JP" sz="1800" dirty="0"/>
              <a:t> </a:t>
            </a:r>
            <a:r>
              <a:rPr lang="ja-JP" altLang="en-US" sz="2000" dirty="0"/>
              <a:t>） （遺伝性症例</a:t>
            </a:r>
            <a:r>
              <a:rPr lang="en-US" altLang="ja-JP" sz="2000" dirty="0"/>
              <a:t>963</a:t>
            </a:r>
            <a:r>
              <a:rPr lang="ja-JP" altLang="en-US" sz="2000" dirty="0"/>
              <a:t>例）</a:t>
            </a:r>
          </a:p>
          <a:p>
            <a:pPr lvl="1" eaLnBrk="1" hangingPunct="1"/>
            <a:r>
              <a:rPr lang="en-US" altLang="ja-JP" dirty="0"/>
              <a:t>50</a:t>
            </a:r>
            <a:r>
              <a:rPr lang="ja-JP" altLang="en-US" dirty="0"/>
              <a:t>年後、放射線治療群</a:t>
            </a:r>
            <a:r>
              <a:rPr lang="en-US" altLang="ja-JP" dirty="0"/>
              <a:t>38.2%</a:t>
            </a:r>
            <a:r>
              <a:rPr lang="ja-JP" altLang="en-US" dirty="0" err="1"/>
              <a:t>、</a:t>
            </a:r>
            <a:r>
              <a:rPr lang="ja-JP" altLang="en-US" dirty="0"/>
              <a:t>非照射群</a:t>
            </a:r>
            <a:r>
              <a:rPr lang="en-US" altLang="ja-JP" dirty="0"/>
              <a:t>21.0%</a:t>
            </a:r>
          </a:p>
        </p:txBody>
      </p:sp>
    </p:spTree>
    <p:extLst>
      <p:ext uri="{BB962C8B-B14F-4D97-AF65-F5344CB8AC3E}">
        <p14:creationId xmlns:p14="http://schemas.microsoft.com/office/powerpoint/2010/main" val="2305761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当センターの二次がん</a:t>
            </a:r>
          </a:p>
        </p:txBody>
      </p:sp>
      <p:sp>
        <p:nvSpPr>
          <p:cNvPr id="65539" name="コンテンツ プレースホルダー 2"/>
          <p:cNvSpPr>
            <a:spLocks noGrp="1"/>
          </p:cNvSpPr>
          <p:nvPr>
            <p:ph idx="1"/>
          </p:nvPr>
        </p:nvSpPr>
        <p:spPr/>
        <p:txBody>
          <a:bodyPr>
            <a:normAutofit lnSpcReduction="10000"/>
          </a:bodyPr>
          <a:lstStyle/>
          <a:p>
            <a:r>
              <a:rPr lang="en-US" altLang="ja-JP" dirty="0"/>
              <a:t>754</a:t>
            </a:r>
            <a:r>
              <a:rPr lang="ja-JP" altLang="en-US" dirty="0"/>
              <a:t>例（</a:t>
            </a:r>
            <a:r>
              <a:rPr lang="en-US" altLang="ja-JP" dirty="0"/>
              <a:t>1964</a:t>
            </a:r>
            <a:r>
              <a:rPr lang="ja-JP" altLang="en-US" dirty="0"/>
              <a:t>～</a:t>
            </a:r>
            <a:r>
              <a:rPr lang="en-US" altLang="ja-JP" dirty="0"/>
              <a:t>2007</a:t>
            </a:r>
            <a:r>
              <a:rPr lang="ja-JP" altLang="en-US" dirty="0"/>
              <a:t>年）</a:t>
            </a:r>
            <a:endParaRPr lang="en-US" altLang="ja-JP" dirty="0"/>
          </a:p>
          <a:p>
            <a:pPr lvl="1"/>
            <a:r>
              <a:rPr lang="ja-JP" altLang="en-US" dirty="0"/>
              <a:t>観察期間：中央値</a:t>
            </a:r>
            <a:r>
              <a:rPr lang="en-US" altLang="ja-JP" dirty="0"/>
              <a:t>108</a:t>
            </a:r>
            <a:r>
              <a:rPr lang="ja-JP" altLang="en-US" dirty="0"/>
              <a:t>ヶ月（</a:t>
            </a:r>
            <a:r>
              <a:rPr lang="en-US" altLang="ja-JP" dirty="0"/>
              <a:t>0</a:t>
            </a:r>
            <a:r>
              <a:rPr lang="ja-JP" altLang="en-US" dirty="0"/>
              <a:t>～</a:t>
            </a:r>
            <a:r>
              <a:rPr lang="en-US" altLang="ja-JP" dirty="0"/>
              <a:t>594</a:t>
            </a:r>
            <a:r>
              <a:rPr lang="ja-JP" altLang="en-US" dirty="0"/>
              <a:t>ヶ月）</a:t>
            </a:r>
            <a:endParaRPr lang="en-US" altLang="ja-JP" dirty="0"/>
          </a:p>
          <a:p>
            <a:pPr lvl="1"/>
            <a:r>
              <a:rPr lang="en-US" altLang="ja-JP" dirty="0"/>
              <a:t>21</a:t>
            </a:r>
            <a:r>
              <a:rPr lang="ja-JP" altLang="en-US" dirty="0"/>
              <a:t>例</a:t>
            </a:r>
            <a:r>
              <a:rPr lang="en-US" altLang="ja-JP" dirty="0"/>
              <a:t>23</a:t>
            </a:r>
            <a:r>
              <a:rPr lang="ja-JP" altLang="en-US" dirty="0"/>
              <a:t>腫瘍（</a:t>
            </a:r>
            <a:r>
              <a:rPr lang="en-US" altLang="ja-JP" dirty="0"/>
              <a:t>2.8%</a:t>
            </a:r>
            <a:r>
              <a:rPr lang="ja-JP" altLang="en-US" dirty="0"/>
              <a:t>）</a:t>
            </a:r>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r>
              <a:rPr lang="ja-JP" altLang="en-US" dirty="0"/>
              <a:t>ハザード比・・・遺伝性：</a:t>
            </a:r>
            <a:r>
              <a:rPr lang="en-US" altLang="ja-JP" dirty="0"/>
              <a:t>4.85</a:t>
            </a:r>
            <a:r>
              <a:rPr lang="ja-JP" altLang="en-US" dirty="0" err="1"/>
              <a:t>、</a:t>
            </a:r>
            <a:r>
              <a:rPr lang="ja-JP" altLang="en-US" dirty="0"/>
              <a:t>放射線治療：</a:t>
            </a:r>
            <a:r>
              <a:rPr lang="en-US" altLang="ja-JP" dirty="0"/>
              <a:t>4.76</a:t>
            </a:r>
          </a:p>
          <a:p>
            <a:pPr lvl="1"/>
            <a:endParaRPr lang="ja-JP" altLang="en-US" dirty="0"/>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5680" y="2490234"/>
            <a:ext cx="4203700"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テキスト ボックス 3"/>
          <p:cNvSpPr txBox="1">
            <a:spLocks noChangeArrowheads="1"/>
          </p:cNvSpPr>
          <p:nvPr/>
        </p:nvSpPr>
        <p:spPr bwMode="auto">
          <a:xfrm>
            <a:off x="5880101" y="2781300"/>
            <a:ext cx="1655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a:latin typeface="メイリオ" panose="020B0604030504040204" pitchFamily="50" charset="-128"/>
                <a:ea typeface="メイリオ" panose="020B0604030504040204" pitchFamily="50" charset="-128"/>
              </a:rPr>
              <a:t> </a:t>
            </a:r>
            <a:r>
              <a:rPr lang="en-US" altLang="ja-JP" sz="1800">
                <a:latin typeface="メイリオ" panose="020B0604030504040204" pitchFamily="50" charset="-128"/>
                <a:ea typeface="メイリオ" panose="020B0604030504040204" pitchFamily="50" charset="-128"/>
              </a:rPr>
              <a:t>2.4%</a:t>
            </a:r>
            <a:r>
              <a:rPr lang="ja-JP" altLang="en-US" sz="1800">
                <a:latin typeface="メイリオ" panose="020B0604030504040204" pitchFamily="50" charset="-128"/>
                <a:ea typeface="メイリオ" panose="020B0604030504040204" pitchFamily="50" charset="-128"/>
              </a:rPr>
              <a:t>／</a:t>
            </a:r>
            <a:r>
              <a:rPr lang="en-US" altLang="ja-JP" sz="1800">
                <a:latin typeface="メイリオ" panose="020B0604030504040204" pitchFamily="50" charset="-128"/>
                <a:ea typeface="メイリオ" panose="020B0604030504040204" pitchFamily="50" charset="-128"/>
              </a:rPr>
              <a:t>10</a:t>
            </a:r>
            <a:r>
              <a:rPr lang="ja-JP" altLang="en-US" sz="1800">
                <a:latin typeface="メイリオ" panose="020B0604030504040204" pitchFamily="50" charset="-128"/>
                <a:ea typeface="メイリオ" panose="020B0604030504040204" pitchFamily="50" charset="-128"/>
              </a:rPr>
              <a:t>年</a:t>
            </a:r>
            <a:endParaRPr lang="en-US" altLang="ja-JP" sz="1800">
              <a:latin typeface="メイリオ" panose="020B0604030504040204" pitchFamily="50" charset="-128"/>
              <a:ea typeface="メイリオ" panose="020B0604030504040204" pitchFamily="50" charset="-128"/>
            </a:endParaRPr>
          </a:p>
          <a:p>
            <a:pPr>
              <a:spcBef>
                <a:spcPct val="0"/>
              </a:spcBef>
              <a:buFontTx/>
              <a:buNone/>
            </a:pPr>
            <a:r>
              <a:rPr lang="en-US" altLang="ja-JP" sz="1800">
                <a:latin typeface="メイリオ" panose="020B0604030504040204" pitchFamily="50" charset="-128"/>
                <a:ea typeface="メイリオ" panose="020B0604030504040204" pitchFamily="50" charset="-128"/>
              </a:rPr>
              <a:t> 4.3%</a:t>
            </a:r>
            <a:r>
              <a:rPr lang="ja-JP" altLang="en-US" sz="1800">
                <a:latin typeface="メイリオ" panose="020B0604030504040204" pitchFamily="50" charset="-128"/>
                <a:ea typeface="メイリオ" panose="020B0604030504040204" pitchFamily="50" charset="-128"/>
              </a:rPr>
              <a:t>／</a:t>
            </a:r>
            <a:r>
              <a:rPr lang="en-US" altLang="ja-JP" sz="1800">
                <a:latin typeface="メイリオ" panose="020B0604030504040204" pitchFamily="50" charset="-128"/>
                <a:ea typeface="メイリオ" panose="020B0604030504040204" pitchFamily="50" charset="-128"/>
              </a:rPr>
              <a:t>20</a:t>
            </a:r>
            <a:r>
              <a:rPr lang="ja-JP" altLang="en-US" sz="1800">
                <a:latin typeface="メイリオ" panose="020B0604030504040204" pitchFamily="50" charset="-128"/>
                <a:ea typeface="メイリオ" panose="020B0604030504040204" pitchFamily="50" charset="-128"/>
              </a:rPr>
              <a:t>年</a:t>
            </a:r>
            <a:endParaRPr lang="en-US" altLang="ja-JP" sz="1800">
              <a:latin typeface="メイリオ" panose="020B0604030504040204" pitchFamily="50" charset="-128"/>
              <a:ea typeface="メイリオ" panose="020B0604030504040204" pitchFamily="50" charset="-128"/>
            </a:endParaRPr>
          </a:p>
          <a:p>
            <a:pPr>
              <a:spcBef>
                <a:spcPct val="0"/>
              </a:spcBef>
              <a:buFontTx/>
              <a:buNone/>
            </a:pPr>
            <a:r>
              <a:rPr lang="en-US" altLang="ja-JP" sz="1800">
                <a:latin typeface="メイリオ" panose="020B0604030504040204" pitchFamily="50" charset="-128"/>
                <a:ea typeface="メイリオ" panose="020B0604030504040204" pitchFamily="50" charset="-128"/>
              </a:rPr>
              <a:t> 6.4%</a:t>
            </a:r>
            <a:r>
              <a:rPr lang="ja-JP" altLang="en-US" sz="1800">
                <a:latin typeface="メイリオ" panose="020B0604030504040204" pitchFamily="50" charset="-128"/>
                <a:ea typeface="メイリオ" panose="020B0604030504040204" pitchFamily="50" charset="-128"/>
              </a:rPr>
              <a:t>／</a:t>
            </a:r>
            <a:r>
              <a:rPr lang="en-US" altLang="ja-JP" sz="1800">
                <a:latin typeface="メイリオ" panose="020B0604030504040204" pitchFamily="50" charset="-128"/>
                <a:ea typeface="メイリオ" panose="020B0604030504040204" pitchFamily="50" charset="-128"/>
              </a:rPr>
              <a:t>30</a:t>
            </a:r>
            <a:r>
              <a:rPr lang="ja-JP" altLang="en-US" sz="1800">
                <a:latin typeface="メイリオ" panose="020B0604030504040204" pitchFamily="50" charset="-128"/>
                <a:ea typeface="メイリオ" panose="020B0604030504040204" pitchFamily="50" charset="-128"/>
              </a:rPr>
              <a:t>年</a:t>
            </a:r>
            <a:endParaRPr lang="en-US" altLang="ja-JP" sz="1800">
              <a:latin typeface="メイリオ" panose="020B0604030504040204" pitchFamily="50" charset="-128"/>
              <a:ea typeface="メイリオ" panose="020B0604030504040204" pitchFamily="50" charset="-128"/>
            </a:endParaRPr>
          </a:p>
          <a:p>
            <a:pPr>
              <a:spcBef>
                <a:spcPct val="0"/>
              </a:spcBef>
              <a:buFontTx/>
              <a:buNone/>
            </a:pPr>
            <a:r>
              <a:rPr lang="en-US" altLang="ja-JP" sz="1800">
                <a:latin typeface="メイリオ" panose="020B0604030504040204" pitchFamily="50" charset="-128"/>
                <a:ea typeface="メイリオ" panose="020B0604030504040204" pitchFamily="50" charset="-128"/>
              </a:rPr>
              <a:t>19.1%</a:t>
            </a:r>
            <a:r>
              <a:rPr lang="ja-JP" altLang="en-US" sz="1800">
                <a:latin typeface="メイリオ" panose="020B0604030504040204" pitchFamily="50" charset="-128"/>
                <a:ea typeface="メイリオ" panose="020B0604030504040204" pitchFamily="50" charset="-128"/>
              </a:rPr>
              <a:t>／</a:t>
            </a:r>
            <a:r>
              <a:rPr lang="en-US" altLang="ja-JP" sz="1800">
                <a:latin typeface="メイリオ" panose="020B0604030504040204" pitchFamily="50" charset="-128"/>
                <a:ea typeface="メイリオ" panose="020B0604030504040204" pitchFamily="50" charset="-128"/>
              </a:rPr>
              <a:t>40</a:t>
            </a:r>
            <a:r>
              <a:rPr lang="ja-JP" altLang="en-US" sz="1800">
                <a:latin typeface="メイリオ" panose="020B0604030504040204" pitchFamily="50" charset="-128"/>
                <a:ea typeface="メイリオ" panose="020B0604030504040204" pitchFamily="50" charset="-128"/>
              </a:rPr>
              <a:t>年</a:t>
            </a:r>
          </a:p>
        </p:txBody>
      </p:sp>
      <p:sp>
        <p:nvSpPr>
          <p:cNvPr id="65542" name="テキスト ボックス 3"/>
          <p:cNvSpPr txBox="1">
            <a:spLocks noChangeArrowheads="1"/>
          </p:cNvSpPr>
          <p:nvPr/>
        </p:nvSpPr>
        <p:spPr bwMode="auto">
          <a:xfrm>
            <a:off x="7128871" y="6276497"/>
            <a:ext cx="3422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Times New Roman" panose="02020603050405020304" pitchFamily="18" charset="0"/>
                <a:cs typeface="Times New Roman" panose="02020603050405020304" pitchFamily="18" charset="0"/>
              </a:rPr>
              <a:t>(Araki, </a:t>
            </a:r>
            <a:r>
              <a:rPr lang="en-US" altLang="ja-JP" sz="2000" dirty="0" err="1">
                <a:latin typeface="Times New Roman" panose="02020603050405020304" pitchFamily="18" charset="0"/>
                <a:cs typeface="Times New Roman" panose="02020603050405020304" pitchFamily="18" charset="0"/>
              </a:rPr>
              <a:t>Jpn</a:t>
            </a:r>
            <a:r>
              <a:rPr lang="en-US" altLang="ja-JP" sz="2000" dirty="0">
                <a:latin typeface="Times New Roman" panose="02020603050405020304" pitchFamily="18" charset="0"/>
                <a:cs typeface="Times New Roman" panose="02020603050405020304" pitchFamily="18" charset="0"/>
              </a:rPr>
              <a:t> J </a:t>
            </a:r>
            <a:r>
              <a:rPr lang="en-US" altLang="ja-JP" sz="2000" dirty="0" err="1">
                <a:latin typeface="Times New Roman" panose="02020603050405020304" pitchFamily="18" charset="0"/>
                <a:cs typeface="Times New Roman" panose="02020603050405020304" pitchFamily="18" charset="0"/>
              </a:rPr>
              <a:t>Clin</a:t>
            </a:r>
            <a:r>
              <a:rPr lang="en-US" altLang="ja-JP" sz="2000" dirty="0">
                <a:latin typeface="Times New Roman" panose="02020603050405020304" pitchFamily="18" charset="0"/>
                <a:cs typeface="Times New Roman" panose="02020603050405020304" pitchFamily="18" charset="0"/>
              </a:rPr>
              <a:t> </a:t>
            </a:r>
            <a:r>
              <a:rPr lang="en-US" altLang="ja-JP" sz="2000" dirty="0" err="1">
                <a:latin typeface="Times New Roman" panose="02020603050405020304" pitchFamily="18" charset="0"/>
                <a:cs typeface="Times New Roman" panose="02020603050405020304" pitchFamily="18" charset="0"/>
              </a:rPr>
              <a:t>Oncol</a:t>
            </a:r>
            <a:r>
              <a:rPr lang="en-US" altLang="ja-JP" sz="2000" dirty="0">
                <a:latin typeface="Times New Roman" panose="02020603050405020304" pitchFamily="18" charset="0"/>
                <a:cs typeface="Times New Roman" panose="02020603050405020304" pitchFamily="18" charset="0"/>
              </a:rPr>
              <a:t>, 2010)</a:t>
            </a:r>
            <a:endParaRPr lang="ja-JP" altLang="en-US" sz="2000" dirty="0">
              <a:latin typeface="Times New Roman" panose="02020603050405020304" pitchFamily="18" charset="0"/>
              <a:cs typeface="Times New Roman" panose="02020603050405020304" pitchFamily="18" charset="0"/>
            </a:endParaRPr>
          </a:p>
        </p:txBody>
      </p:sp>
      <p:sp>
        <p:nvSpPr>
          <p:cNvPr id="5" name="正方形/長方形 4"/>
          <p:cNvSpPr/>
          <p:nvPr/>
        </p:nvSpPr>
        <p:spPr>
          <a:xfrm>
            <a:off x="7680326" y="2749551"/>
            <a:ext cx="2517775" cy="2554545"/>
          </a:xfrm>
          <a:prstGeom prst="rect">
            <a:avLst/>
          </a:prstGeom>
          <a:ln>
            <a:solidFill>
              <a:schemeClr val="tx1"/>
            </a:solidFill>
          </a:ln>
        </p:spPr>
        <p:txBody>
          <a:bodyPr>
            <a:spAutoFit/>
          </a:bodyPr>
          <a:lstStyle/>
          <a:p>
            <a:pPr>
              <a:defRPr/>
            </a:pPr>
            <a:r>
              <a:rPr lang="en-US" altLang="ja-JP" sz="1600" b="1" dirty="0">
                <a:solidFill>
                  <a:srgbClr val="231F20"/>
                </a:solidFill>
                <a:latin typeface="Times New Roman" panose="02020603050405020304" pitchFamily="18" charset="0"/>
                <a:cs typeface="Times New Roman" panose="02020603050405020304" pitchFamily="18" charset="0"/>
              </a:rPr>
              <a:t>Pathological diagnoses   </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Osteosarcoma 	     7</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Rhabdomyosarcoma 	     7</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a:t>
            </a:r>
            <a:r>
              <a:rPr lang="en-US" altLang="ja-JP" sz="1600" dirty="0" err="1">
                <a:solidFill>
                  <a:srgbClr val="231F20"/>
                </a:solidFill>
                <a:latin typeface="Times New Roman" panose="02020603050405020304" pitchFamily="18" charset="0"/>
                <a:cs typeface="Times New Roman" panose="02020603050405020304" pitchFamily="18" charset="0"/>
              </a:rPr>
              <a:t>Meibomian</a:t>
            </a:r>
            <a:r>
              <a:rPr lang="en-US" altLang="ja-JP" sz="1600" dirty="0">
                <a:solidFill>
                  <a:srgbClr val="231F20"/>
                </a:solidFill>
                <a:latin typeface="Times New Roman" panose="02020603050405020304" pitchFamily="18" charset="0"/>
                <a:cs typeface="Times New Roman" panose="02020603050405020304" pitchFamily="18" charset="0"/>
              </a:rPr>
              <a:t> carcinoma   2</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a:t>
            </a:r>
            <a:r>
              <a:rPr lang="en-US" altLang="ja-JP" sz="1600" dirty="0" err="1">
                <a:solidFill>
                  <a:srgbClr val="231F20"/>
                </a:solidFill>
                <a:latin typeface="Times New Roman" panose="02020603050405020304" pitchFamily="18" charset="0"/>
                <a:cs typeface="Times New Roman" panose="02020603050405020304" pitchFamily="18" charset="0"/>
              </a:rPr>
              <a:t>Myxofibrosarcoma</a:t>
            </a:r>
            <a:r>
              <a:rPr lang="en-US" altLang="ja-JP" sz="1600" dirty="0">
                <a:solidFill>
                  <a:srgbClr val="231F20"/>
                </a:solidFill>
                <a:latin typeface="Times New Roman" panose="02020603050405020304" pitchFamily="18" charset="0"/>
                <a:cs typeface="Times New Roman" panose="02020603050405020304" pitchFamily="18" charset="0"/>
              </a:rPr>
              <a:t> 	     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Acoustic neuroma 	     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Meningioma 	     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AML 		     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Neuroendocrine tumor   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  Unknown 	     2</a:t>
            </a:r>
          </a:p>
        </p:txBody>
      </p:sp>
      <p:sp>
        <p:nvSpPr>
          <p:cNvPr id="3" name="円/楕円 2"/>
          <p:cNvSpPr/>
          <p:nvPr/>
        </p:nvSpPr>
        <p:spPr>
          <a:xfrm>
            <a:off x="5671118" y="5117893"/>
            <a:ext cx="2949575"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9822006" y="2989779"/>
            <a:ext cx="279035" cy="2308324"/>
          </a:xfrm>
          <a:prstGeom prst="rect">
            <a:avLst/>
          </a:prstGeom>
          <a:solidFill>
            <a:schemeClr val="bg1"/>
          </a:solidFill>
          <a:ln>
            <a:noFill/>
          </a:ln>
        </p:spPr>
        <p:txBody>
          <a:bodyPr wrap="square">
            <a:spAutoFit/>
          </a:bodyPr>
          <a:lstStyle/>
          <a:p>
            <a:pPr>
              <a:defRPr/>
            </a:pPr>
            <a:r>
              <a:rPr lang="en-US" altLang="ja-JP" sz="1600" dirty="0">
                <a:solidFill>
                  <a:srgbClr val="231F20"/>
                </a:solidFill>
                <a:latin typeface="Times New Roman" panose="02020603050405020304" pitchFamily="18" charset="0"/>
                <a:cs typeface="Times New Roman" panose="02020603050405020304" pitchFamily="18" charset="0"/>
              </a:rPr>
              <a:t>7</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7</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2</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1</a:t>
            </a:r>
          </a:p>
          <a:p>
            <a:pPr>
              <a:defRPr/>
            </a:pPr>
            <a:r>
              <a:rPr lang="en-US" altLang="ja-JP" sz="1600" dirty="0">
                <a:solidFill>
                  <a:srgbClr val="231F20"/>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824922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826" y="274639"/>
            <a:ext cx="8641655" cy="706437"/>
          </a:xfrm>
        </p:spPr>
        <p:txBody>
          <a:bodyPr/>
          <a:lstStyle/>
          <a:p>
            <a:pPr>
              <a:defRPr/>
            </a:pPr>
            <a:r>
              <a:rPr lang="en-US" altLang="ja-JP" dirty="0"/>
              <a:t>2017</a:t>
            </a:r>
            <a:r>
              <a:rPr lang="ja-JP" altLang="en-US" dirty="0"/>
              <a:t>現在の当院の二次がん</a:t>
            </a:r>
          </a:p>
        </p:txBody>
      </p:sp>
      <p:graphicFrame>
        <p:nvGraphicFramePr>
          <p:cNvPr id="4" name="表 3"/>
          <p:cNvGraphicFramePr>
            <a:graphicFrameLocks noGrp="1"/>
          </p:cNvGraphicFramePr>
          <p:nvPr>
            <p:extLst>
              <p:ext uri="{D42A27DB-BD31-4B8C-83A1-F6EECF244321}">
                <p14:modId xmlns:p14="http://schemas.microsoft.com/office/powerpoint/2010/main" val="3280724654"/>
              </p:ext>
            </p:extLst>
          </p:nvPr>
        </p:nvGraphicFramePr>
        <p:xfrm>
          <a:off x="3143250" y="1052513"/>
          <a:ext cx="7201222" cy="5318158"/>
        </p:xfrm>
        <a:graphic>
          <a:graphicData uri="http://schemas.openxmlformats.org/drawingml/2006/table">
            <a:tbl>
              <a:tblPr firstRow="1" bandRow="1">
                <a:tableStyleId>{5940675A-B579-460E-94D1-54222C63F5DA}</a:tableStyleId>
              </a:tblPr>
              <a:tblGrid>
                <a:gridCol w="302475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579102">
                <a:tc>
                  <a:txBody>
                    <a:bodyPr/>
                    <a:lstStyle/>
                    <a:p>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組織型</a:t>
                      </a:r>
                      <a:endParaRPr kumimoji="1" lang="ja-JP" altLang="en-US" sz="1600" b="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nchor="ctr"/>
                </a:tc>
                <a:tc>
                  <a:txBody>
                    <a:bodyPr/>
                    <a:lstStyle/>
                    <a:p>
                      <a:pPr algn="ct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二次がん</a:t>
                      </a:r>
                      <a:endPar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endParaRPr>
                    </a:p>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照射野関連</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RB</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から二次がん（年）</a:t>
                      </a:r>
                    </a:p>
                  </a:txBody>
                  <a:tcPr marL="91436" marR="91436" marT="45714" marB="45714"/>
                </a:tc>
                <a:tc>
                  <a:txBody>
                    <a:bodyPr/>
                    <a:lstStyle/>
                    <a:p>
                      <a:pPr algn="ct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三次がん以上</a:t>
                      </a:r>
                    </a:p>
                  </a:txBody>
                  <a:tcPr marL="91436" marR="91436" marT="45714" marB="45714"/>
                </a:tc>
                <a:extLst>
                  <a:ext uri="{0D108BD9-81ED-4DB2-BD59-A6C34878D82A}">
                    <a16:rowId xmlns:a16="http://schemas.microsoft.com/office/drawing/2014/main" val="10000"/>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Osteosarcoma </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9 (3)</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7 </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24</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1"/>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Rhabdomyosarcoma </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9 (9)</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3 </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27</a:t>
                      </a: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2"/>
                  </a:ext>
                </a:extLst>
              </a:tr>
              <a:tr h="335266">
                <a:tc>
                  <a:txBody>
                    <a:bodyPr/>
                    <a:lstStyle/>
                    <a:p>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Leiomyosarcoma</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2 (2)</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32, 55</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3408155362"/>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Ewing</a:t>
                      </a:r>
                      <a:r>
                        <a:rPr kumimoji="1" lang="ja-JP" altLang="en-US" sz="1600" baseline="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rPr>
                        <a:t>sarcoma</a:t>
                      </a:r>
                      <a:r>
                        <a:rPr kumimoji="1" lang="ja-JP" altLang="en-US" sz="1600" baseline="0" dirty="0">
                          <a:latin typeface="Times New Roman" panose="02020603050405020304" pitchFamily="18" charset="0"/>
                          <a:ea typeface="メイリオ" panose="020B0604030504040204" pitchFamily="50" charset="-128"/>
                          <a:cs typeface="Times New Roman" panose="02020603050405020304" pitchFamily="18" charset="0"/>
                        </a:rPr>
                        <a:t>（下顎）</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8</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3"/>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Other sarcomas </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3 (3)</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9</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14</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2</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4"/>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Sebaceous carcinoma</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6</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rPr>
                        <a:t>1 (</a:t>
                      </a:r>
                      <a:r>
                        <a:rPr kumimoji="1" lang="ja-JP" altLang="en-US" sz="1600" baseline="0" dirty="0">
                          <a:latin typeface="Times New Roman" panose="02020603050405020304" pitchFamily="18" charset="0"/>
                          <a:ea typeface="メイリオ" panose="020B0604030504040204" pitchFamily="50" charset="-128"/>
                          <a:cs typeface="Times New Roman" panose="02020603050405020304" pitchFamily="18" charset="0"/>
                        </a:rPr>
                        <a:t>両側</a:t>
                      </a:r>
                      <a:r>
                        <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rPr>
                        <a:t>)</a:t>
                      </a:r>
                    </a:p>
                  </a:txBody>
                  <a:tcPr marL="91436" marR="91436" marT="45714" marB="45714"/>
                </a:tc>
                <a:extLst>
                  <a:ext uri="{0D108BD9-81ED-4DB2-BD59-A6C34878D82A}">
                    <a16:rowId xmlns:a16="http://schemas.microsoft.com/office/drawing/2014/main" val="10006"/>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Merkel cell carcinoma</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r>
                        <a:rPr kumimoji="1" lang="ja-JP" altLang="en-US" sz="1600" baseline="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32</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7"/>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Neuroendocrine</a:t>
                      </a:r>
                      <a:r>
                        <a:rPr kumimoji="1" lang="ja-JP" altLang="en-US" sz="1600" baseline="0" dirty="0">
                          <a:latin typeface="Times New Roman" panose="02020603050405020304" pitchFamily="18" charset="0"/>
                          <a:ea typeface="メイリオ" panose="020B0604030504040204" pitchFamily="50" charset="-128"/>
                          <a:cs typeface="Times New Roman" panose="02020603050405020304" pitchFamily="18" charset="0"/>
                        </a:rPr>
                        <a:t> </a:t>
                      </a:r>
                      <a:r>
                        <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rPr>
                        <a:t>carcinoma</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(liver)</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37</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8"/>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Malignant</a:t>
                      </a:r>
                      <a:r>
                        <a:rPr kumimoji="1" lang="en-US" altLang="ja-JP" sz="1600" baseline="0" dirty="0">
                          <a:latin typeface="Times New Roman" panose="02020603050405020304" pitchFamily="18" charset="0"/>
                          <a:ea typeface="メイリオ" panose="020B0604030504040204" pitchFamily="50" charset="-128"/>
                          <a:cs typeface="Times New Roman" panose="02020603050405020304" pitchFamily="18" charset="0"/>
                        </a:rPr>
                        <a:t> fibrous </a:t>
                      </a:r>
                      <a:r>
                        <a:rPr kumimoji="1" lang="en-US" altLang="ja-JP" sz="1600" baseline="0" dirty="0" err="1">
                          <a:latin typeface="Times New Roman" panose="02020603050405020304" pitchFamily="18" charset="0"/>
                          <a:ea typeface="メイリオ" panose="020B0604030504040204" pitchFamily="50" charset="-128"/>
                          <a:cs typeface="Times New Roman" panose="02020603050405020304" pitchFamily="18" charset="0"/>
                        </a:rPr>
                        <a:t>histiocytoma</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17</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09"/>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AML</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4</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10"/>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ALL</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13</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11"/>
                  </a:ext>
                </a:extLst>
              </a:tr>
              <a:tr h="335266">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Meningioma </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4</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13 </a:t>
                      </a:r>
                      <a:r>
                        <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rPr>
                        <a:t>～</a:t>
                      </a: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 34</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12"/>
                  </a:ext>
                </a:extLst>
              </a:tr>
              <a:tr h="357917">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Acoustic </a:t>
                      </a:r>
                      <a:r>
                        <a:rPr kumimoji="1" lang="en-US" altLang="ja-JP" sz="1600" dirty="0" err="1">
                          <a:latin typeface="Times New Roman" panose="02020603050405020304" pitchFamily="18" charset="0"/>
                          <a:ea typeface="メイリオ" panose="020B0604030504040204" pitchFamily="50" charset="-128"/>
                          <a:cs typeface="Times New Roman" panose="02020603050405020304" pitchFamily="18" charset="0"/>
                        </a:rPr>
                        <a:t>neurinoma</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17</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13"/>
                  </a:ext>
                </a:extLst>
              </a:tr>
              <a:tr h="357917">
                <a:tc>
                  <a:txBody>
                    <a:bodyPr/>
                    <a:lstStyle/>
                    <a:p>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Pleomorphic adenoma (parotid)</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r>
                        <a:rPr kumimoji="1" lang="en-US" altLang="ja-JP" sz="1600" dirty="0">
                          <a:latin typeface="Times New Roman" panose="02020603050405020304" pitchFamily="18" charset="0"/>
                          <a:ea typeface="メイリオ" panose="020B0604030504040204" pitchFamily="50" charset="-128"/>
                          <a:cs typeface="Times New Roman" panose="02020603050405020304" pitchFamily="18" charset="0"/>
                        </a:rPr>
                        <a:t>23</a:t>
                      </a: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tc>
                  <a:txBody>
                    <a:bodyPr/>
                    <a:lstStyle/>
                    <a:p>
                      <a:pPr algn="ctr"/>
                      <a:endParaRPr kumimoji="1" lang="ja-JP" altLang="en-US" sz="1600" dirty="0">
                        <a:latin typeface="Times New Roman" panose="02020603050405020304" pitchFamily="18" charset="0"/>
                        <a:ea typeface="メイリオ" panose="020B0604030504040204" pitchFamily="50" charset="-128"/>
                        <a:cs typeface="Times New Roman" panose="02020603050405020304" pitchFamily="18" charset="0"/>
                      </a:endParaRPr>
                    </a:p>
                  </a:txBody>
                  <a:tcPr marL="91436" marR="91436" marT="45714" marB="45714"/>
                </a:tc>
                <a:extLst>
                  <a:ext uri="{0D108BD9-81ED-4DB2-BD59-A6C34878D82A}">
                    <a16:rowId xmlns:a16="http://schemas.microsoft.com/office/drawing/2014/main" val="10014"/>
                  </a:ext>
                </a:extLst>
              </a:tr>
            </a:tbl>
          </a:graphicData>
        </a:graphic>
      </p:graphicFrame>
      <p:sp>
        <p:nvSpPr>
          <p:cNvPr id="3" name="テキスト ボックス 2"/>
          <p:cNvSpPr txBox="1"/>
          <p:nvPr/>
        </p:nvSpPr>
        <p:spPr>
          <a:xfrm>
            <a:off x="1774826" y="2273300"/>
            <a:ext cx="1065213" cy="400050"/>
          </a:xfrm>
          <a:prstGeom prst="rect">
            <a:avLst/>
          </a:prstGeom>
          <a:noFill/>
        </p:spPr>
        <p:txBody>
          <a:bodyPr wrap="none">
            <a:spAutoFit/>
          </a:bodyPr>
          <a:lstStyle/>
          <a:p>
            <a:pPr>
              <a:defRPr/>
            </a:pPr>
            <a:r>
              <a:rPr lang="en-US" altLang="ja-JP" dirty="0">
                <a:latin typeface="Times New Roman" panose="02020603050405020304" pitchFamily="18" charset="0"/>
                <a:ea typeface="ＭＳ Ｐゴシック" charset="-128"/>
                <a:cs typeface="Times New Roman" panose="02020603050405020304" pitchFamily="18" charset="0"/>
              </a:rPr>
              <a:t>sarcoma</a:t>
            </a:r>
            <a:endParaRPr lang="ja-JP" altLang="en-US" dirty="0">
              <a:latin typeface="Times New Roman" panose="02020603050405020304" pitchFamily="18" charset="0"/>
              <a:ea typeface="ＭＳ Ｐゴシック" charset="-128"/>
              <a:cs typeface="Times New Roman" panose="02020603050405020304" pitchFamily="18" charset="0"/>
            </a:endParaRPr>
          </a:p>
        </p:txBody>
      </p:sp>
      <p:sp>
        <p:nvSpPr>
          <p:cNvPr id="5" name="左中かっこ 4"/>
          <p:cNvSpPr/>
          <p:nvPr/>
        </p:nvSpPr>
        <p:spPr>
          <a:xfrm>
            <a:off x="2867025" y="1628776"/>
            <a:ext cx="215900" cy="165576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2035176" y="3446463"/>
            <a:ext cx="804863" cy="400050"/>
          </a:xfrm>
          <a:prstGeom prst="rect">
            <a:avLst/>
          </a:prstGeom>
          <a:noFill/>
        </p:spPr>
        <p:txBody>
          <a:bodyPr wrap="none">
            <a:spAutoFit/>
          </a:bodyPr>
          <a:lstStyle/>
          <a:p>
            <a:pPr>
              <a:defRPr/>
            </a:pPr>
            <a:r>
              <a:rPr lang="en-US" altLang="ja-JP" dirty="0">
                <a:latin typeface="Times New Roman" panose="02020603050405020304" pitchFamily="18" charset="0"/>
                <a:ea typeface="ＭＳ Ｐゴシック" charset="-128"/>
                <a:cs typeface="Times New Roman" panose="02020603050405020304" pitchFamily="18" charset="0"/>
              </a:rPr>
              <a:t>eyelid</a:t>
            </a:r>
            <a:endParaRPr lang="ja-JP" altLang="en-US" dirty="0">
              <a:latin typeface="Times New Roman" panose="02020603050405020304" pitchFamily="18" charset="0"/>
              <a:ea typeface="ＭＳ Ｐゴシック" charset="-128"/>
              <a:cs typeface="Times New Roman" panose="02020603050405020304" pitchFamily="18" charset="0"/>
            </a:endParaRPr>
          </a:p>
        </p:txBody>
      </p:sp>
      <p:sp>
        <p:nvSpPr>
          <p:cNvPr id="8" name="左中かっこ 7"/>
          <p:cNvSpPr/>
          <p:nvPr/>
        </p:nvSpPr>
        <p:spPr>
          <a:xfrm>
            <a:off x="2867025" y="3360739"/>
            <a:ext cx="215900" cy="57308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sp>
        <p:nvSpPr>
          <p:cNvPr id="10" name="左中かっこ 9"/>
          <p:cNvSpPr/>
          <p:nvPr/>
        </p:nvSpPr>
        <p:spPr>
          <a:xfrm>
            <a:off x="2867025" y="4652964"/>
            <a:ext cx="215900" cy="57308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1944688" y="5589588"/>
            <a:ext cx="895350" cy="400050"/>
          </a:xfrm>
          <a:prstGeom prst="rect">
            <a:avLst/>
          </a:prstGeom>
          <a:noFill/>
        </p:spPr>
        <p:txBody>
          <a:bodyPr wrap="none">
            <a:spAutoFit/>
          </a:bodyPr>
          <a:lstStyle/>
          <a:p>
            <a:pPr>
              <a:defRPr/>
            </a:pPr>
            <a:r>
              <a:rPr lang="en-US" altLang="ja-JP" dirty="0">
                <a:latin typeface="Times New Roman" panose="02020603050405020304" pitchFamily="18" charset="0"/>
                <a:ea typeface="ＭＳ Ｐゴシック" charset="-128"/>
                <a:cs typeface="Times New Roman" panose="02020603050405020304" pitchFamily="18" charset="0"/>
              </a:rPr>
              <a:t>benign</a:t>
            </a:r>
            <a:endParaRPr lang="ja-JP" altLang="en-US" dirty="0">
              <a:latin typeface="Times New Roman" panose="02020603050405020304" pitchFamily="18" charset="0"/>
              <a:ea typeface="ＭＳ Ｐゴシック" charset="-128"/>
              <a:cs typeface="Times New Roman" panose="02020603050405020304" pitchFamily="18" charset="0"/>
            </a:endParaRPr>
          </a:p>
        </p:txBody>
      </p:sp>
      <p:sp>
        <p:nvSpPr>
          <p:cNvPr id="12" name="テキスト ボックス 11"/>
          <p:cNvSpPr txBox="1"/>
          <p:nvPr/>
        </p:nvSpPr>
        <p:spPr>
          <a:xfrm>
            <a:off x="2057400" y="4738688"/>
            <a:ext cx="782638" cy="400050"/>
          </a:xfrm>
          <a:prstGeom prst="rect">
            <a:avLst/>
          </a:prstGeom>
          <a:noFill/>
        </p:spPr>
        <p:txBody>
          <a:bodyPr wrap="none">
            <a:spAutoFit/>
          </a:bodyPr>
          <a:lstStyle/>
          <a:p>
            <a:pPr>
              <a:defRPr/>
            </a:pPr>
            <a:r>
              <a:rPr lang="en-US" altLang="ja-JP" dirty="0">
                <a:latin typeface="Times New Roman" panose="02020603050405020304" pitchFamily="18" charset="0"/>
                <a:ea typeface="ＭＳ Ｐゴシック" charset="-128"/>
                <a:cs typeface="Times New Roman" panose="02020603050405020304" pitchFamily="18" charset="0"/>
              </a:rPr>
              <a:t>blood</a:t>
            </a:r>
            <a:endParaRPr lang="ja-JP" altLang="en-US" dirty="0">
              <a:latin typeface="Times New Roman" panose="02020603050405020304" pitchFamily="18" charset="0"/>
              <a:ea typeface="ＭＳ Ｐゴシック" charset="-128"/>
              <a:cs typeface="Times New Roman" panose="02020603050405020304" pitchFamily="18" charset="0"/>
            </a:endParaRPr>
          </a:p>
        </p:txBody>
      </p:sp>
      <p:sp>
        <p:nvSpPr>
          <p:cNvPr id="13" name="左中かっこ 12"/>
          <p:cNvSpPr/>
          <p:nvPr/>
        </p:nvSpPr>
        <p:spPr>
          <a:xfrm>
            <a:off x="2867025" y="5384801"/>
            <a:ext cx="215900" cy="92392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2879726" y="6434139"/>
            <a:ext cx="3535363" cy="338137"/>
          </a:xfrm>
          <a:prstGeom prst="rect">
            <a:avLst/>
          </a:prstGeom>
          <a:noFill/>
        </p:spPr>
        <p:txBody>
          <a:bodyPr wrap="none">
            <a:spAutoFit/>
          </a:bodyPr>
          <a:lstStyle/>
          <a:p>
            <a:pPr>
              <a:defRPr/>
            </a:pP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adenocarcinoma (colon): 3</a:t>
            </a:r>
            <a:r>
              <a:rPr lang="ja-JP" altLang="en-US" sz="1600" dirty="0">
                <a:latin typeface="Times New Roman" panose="02020603050405020304" pitchFamily="18" charset="0"/>
                <a:ea typeface="メイリオ" panose="020B0604030504040204" pitchFamily="50" charset="-128"/>
                <a:cs typeface="Times New Roman" panose="02020603050405020304" pitchFamily="18" charset="0"/>
              </a:rPr>
              <a:t>次がんが</a:t>
            </a:r>
            <a:r>
              <a:rPr lang="en-US" altLang="ja-JP" sz="1600" dirty="0">
                <a:latin typeface="Times New Roman" panose="02020603050405020304" pitchFamily="18" charset="0"/>
                <a:ea typeface="メイリオ" panose="020B0604030504040204" pitchFamily="50" charset="-128"/>
                <a:cs typeface="Times New Roman" panose="02020603050405020304" pitchFamily="18" charset="0"/>
              </a:rPr>
              <a:t>1</a:t>
            </a:r>
            <a:r>
              <a:rPr lang="ja-JP" altLang="en-US" sz="1600" dirty="0">
                <a:latin typeface="Times New Roman" panose="02020603050405020304" pitchFamily="18" charset="0"/>
                <a:ea typeface="メイリオ" panose="020B0604030504040204" pitchFamily="50" charset="-128"/>
                <a:cs typeface="Times New Roman" panose="02020603050405020304" pitchFamily="18" charset="0"/>
              </a:rPr>
              <a:t>例</a:t>
            </a:r>
          </a:p>
        </p:txBody>
      </p:sp>
      <p:sp>
        <p:nvSpPr>
          <p:cNvPr id="14" name="テキスト ボックス 3"/>
          <p:cNvSpPr txBox="1">
            <a:spLocks noChangeArrowheads="1"/>
          </p:cNvSpPr>
          <p:nvPr/>
        </p:nvSpPr>
        <p:spPr bwMode="auto">
          <a:xfrm>
            <a:off x="7576988" y="6370671"/>
            <a:ext cx="29835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(2017</a:t>
            </a:r>
            <a:r>
              <a:rPr lang="ja-JP" altLang="en-US" sz="2000" dirty="0">
                <a:latin typeface="Times New Roman" panose="02020603050405020304" pitchFamily="18" charset="0"/>
                <a:ea typeface="メイリオ" panose="020B0604030504040204" pitchFamily="50" charset="-128"/>
                <a:cs typeface="Times New Roman" panose="02020603050405020304" pitchFamily="18" charset="0"/>
              </a:rPr>
              <a:t>年 家族性腫瘍学会</a:t>
            </a:r>
            <a:r>
              <a:rPr lang="en-US" altLang="ja-JP" sz="2000" dirty="0">
                <a:latin typeface="Times New Roman" panose="02020603050405020304" pitchFamily="18" charset="0"/>
                <a:ea typeface="メイリオ" panose="020B0604030504040204" pitchFamily="50" charset="-128"/>
                <a:cs typeface="Times New Roman" panose="02020603050405020304" pitchFamily="18" charset="0"/>
              </a:rPr>
              <a:t>)</a:t>
            </a:r>
            <a:endParaRPr lang="ja-JP" altLang="en-US" sz="2000" dirty="0">
              <a:latin typeface="Times New Roman" panose="02020603050405020304" pitchFamily="18" charset="0"/>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83106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二次がん？　転移？</a:t>
            </a:r>
            <a:endParaRPr kumimoji="1" lang="ja-JP" altLang="en-US" dirty="0"/>
          </a:p>
        </p:txBody>
      </p:sp>
      <p:sp>
        <p:nvSpPr>
          <p:cNvPr id="3" name="コンテンツ プレースホルダー 2"/>
          <p:cNvSpPr>
            <a:spLocks noGrp="1"/>
          </p:cNvSpPr>
          <p:nvPr>
            <p:ph idx="1"/>
          </p:nvPr>
        </p:nvSpPr>
        <p:spPr>
          <a:xfrm>
            <a:off x="1981200" y="1268760"/>
            <a:ext cx="7067128" cy="5400600"/>
          </a:xfrm>
        </p:spPr>
        <p:txBody>
          <a:bodyPr/>
          <a:lstStyle/>
          <a:p>
            <a:r>
              <a:rPr lang="en-US" altLang="ja-JP" sz="2400" dirty="0"/>
              <a:t>0</a:t>
            </a:r>
            <a:r>
              <a:rPr lang="ja-JP" altLang="en-US" sz="2400" dirty="0"/>
              <a:t>歳：右眼球摘出、左温存治療</a:t>
            </a:r>
            <a:endParaRPr lang="en-US" altLang="ja-JP" sz="2400" dirty="0"/>
          </a:p>
          <a:p>
            <a:pPr marL="0" indent="0">
              <a:buNone/>
            </a:pPr>
            <a:r>
              <a:rPr lang="ja-JP" altLang="en-US" sz="2400" dirty="0"/>
              <a:t>　</a:t>
            </a:r>
            <a:r>
              <a:rPr lang="en-US" altLang="ja-JP" sz="2400" dirty="0"/>
              <a:t>	VEC</a:t>
            </a:r>
            <a:r>
              <a:rPr lang="ja-JP" altLang="en-US" sz="2400" dirty="0"/>
              <a:t> </a:t>
            </a:r>
            <a:r>
              <a:rPr lang="en-US" altLang="ja-JP" sz="2400" dirty="0"/>
              <a:t>6</a:t>
            </a:r>
            <a:r>
              <a:rPr lang="ja-JP" altLang="en-US" sz="2400" dirty="0"/>
              <a:t>コース ＋ 放射線</a:t>
            </a:r>
            <a:r>
              <a:rPr lang="en-US" altLang="ja-JP" sz="2400" dirty="0"/>
              <a:t>46Gy</a:t>
            </a:r>
            <a:r>
              <a:rPr lang="ja-JP" altLang="en-US" sz="2400" dirty="0"/>
              <a:t> ＋ 局所治療</a:t>
            </a:r>
            <a:endParaRPr lang="en-US" altLang="ja-JP" sz="2400" dirty="0"/>
          </a:p>
          <a:p>
            <a:r>
              <a:rPr lang="en-US" altLang="ja-JP" sz="2400" dirty="0"/>
              <a:t>3</a:t>
            </a:r>
            <a:r>
              <a:rPr lang="ja-JP" altLang="en-US" sz="2400" dirty="0"/>
              <a:t>歳：副鼻腔腫瘍、</a:t>
            </a:r>
            <a:r>
              <a:rPr lang="ja-JP" altLang="en-US" sz="2400" dirty="0">
                <a:solidFill>
                  <a:srgbClr val="FF0000"/>
                </a:solidFill>
              </a:rPr>
              <a:t>横紋筋肉腫（二次がん）</a:t>
            </a:r>
            <a:endParaRPr lang="en-US" altLang="ja-JP" sz="2400" dirty="0">
              <a:solidFill>
                <a:srgbClr val="FF0000"/>
              </a:solidFill>
            </a:endParaRPr>
          </a:p>
          <a:p>
            <a:pPr marL="0" indent="0">
              <a:buNone/>
            </a:pPr>
            <a:r>
              <a:rPr lang="ja-JP" altLang="en-US" sz="2400" dirty="0"/>
              <a:t>　</a:t>
            </a:r>
            <a:r>
              <a:rPr lang="en-US" altLang="ja-JP" sz="2400" dirty="0"/>
              <a:t>	VAC</a:t>
            </a:r>
            <a:r>
              <a:rPr lang="ja-JP" altLang="en-US" sz="2400" dirty="0"/>
              <a:t>療法、寛解</a:t>
            </a:r>
            <a:endParaRPr lang="en-US" altLang="ja-JP" sz="2400" dirty="0"/>
          </a:p>
          <a:p>
            <a:r>
              <a:rPr lang="en-US" altLang="ja-JP" sz="2400" dirty="0"/>
              <a:t>12</a:t>
            </a:r>
            <a:r>
              <a:rPr lang="ja-JP" altLang="en-US" sz="2400" dirty="0"/>
              <a:t>歳：踵骨腫瘍、</a:t>
            </a:r>
            <a:r>
              <a:rPr lang="en-US" altLang="ja-JP" sz="2400" dirty="0">
                <a:solidFill>
                  <a:srgbClr val="FF0000"/>
                </a:solidFill>
              </a:rPr>
              <a:t>small round cell</a:t>
            </a:r>
            <a:r>
              <a:rPr lang="ja-JP" altLang="en-US" sz="2400" dirty="0" err="1">
                <a:solidFill>
                  <a:srgbClr val="FF0000"/>
                </a:solidFill>
              </a:rPr>
              <a:t>、</a:t>
            </a:r>
            <a:r>
              <a:rPr lang="en-US" altLang="ja-JP" sz="2400" dirty="0">
                <a:solidFill>
                  <a:srgbClr val="FF0000"/>
                </a:solidFill>
              </a:rPr>
              <a:t>3</a:t>
            </a:r>
            <a:r>
              <a:rPr lang="ja-JP" altLang="en-US" sz="2400" dirty="0">
                <a:solidFill>
                  <a:srgbClr val="FF0000"/>
                </a:solidFill>
              </a:rPr>
              <a:t>次がん？</a:t>
            </a:r>
            <a:endParaRPr kumimoji="1" lang="ja-JP" altLang="en-US" dirty="0">
              <a:solidFill>
                <a:srgbClr val="FF0000"/>
              </a:solidFill>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87688" y="3645024"/>
            <a:ext cx="5796136" cy="1496288"/>
          </a:xfrm>
          <a:prstGeom prst="rect">
            <a:avLst/>
          </a:prstGeom>
        </p:spPr>
      </p:pic>
      <p:sp>
        <p:nvSpPr>
          <p:cNvPr id="5" name="テキスト ボックス 3"/>
          <p:cNvSpPr txBox="1">
            <a:spLocks noChangeArrowheads="1"/>
          </p:cNvSpPr>
          <p:nvPr/>
        </p:nvSpPr>
        <p:spPr bwMode="auto">
          <a:xfrm>
            <a:off x="9083824" y="4239071"/>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横紋筋肉腫</a:t>
            </a: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7688" y="5197224"/>
            <a:ext cx="5796136" cy="1440160"/>
          </a:xfrm>
          <a:prstGeom prst="rect">
            <a:avLst/>
          </a:prstGeom>
        </p:spPr>
      </p:pic>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75850" y="3465004"/>
            <a:ext cx="5796136" cy="216024"/>
          </a:xfrm>
          <a:prstGeom prst="rect">
            <a:avLst/>
          </a:prstGeom>
        </p:spPr>
      </p:pic>
      <p:sp>
        <p:nvSpPr>
          <p:cNvPr id="8" name="テキスト ボックス 3"/>
          <p:cNvSpPr txBox="1">
            <a:spLocks noChangeArrowheads="1"/>
          </p:cNvSpPr>
          <p:nvPr/>
        </p:nvSpPr>
        <p:spPr bwMode="auto">
          <a:xfrm>
            <a:off x="9090721" y="5717249"/>
            <a:ext cx="1297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RB</a:t>
            </a:r>
            <a:r>
              <a:rPr lang="ja-JP" altLang="en-US" sz="2000" dirty="0">
                <a:solidFill>
                  <a:srgbClr val="FF0000"/>
                </a:solidFill>
                <a:latin typeface="Times New Roman" panose="02020603050405020304" pitchFamily="18" charset="0"/>
                <a:ea typeface="メイリオ" panose="020B0604030504040204" pitchFamily="50" charset="-128"/>
                <a:cs typeface="Times New Roman" panose="02020603050405020304" pitchFamily="18" charset="0"/>
              </a:rPr>
              <a:t>の転移</a:t>
            </a:r>
          </a:p>
        </p:txBody>
      </p:sp>
    </p:spTree>
    <p:extLst>
      <p:ext uri="{BB962C8B-B14F-4D97-AF65-F5344CB8AC3E}">
        <p14:creationId xmlns:p14="http://schemas.microsoft.com/office/powerpoint/2010/main" val="23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ja-JP" altLang="en-US" sz="3600"/>
              <a:t>三側性網膜芽細胞腫 </a:t>
            </a:r>
            <a:br>
              <a:rPr lang="ja-JP" altLang="en-US" sz="3600"/>
            </a:br>
            <a:r>
              <a:rPr lang="en-US" altLang="ja-JP" sz="3600"/>
              <a:t>Trilateral Retinoblastoma (TRB)</a:t>
            </a:r>
          </a:p>
        </p:txBody>
      </p:sp>
      <p:sp>
        <p:nvSpPr>
          <p:cNvPr id="61443" name="Rectangle 3"/>
          <p:cNvSpPr>
            <a:spLocks noGrp="1" noChangeArrowheads="1"/>
          </p:cNvSpPr>
          <p:nvPr>
            <p:ph idx="1"/>
          </p:nvPr>
        </p:nvSpPr>
        <p:spPr/>
        <p:txBody>
          <a:bodyPr/>
          <a:lstStyle/>
          <a:p>
            <a:pPr eaLnBrk="1" hangingPunct="1"/>
            <a:r>
              <a:rPr lang="ja-JP" altLang="en-US" dirty="0"/>
              <a:t>原義：両側性網膜芽細胞腫 </a:t>
            </a:r>
            <a:r>
              <a:rPr lang="en-US" altLang="ja-JP" dirty="0"/>
              <a:t>+ </a:t>
            </a:r>
            <a:r>
              <a:rPr lang="ja-JP" altLang="en-US" dirty="0"/>
              <a:t>頭蓋内腫瘍</a:t>
            </a:r>
            <a:endParaRPr lang="en-US" altLang="ja-JP" dirty="0"/>
          </a:p>
          <a:p>
            <a:pPr eaLnBrk="1" hangingPunct="1"/>
            <a:r>
              <a:rPr lang="ja-JP" altLang="en-US" dirty="0"/>
              <a:t>松果体芽腫など大脳正中線上</a:t>
            </a:r>
          </a:p>
          <a:p>
            <a:pPr eaLnBrk="1" hangingPunct="1"/>
            <a:r>
              <a:rPr lang="ja-JP" altLang="en-US" dirty="0"/>
              <a:t>既報：</a:t>
            </a:r>
            <a:r>
              <a:rPr lang="en-US" altLang="ja-JP" dirty="0"/>
              <a:t>100</a:t>
            </a:r>
            <a:r>
              <a:rPr lang="ja-JP" altLang="en-US" dirty="0"/>
              <a:t>例程度、ほぼ全例死亡</a:t>
            </a:r>
          </a:p>
          <a:p>
            <a:pPr eaLnBrk="1" hangingPunct="1"/>
            <a:r>
              <a:rPr lang="ja-JP" altLang="en-US" dirty="0"/>
              <a:t>頻度：両側性の</a:t>
            </a:r>
            <a:r>
              <a:rPr lang="en-US" altLang="ja-JP" dirty="0"/>
              <a:t>3%</a:t>
            </a:r>
          </a:p>
          <a:p>
            <a:pPr eaLnBrk="1" hangingPunct="1"/>
            <a:r>
              <a:rPr lang="ja-JP" altLang="en-US" dirty="0"/>
              <a:t>スクリーニング検査を推奨</a:t>
            </a:r>
            <a:endParaRPr lang="en-US" altLang="ja-JP" dirty="0"/>
          </a:p>
          <a:p>
            <a:pPr lvl="1" eaLnBrk="1" hangingPunct="1"/>
            <a:r>
              <a:rPr lang="ja-JP" altLang="en-US" dirty="0"/>
              <a:t>長期生存例は無症状で発見されている</a:t>
            </a:r>
          </a:p>
          <a:p>
            <a:pPr lvl="1" eaLnBrk="1" hangingPunct="1"/>
            <a:r>
              <a:rPr lang="ja-JP" altLang="en-US" dirty="0"/>
              <a:t>両側性：</a:t>
            </a:r>
            <a:r>
              <a:rPr lang="en-US" altLang="ja-JP" dirty="0"/>
              <a:t>48</a:t>
            </a:r>
            <a:r>
              <a:rPr lang="ja-JP" altLang="en-US" dirty="0"/>
              <a:t>ヶ月まで、</a:t>
            </a:r>
            <a:r>
              <a:rPr lang="en-US" altLang="ja-JP" dirty="0"/>
              <a:t>6</a:t>
            </a:r>
            <a:r>
              <a:rPr lang="ja-JP" altLang="en-US" dirty="0"/>
              <a:t>ヵ月ごとに</a:t>
            </a:r>
            <a:r>
              <a:rPr lang="en-US" altLang="ja-JP" dirty="0"/>
              <a:t>MRI</a:t>
            </a:r>
          </a:p>
        </p:txBody>
      </p:sp>
      <p:pic>
        <p:nvPicPr>
          <p:cNvPr id="61444" name="Picture 8" descr="H:\201306 大分眼科集談会\002OKJH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12126" y="1844676"/>
            <a:ext cx="255587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H:\201306 大分眼科集談会\002OKHH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12126" y="4613276"/>
            <a:ext cx="25558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Rot="1" noChangeArrowheads="1"/>
          </p:cNvSpPr>
          <p:nvPr/>
        </p:nvSpPr>
        <p:spPr bwMode="auto">
          <a:xfrm>
            <a:off x="1847850" y="5589240"/>
            <a:ext cx="6048350" cy="86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スクリーニング</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MRI</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により予後改善</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というエビデンスはない！！</a:t>
            </a:r>
          </a:p>
        </p:txBody>
      </p:sp>
      <p:sp>
        <p:nvSpPr>
          <p:cNvPr id="7" name="Rectangle 2"/>
          <p:cNvSpPr txBox="1">
            <a:spLocks noRot="1" noChangeArrowheads="1"/>
          </p:cNvSpPr>
          <p:nvPr/>
        </p:nvSpPr>
        <p:spPr bwMode="auto">
          <a:xfrm>
            <a:off x="3998987" y="4869160"/>
            <a:ext cx="2098576" cy="5358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ただし</a:t>
            </a:r>
          </a:p>
        </p:txBody>
      </p:sp>
    </p:spTree>
    <p:extLst>
      <p:ext uri="{BB962C8B-B14F-4D97-AF65-F5344CB8AC3E}">
        <p14:creationId xmlns:p14="http://schemas.microsoft.com/office/powerpoint/2010/main" val="3529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altLang="ja-JP" dirty="0"/>
              <a:t>Q</a:t>
            </a:r>
            <a:r>
              <a:rPr lang="ja-JP" altLang="en-US" dirty="0"/>
              <a:t>：遺伝子の検査の目的は？</a:t>
            </a:r>
          </a:p>
        </p:txBody>
      </p:sp>
      <p:sp>
        <p:nvSpPr>
          <p:cNvPr id="34819" name="Rectangle 3"/>
          <p:cNvSpPr>
            <a:spLocks noGrp="1" noChangeArrowheads="1"/>
          </p:cNvSpPr>
          <p:nvPr>
            <p:ph idx="1"/>
          </p:nvPr>
        </p:nvSpPr>
        <p:spPr>
          <a:xfrm>
            <a:off x="609600" y="1268760"/>
            <a:ext cx="10972800" cy="5314602"/>
          </a:xfrm>
        </p:spPr>
        <p:txBody>
          <a:bodyPr>
            <a:noAutofit/>
          </a:bodyPr>
          <a:lstStyle/>
          <a:p>
            <a:pPr marL="0" indent="0" eaLnBrk="1" hangingPunct="1">
              <a:buNone/>
              <a:defRPr/>
            </a:pPr>
            <a:r>
              <a:rPr lang="en-US" altLang="ja-JP" dirty="0"/>
              <a:t>×</a:t>
            </a:r>
            <a:r>
              <a:rPr lang="ja-JP" altLang="en-US" dirty="0"/>
              <a:t>　腫瘍の診断</a:t>
            </a:r>
            <a:endParaRPr lang="en-US" altLang="ja-JP" dirty="0"/>
          </a:p>
          <a:p>
            <a:pPr lvl="1" eaLnBrk="1" hangingPunct="1">
              <a:defRPr/>
            </a:pPr>
            <a:endParaRPr lang="en-US" altLang="ja-JP" dirty="0"/>
          </a:p>
          <a:p>
            <a:pPr marL="0" indent="0" eaLnBrk="1" hangingPunct="1">
              <a:buNone/>
              <a:defRPr/>
            </a:pPr>
            <a:r>
              <a:rPr lang="ja-JP" altLang="en-US" dirty="0"/>
              <a:t>○　遺伝性（</a:t>
            </a:r>
            <a:r>
              <a:rPr lang="en-US" altLang="ja-JP" dirty="0"/>
              <a:t>germline</a:t>
            </a:r>
            <a:r>
              <a:rPr lang="ja-JP" altLang="en-US" dirty="0"/>
              <a:t> </a:t>
            </a:r>
            <a:r>
              <a:rPr lang="en-US" altLang="ja-JP" dirty="0"/>
              <a:t>mutation</a:t>
            </a:r>
            <a:r>
              <a:rPr lang="ja-JP" altLang="en-US" dirty="0"/>
              <a:t>）の確認</a:t>
            </a:r>
            <a:endParaRPr lang="en-US" altLang="ja-JP" dirty="0"/>
          </a:p>
          <a:p>
            <a:pPr lvl="1" eaLnBrk="1" hangingPunct="1">
              <a:buFont typeface="Wingdings" panose="05000000000000000000" pitchFamily="2" charset="2"/>
              <a:buChar char="l"/>
              <a:defRPr/>
            </a:pPr>
            <a:r>
              <a:rPr lang="ja-JP" altLang="en-US" dirty="0"/>
              <a:t>もし</a:t>
            </a:r>
            <a:r>
              <a:rPr lang="en-US" altLang="ja-JP" dirty="0"/>
              <a:t>germline</a:t>
            </a:r>
            <a:r>
              <a:rPr lang="ja-JP" altLang="en-US" dirty="0"/>
              <a:t> </a:t>
            </a:r>
            <a:r>
              <a:rPr lang="en-US" altLang="ja-JP" dirty="0"/>
              <a:t>mutation</a:t>
            </a:r>
            <a:r>
              <a:rPr lang="ja-JP" altLang="en-US" dirty="0" err="1"/>
              <a:t>が検</a:t>
            </a:r>
            <a:r>
              <a:rPr lang="ja-JP" altLang="en-US" dirty="0"/>
              <a:t>出されれば</a:t>
            </a:r>
            <a:endParaRPr lang="en-US" altLang="ja-JP" dirty="0"/>
          </a:p>
          <a:p>
            <a:pPr lvl="2" eaLnBrk="1" hangingPunct="1">
              <a:buFont typeface="Wingdings" panose="05000000000000000000" pitchFamily="2" charset="2"/>
              <a:buChar char="Ø"/>
              <a:defRPr/>
            </a:pPr>
            <a:r>
              <a:rPr lang="ja-JP" altLang="en-US" sz="2400" dirty="0"/>
              <a:t>血縁者にとって</a:t>
            </a:r>
            <a:endParaRPr lang="en-US" altLang="ja-JP" sz="2400" dirty="0"/>
          </a:p>
          <a:p>
            <a:pPr lvl="3" eaLnBrk="1" hangingPunct="1">
              <a:buFont typeface="Wingdings" panose="05000000000000000000" pitchFamily="2" charset="2"/>
              <a:buChar char="Ø"/>
              <a:defRPr/>
            </a:pPr>
            <a:r>
              <a:rPr lang="ja-JP" altLang="en-US" sz="2200" dirty="0"/>
              <a:t>未発病保因者、早期発見</a:t>
            </a:r>
            <a:endParaRPr lang="en-US" altLang="ja-JP" sz="2200" dirty="0"/>
          </a:p>
          <a:p>
            <a:pPr lvl="2" eaLnBrk="1" hangingPunct="1">
              <a:buFont typeface="Wingdings" panose="05000000000000000000" pitchFamily="2" charset="2"/>
              <a:buChar char="Ø"/>
              <a:defRPr/>
            </a:pPr>
            <a:r>
              <a:rPr lang="ja-JP" altLang="en-US" sz="2400" dirty="0"/>
              <a:t>本人にとって</a:t>
            </a:r>
            <a:endParaRPr lang="en-US" altLang="ja-JP" sz="2400" dirty="0"/>
          </a:p>
          <a:p>
            <a:pPr lvl="3" eaLnBrk="1" hangingPunct="1">
              <a:buFont typeface="Wingdings" panose="05000000000000000000" pitchFamily="2" charset="2"/>
              <a:buChar char="Ø"/>
              <a:defRPr/>
            </a:pPr>
            <a:r>
              <a:rPr lang="ja-JP" altLang="en-US" sz="2200" dirty="0"/>
              <a:t>新生腫瘍の可能性</a:t>
            </a:r>
            <a:endParaRPr lang="en-US" altLang="ja-JP" sz="2200" dirty="0"/>
          </a:p>
          <a:p>
            <a:pPr lvl="3" eaLnBrk="1" hangingPunct="1">
              <a:buFont typeface="Wingdings" panose="05000000000000000000" pitchFamily="2" charset="2"/>
              <a:buChar char="Ø"/>
              <a:defRPr/>
            </a:pPr>
            <a:r>
              <a:rPr lang="ja-JP" altLang="en-US" sz="2200" dirty="0"/>
              <a:t>二</a:t>
            </a:r>
            <a:r>
              <a:rPr lang="ja-JP" altLang="en-US" sz="2200" dirty="0" err="1"/>
              <a:t>次がんの</a:t>
            </a:r>
            <a:r>
              <a:rPr lang="ja-JP" altLang="en-US" sz="2200" dirty="0"/>
              <a:t>リスク</a:t>
            </a:r>
            <a:r>
              <a:rPr lang="en-US" altLang="ja-JP" sz="2200" dirty="0"/>
              <a:t>	</a:t>
            </a:r>
          </a:p>
          <a:p>
            <a:pPr lvl="3" eaLnBrk="1" hangingPunct="1">
              <a:buFont typeface="Wingdings" panose="05000000000000000000" pitchFamily="2" charset="2"/>
              <a:buChar char="Ø"/>
              <a:defRPr/>
            </a:pPr>
            <a:r>
              <a:rPr lang="ja-JP" altLang="en-US" sz="2200" dirty="0"/>
              <a:t>子供への遺伝の可能性</a:t>
            </a:r>
            <a:endParaRPr lang="en-US" altLang="ja-JP" sz="2200" dirty="0"/>
          </a:p>
          <a:p>
            <a:pPr lvl="1" eaLnBrk="1" hangingPunct="1">
              <a:buFont typeface="Wingdings" panose="05000000000000000000" pitchFamily="2" charset="2"/>
              <a:buChar char="l"/>
              <a:defRPr/>
            </a:pPr>
            <a:r>
              <a:rPr lang="en-US" altLang="ja-JP" dirty="0"/>
              <a:t>Germline</a:t>
            </a:r>
            <a:r>
              <a:rPr lang="ja-JP" altLang="en-US" dirty="0"/>
              <a:t> </a:t>
            </a:r>
            <a:r>
              <a:rPr lang="en-US" altLang="ja-JP" dirty="0"/>
              <a:t>mutation</a:t>
            </a:r>
            <a:r>
              <a:rPr lang="ja-JP" altLang="en-US" dirty="0"/>
              <a:t>でなければ</a:t>
            </a:r>
            <a:endParaRPr lang="en-US" altLang="ja-JP" dirty="0"/>
          </a:p>
          <a:p>
            <a:pPr lvl="2" eaLnBrk="1" hangingPunct="1">
              <a:buFont typeface="Wingdings" panose="05000000000000000000" pitchFamily="2" charset="2"/>
              <a:buChar char="Ø"/>
              <a:defRPr/>
            </a:pPr>
            <a:r>
              <a:rPr lang="ja-JP" altLang="en-US" sz="2400" dirty="0"/>
              <a:t>サーベイランス不要</a:t>
            </a:r>
            <a:endParaRPr lang="en-US" altLang="ja-JP" sz="2400" dirty="0"/>
          </a:p>
        </p:txBody>
      </p:sp>
      <p:sp>
        <p:nvSpPr>
          <p:cNvPr id="2" name="テキスト ボックス 1"/>
          <p:cNvSpPr txBox="1"/>
          <p:nvPr/>
        </p:nvSpPr>
        <p:spPr>
          <a:xfrm>
            <a:off x="8437147" y="1255833"/>
            <a:ext cx="1980029" cy="523220"/>
          </a:xfrm>
          <a:prstGeom prst="rect">
            <a:avLst/>
          </a:prstGeom>
          <a:noFill/>
          <a:ln>
            <a:solidFill>
              <a:srgbClr val="FF00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遺伝子検査</a:t>
            </a:r>
          </a:p>
        </p:txBody>
      </p:sp>
      <p:sp>
        <p:nvSpPr>
          <p:cNvPr id="6" name="テキスト ボックス 5"/>
          <p:cNvSpPr txBox="1"/>
          <p:nvPr/>
        </p:nvSpPr>
        <p:spPr>
          <a:xfrm>
            <a:off x="8078073" y="3047471"/>
            <a:ext cx="2339102" cy="523220"/>
          </a:xfrm>
          <a:prstGeom prst="rect">
            <a:avLst/>
          </a:prstGeom>
          <a:noFill/>
          <a:ln>
            <a:solidFill>
              <a:srgbClr val="FF0000"/>
            </a:solidFill>
          </a:ln>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遺伝学的検査</a:t>
            </a:r>
          </a:p>
        </p:txBody>
      </p:sp>
    </p:spTree>
    <p:extLst>
      <p:ext uri="{BB962C8B-B14F-4D97-AF65-F5344CB8AC3E}">
        <p14:creationId xmlns:p14="http://schemas.microsoft.com/office/powerpoint/2010/main" val="3585169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ja-JP" altLang="en-US" dirty="0"/>
              <a:t>網膜芽細胞腫の遺伝子診断（現在）</a:t>
            </a:r>
          </a:p>
        </p:txBody>
      </p:sp>
      <p:sp>
        <p:nvSpPr>
          <p:cNvPr id="72707" name="Rectangle 3"/>
          <p:cNvSpPr>
            <a:spLocks noGrp="1" noChangeArrowheads="1"/>
          </p:cNvSpPr>
          <p:nvPr>
            <p:ph idx="1"/>
          </p:nvPr>
        </p:nvSpPr>
        <p:spPr>
          <a:xfrm>
            <a:off x="609600" y="1268760"/>
            <a:ext cx="10972800" cy="5314602"/>
          </a:xfrm>
        </p:spPr>
        <p:txBody>
          <a:bodyPr>
            <a:normAutofit/>
          </a:bodyPr>
          <a:lstStyle/>
          <a:p>
            <a:pPr eaLnBrk="1" hangingPunct="1"/>
            <a:r>
              <a:rPr lang="en-US" altLang="ja-JP" dirty="0"/>
              <a:t>2016</a:t>
            </a:r>
            <a:r>
              <a:rPr lang="ja-JP" altLang="en-US" dirty="0"/>
              <a:t>年</a:t>
            </a:r>
            <a:r>
              <a:rPr lang="en-US" altLang="ja-JP" dirty="0"/>
              <a:t>4</a:t>
            </a:r>
            <a:r>
              <a:rPr lang="ja-JP" altLang="en-US" dirty="0"/>
              <a:t>月、</a:t>
            </a:r>
            <a:r>
              <a:rPr lang="ja-JP" altLang="en-US" dirty="0">
                <a:solidFill>
                  <a:srgbClr val="FF0000"/>
                </a:solidFill>
              </a:rPr>
              <a:t>保険収載</a:t>
            </a:r>
            <a:endParaRPr lang="en-US" altLang="ja-JP" dirty="0">
              <a:solidFill>
                <a:srgbClr val="FF0000"/>
              </a:solidFill>
            </a:endParaRPr>
          </a:p>
          <a:p>
            <a:pPr eaLnBrk="1" hangingPunct="1"/>
            <a:r>
              <a:rPr lang="en-US" altLang="ja-JP" dirty="0"/>
              <a:t>F</a:t>
            </a:r>
            <a:r>
              <a:rPr lang="ja-JP" altLang="en-US" dirty="0"/>
              <a:t>社が</a:t>
            </a:r>
            <a:r>
              <a:rPr lang="en-US" altLang="ja-JP" i="1" dirty="0"/>
              <a:t>RB1</a:t>
            </a:r>
            <a:r>
              <a:rPr lang="ja-JP" altLang="en-US" dirty="0"/>
              <a:t>遺伝子を受諾検査</a:t>
            </a:r>
            <a:endParaRPr lang="en-US" altLang="ja-JP" dirty="0"/>
          </a:p>
          <a:p>
            <a:pPr eaLnBrk="1" hangingPunct="1"/>
            <a:r>
              <a:rPr lang="ja-JP" altLang="en-US" dirty="0"/>
              <a:t>各医療機関と</a:t>
            </a:r>
            <a:r>
              <a:rPr lang="en-US" altLang="ja-JP" dirty="0"/>
              <a:t>F</a:t>
            </a:r>
            <a:r>
              <a:rPr lang="ja-JP" altLang="en-US" dirty="0"/>
              <a:t>社で契約の上、血液検体提出</a:t>
            </a:r>
            <a:endParaRPr lang="en-US" altLang="ja-JP" dirty="0"/>
          </a:p>
          <a:p>
            <a:pPr eaLnBrk="1" hangingPunct="1"/>
            <a:r>
              <a:rPr lang="ja-JP" altLang="en-US" dirty="0"/>
              <a:t>遺伝カウンセリング（</a:t>
            </a:r>
            <a:r>
              <a:rPr lang="en-US" altLang="ja-JP" dirty="0"/>
              <a:t>1,000</a:t>
            </a:r>
            <a:r>
              <a:rPr lang="ja-JP" altLang="en-US" dirty="0"/>
              <a:t>点加算）</a:t>
            </a:r>
            <a:endParaRPr lang="en-US" altLang="ja-JP" dirty="0"/>
          </a:p>
          <a:p>
            <a:pPr eaLnBrk="1" hangingPunct="1"/>
            <a:r>
              <a:rPr lang="ja-JP" altLang="en-US" dirty="0"/>
              <a:t>検査内容</a:t>
            </a:r>
            <a:endParaRPr lang="en-US" altLang="ja-JP" dirty="0"/>
          </a:p>
          <a:p>
            <a:pPr lvl="1" eaLnBrk="1" hangingPunct="1"/>
            <a:r>
              <a:rPr lang="en-US" altLang="ja-JP" i="1" dirty="0"/>
              <a:t>RB1</a:t>
            </a:r>
            <a:r>
              <a:rPr lang="ja-JP" altLang="en-US" dirty="0"/>
              <a:t>遺伝子</a:t>
            </a:r>
            <a:r>
              <a:rPr lang="en-US" altLang="ja-JP" dirty="0"/>
              <a:t>sequencing</a:t>
            </a:r>
            <a:r>
              <a:rPr lang="ja-JP" altLang="en-US" dirty="0"/>
              <a:t> </a:t>
            </a:r>
            <a:r>
              <a:rPr lang="en-US" altLang="ja-JP" dirty="0"/>
              <a:t>:</a:t>
            </a:r>
            <a:r>
              <a:rPr lang="ja-JP" altLang="en-US" dirty="0"/>
              <a:t> </a:t>
            </a:r>
            <a:r>
              <a:rPr lang="en-US" altLang="ja-JP" dirty="0"/>
              <a:t>3,880</a:t>
            </a:r>
            <a:r>
              <a:rPr lang="ja-JP" altLang="en-US" dirty="0"/>
              <a:t>点</a:t>
            </a:r>
            <a:endParaRPr lang="en-US" altLang="ja-JP" dirty="0"/>
          </a:p>
          <a:p>
            <a:pPr lvl="1" eaLnBrk="1" hangingPunct="1"/>
            <a:r>
              <a:rPr lang="ja-JP" altLang="en-US" dirty="0"/>
              <a:t>陰性の場合、</a:t>
            </a:r>
            <a:r>
              <a:rPr lang="en-US" altLang="ja-JP" dirty="0"/>
              <a:t>MLPA</a:t>
            </a:r>
            <a:r>
              <a:rPr lang="ja-JP" altLang="en-US" dirty="0"/>
              <a:t>法（大欠失検出）</a:t>
            </a:r>
            <a:r>
              <a:rPr lang="en-US" altLang="ja-JP" dirty="0"/>
              <a:t>: 3,880</a:t>
            </a:r>
            <a:r>
              <a:rPr lang="ja-JP" altLang="en-US" dirty="0"/>
              <a:t>点</a:t>
            </a:r>
            <a:endParaRPr lang="en-US" altLang="ja-JP" dirty="0"/>
          </a:p>
          <a:p>
            <a:pPr lvl="1" eaLnBrk="1" hangingPunct="1"/>
            <a:r>
              <a:rPr lang="ja-JP" altLang="en-US" dirty="0"/>
              <a:t>陰性の場合、</a:t>
            </a:r>
            <a:r>
              <a:rPr lang="en-US" altLang="ja-JP" dirty="0"/>
              <a:t>FISH</a:t>
            </a:r>
            <a:r>
              <a:rPr lang="ja-JP" altLang="en-US" dirty="0"/>
              <a:t>法（全欠失）</a:t>
            </a:r>
            <a:r>
              <a:rPr lang="en-US" altLang="ja-JP" dirty="0"/>
              <a:t>: </a:t>
            </a:r>
            <a:r>
              <a:rPr lang="ja-JP" altLang="en-US" dirty="0"/>
              <a:t>約</a:t>
            </a:r>
            <a:r>
              <a:rPr lang="en-US" altLang="ja-JP" dirty="0"/>
              <a:t>3,000</a:t>
            </a:r>
            <a:r>
              <a:rPr lang="ja-JP" altLang="en-US" dirty="0"/>
              <a:t>点　</a:t>
            </a:r>
            <a:endParaRPr lang="en-US" altLang="ja-JP" dirty="0"/>
          </a:p>
          <a:p>
            <a:pPr lvl="1" eaLnBrk="1" hangingPunct="1"/>
            <a:endParaRPr lang="en-US" altLang="ja-JP" dirty="0"/>
          </a:p>
          <a:p>
            <a:pPr eaLnBrk="1" hangingPunct="1"/>
            <a:r>
              <a:rPr lang="ja-JP" altLang="en-US" dirty="0"/>
              <a:t>非発病（未発病）保因者の検査</a:t>
            </a:r>
            <a:endParaRPr lang="en-US" altLang="ja-JP" dirty="0"/>
          </a:p>
          <a:p>
            <a:pPr lvl="1" eaLnBrk="1" hangingPunct="1"/>
            <a:r>
              <a:rPr lang="ja-JP" altLang="en-US" dirty="0"/>
              <a:t>発端者で検出された検査法を</a:t>
            </a:r>
            <a:r>
              <a:rPr lang="ja-JP" altLang="en-US" dirty="0">
                <a:solidFill>
                  <a:srgbClr val="FF0000"/>
                </a:solidFill>
              </a:rPr>
              <a:t>自費検査</a:t>
            </a:r>
            <a:endParaRPr lang="en-US" altLang="ja-JP" dirty="0"/>
          </a:p>
        </p:txBody>
      </p:sp>
      <p:pic>
        <p:nvPicPr>
          <p:cNvPr id="4" name="Picture 2" descr="F:\遺伝相談外来用スライド\遺伝子検査.jpg">
            <a:extLst>
              <a:ext uri="{FF2B5EF4-FFF2-40B4-BE49-F238E27FC236}">
                <a16:creationId xmlns:a16="http://schemas.microsoft.com/office/drawing/2014/main" id="{262D52EF-CD5A-496F-86C0-02B681DCCD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4577" y="1988840"/>
            <a:ext cx="3917423"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53602" name="Picture 2" descr="Genomic Location for RB1 Gene">
            <a:extLst>
              <a:ext uri="{FF2B5EF4-FFF2-40B4-BE49-F238E27FC236}">
                <a16:creationId xmlns:a16="http://schemas.microsoft.com/office/drawing/2014/main" id="{CF6BB1CD-D5DF-4FF1-8A1E-5B56B733EE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72264" y="4645846"/>
            <a:ext cx="3573016" cy="44662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E8EBA7BA-478E-42CE-AC0A-A193D6AE11FB}"/>
              </a:ext>
            </a:extLst>
          </p:cNvPr>
          <p:cNvSpPr/>
          <p:nvPr/>
        </p:nvSpPr>
        <p:spPr>
          <a:xfrm>
            <a:off x="9840416" y="4645846"/>
            <a:ext cx="360040" cy="511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6EAD3B0-9477-4A1B-A90D-EC6AF095F20A}"/>
              </a:ext>
            </a:extLst>
          </p:cNvPr>
          <p:cNvSpPr txBox="1"/>
          <p:nvPr/>
        </p:nvSpPr>
        <p:spPr>
          <a:xfrm>
            <a:off x="8609724" y="5820542"/>
            <a:ext cx="3435556" cy="830997"/>
          </a:xfrm>
          <a:prstGeom prst="rect">
            <a:avLst/>
          </a:prstGeom>
          <a:noFill/>
          <a:ln>
            <a:solidFill>
              <a:schemeClr val="tx1"/>
            </a:solidFill>
          </a:ln>
        </p:spPr>
        <p:txBody>
          <a:bodyPr wrap="none" rtlCol="0">
            <a:spAutoFit/>
          </a:bodyPr>
          <a:lstStyle/>
          <a:p>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遺伝性腫瘍の</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MGPT</a:t>
            </a:r>
          </a:p>
          <a:p>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(multi-gene</a:t>
            </a:r>
            <a:r>
              <a:rPr lang="ja-JP" altLang="en-US" sz="2400" dirty="0">
                <a:latin typeface="Times New Roman" panose="02020603050405020304" pitchFamily="18" charset="0"/>
                <a:ea typeface="メイリオ" panose="020B0604030504040204" pitchFamily="50" charset="-128"/>
                <a:cs typeface="Times New Roman" panose="02020603050405020304" pitchFamily="18" charset="0"/>
              </a:rPr>
              <a:t> </a:t>
            </a:r>
            <a:r>
              <a:rPr lang="en-US" altLang="ja-JP" sz="2400" dirty="0">
                <a:latin typeface="Times New Roman" panose="02020603050405020304" pitchFamily="18" charset="0"/>
                <a:ea typeface="メイリオ" panose="020B0604030504040204" pitchFamily="50" charset="-128"/>
                <a:cs typeface="Times New Roman" panose="02020603050405020304" pitchFamily="18" charset="0"/>
              </a:rPr>
              <a:t>panel testing)</a:t>
            </a:r>
            <a:endParaRPr lang="ja-JP" altLang="en-US" sz="2400" dirty="0">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 name="矢印: 右 2">
            <a:extLst>
              <a:ext uri="{FF2B5EF4-FFF2-40B4-BE49-F238E27FC236}">
                <a16:creationId xmlns:a16="http://schemas.microsoft.com/office/drawing/2014/main" id="{6831B57F-D343-425D-857F-25BC80E72337}"/>
              </a:ext>
            </a:extLst>
          </p:cNvPr>
          <p:cNvSpPr/>
          <p:nvPr/>
        </p:nvSpPr>
        <p:spPr>
          <a:xfrm>
            <a:off x="7631725" y="6027695"/>
            <a:ext cx="810425" cy="418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145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腫瘍の診断</a:t>
            </a:r>
          </a:p>
        </p:txBody>
      </p:sp>
      <p:sp>
        <p:nvSpPr>
          <p:cNvPr id="3" name="コンテンツ プレースホルダー 2"/>
          <p:cNvSpPr>
            <a:spLocks noGrp="1"/>
          </p:cNvSpPr>
          <p:nvPr>
            <p:ph idx="1"/>
          </p:nvPr>
        </p:nvSpPr>
        <p:spPr/>
        <p:txBody>
          <a:bodyPr/>
          <a:lstStyle/>
          <a:p>
            <a:r>
              <a:rPr kumimoji="1" lang="ja-JP" altLang="en-US" dirty="0"/>
              <a:t>原則：病理診断</a:t>
            </a:r>
            <a:endParaRPr kumimoji="1" lang="en-US" altLang="ja-JP" dirty="0"/>
          </a:p>
          <a:p>
            <a:pPr marL="0" indent="0">
              <a:buNone/>
            </a:pPr>
            <a:r>
              <a:rPr lang="ja-JP" altLang="en-US" dirty="0"/>
              <a:t>　「がん細胞からなる腫瘍が</a:t>
            </a:r>
            <a:r>
              <a:rPr lang="en-US" altLang="ja-JP" dirty="0"/>
              <a:t>『</a:t>
            </a:r>
            <a:r>
              <a:rPr lang="ja-JP" altLang="en-US" dirty="0"/>
              <a:t>がん</a:t>
            </a:r>
            <a:r>
              <a:rPr lang="en-US" altLang="ja-JP" dirty="0"/>
              <a:t>』</a:t>
            </a:r>
            <a:r>
              <a:rPr lang="ja-JP" altLang="en-US" dirty="0"/>
              <a:t>」</a:t>
            </a:r>
            <a:endParaRPr lang="en-US" altLang="ja-JP" dirty="0"/>
          </a:p>
          <a:p>
            <a:pPr marL="0" indent="0">
              <a:buNone/>
            </a:pPr>
            <a:endParaRPr lang="en-US" altLang="ja-JP" dirty="0"/>
          </a:p>
          <a:p>
            <a:r>
              <a:rPr kumimoji="1" lang="ja-JP" altLang="en-US" dirty="0"/>
              <a:t>網膜芽細胞腫の場合</a:t>
            </a:r>
            <a:endParaRPr kumimoji="1" lang="en-US" altLang="ja-JP" dirty="0"/>
          </a:p>
          <a:p>
            <a:pPr lvl="1"/>
            <a:r>
              <a:rPr lang="ja-JP" altLang="en-US" sz="2800" dirty="0"/>
              <a:t>眼球摘出 → 病理診断</a:t>
            </a:r>
            <a:endParaRPr lang="en-US" altLang="ja-JP" sz="2800" dirty="0"/>
          </a:p>
          <a:p>
            <a:pPr lvl="1"/>
            <a:r>
              <a:rPr lang="ja-JP" altLang="en-US" sz="2800" dirty="0"/>
              <a:t>眼球摘出しない場合：臨床診断</a:t>
            </a:r>
            <a:endParaRPr lang="en-US" altLang="ja-JP" sz="2800" dirty="0"/>
          </a:p>
          <a:p>
            <a:pPr lvl="2"/>
            <a:r>
              <a:rPr lang="ja-JP" altLang="en-US" sz="2800" dirty="0"/>
              <a:t>生検 ＝ 眼球外に撒布 ＝ 転移リスク</a:t>
            </a:r>
          </a:p>
          <a:p>
            <a:pPr lvl="2"/>
            <a:r>
              <a:rPr lang="ja-JP" altLang="en-US" sz="2800" dirty="0"/>
              <a:t>腫瘍生検は</a:t>
            </a:r>
            <a:r>
              <a:rPr lang="en-US" altLang="ja-JP" sz="2800" dirty="0"/>
              <a:t>『</a:t>
            </a:r>
            <a:r>
              <a:rPr lang="ja-JP" altLang="en-US" sz="2800" dirty="0"/>
              <a:t>禁忌</a:t>
            </a:r>
            <a:r>
              <a:rPr lang="en-US" altLang="ja-JP" sz="2800" dirty="0"/>
              <a:t>』</a:t>
            </a:r>
          </a:p>
        </p:txBody>
      </p:sp>
      <p:sp>
        <p:nvSpPr>
          <p:cNvPr id="5" name="楕円 4"/>
          <p:cNvSpPr/>
          <p:nvPr/>
        </p:nvSpPr>
        <p:spPr>
          <a:xfrm>
            <a:off x="8112223" y="3737324"/>
            <a:ext cx="2533843" cy="12254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眼科医の</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a:t>
            </a:r>
          </a:p>
        </p:txBody>
      </p:sp>
      <p:sp>
        <p:nvSpPr>
          <p:cNvPr id="6" name="楕円 5"/>
          <p:cNvSpPr/>
          <p:nvPr/>
        </p:nvSpPr>
        <p:spPr>
          <a:xfrm>
            <a:off x="8112224" y="1344573"/>
            <a:ext cx="2533843" cy="12254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病理医の</a:t>
            </a:r>
            <a:endPar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a:t>
            </a:r>
          </a:p>
        </p:txBody>
      </p:sp>
    </p:spTree>
    <p:extLst>
      <p:ext uri="{BB962C8B-B14F-4D97-AF65-F5344CB8AC3E}">
        <p14:creationId xmlns:p14="http://schemas.microsoft.com/office/powerpoint/2010/main" val="1589616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網膜芽細胞腫の出生前診断</a:t>
            </a:r>
          </a:p>
        </p:txBody>
      </p:sp>
      <p:sp>
        <p:nvSpPr>
          <p:cNvPr id="3" name="コンテンツ プレースホルダー 2"/>
          <p:cNvSpPr>
            <a:spLocks noGrp="1"/>
          </p:cNvSpPr>
          <p:nvPr>
            <p:ph idx="1"/>
          </p:nvPr>
        </p:nvSpPr>
        <p:spPr/>
        <p:txBody>
          <a:bodyPr/>
          <a:lstStyle/>
          <a:p>
            <a:r>
              <a:rPr kumimoji="1" lang="ja-JP" altLang="en-US" dirty="0"/>
              <a:t>出生前診断</a:t>
            </a:r>
            <a:endParaRPr kumimoji="1" lang="en-US" altLang="ja-JP" dirty="0"/>
          </a:p>
          <a:p>
            <a:pPr lvl="1"/>
            <a:r>
              <a:rPr lang="ja-JP" altLang="en-US" dirty="0"/>
              <a:t>絨毛検査</a:t>
            </a:r>
            <a:endParaRPr lang="en-US" altLang="ja-JP" dirty="0"/>
          </a:p>
          <a:p>
            <a:pPr lvl="1"/>
            <a:r>
              <a:rPr lang="ja-JP" altLang="en-US" dirty="0"/>
              <a:t>羊水検査</a:t>
            </a:r>
            <a:endParaRPr lang="en-US" altLang="ja-JP" dirty="0"/>
          </a:p>
          <a:p>
            <a:r>
              <a:rPr lang="ja-JP" altLang="en-US" dirty="0"/>
              <a:t>流産・感染症のリスク</a:t>
            </a:r>
            <a:endParaRPr lang="en-US" altLang="ja-JP" dirty="0"/>
          </a:p>
          <a:p>
            <a:r>
              <a:rPr lang="ja-JP" altLang="en-US" dirty="0"/>
              <a:t>胎児に対する備え　</a:t>
            </a:r>
            <a:r>
              <a:rPr lang="en-US" altLang="ja-JP" dirty="0"/>
              <a:t>or</a:t>
            </a:r>
            <a:r>
              <a:rPr lang="ja-JP" altLang="en-US" dirty="0"/>
              <a:t>　中絶、「生命の選択」</a:t>
            </a:r>
            <a:endParaRPr lang="en-US" altLang="ja-JP" dirty="0"/>
          </a:p>
          <a:p>
            <a:endParaRPr lang="en-US" altLang="ja-JP" dirty="0"/>
          </a:p>
          <a:p>
            <a:r>
              <a:rPr lang="ja-JP" altLang="en-US" dirty="0"/>
              <a:t>国内でいくつかの施設で実施されている</a:t>
            </a:r>
            <a:endParaRPr lang="en-US" altLang="ja-JP" dirty="0"/>
          </a:p>
          <a:p>
            <a:r>
              <a:rPr lang="ja-JP" altLang="en-US" dirty="0"/>
              <a:t>海外では一般的</a:t>
            </a:r>
            <a:endParaRPr lang="en-US" altLang="ja-JP" dirty="0"/>
          </a:p>
        </p:txBody>
      </p:sp>
      <p:sp>
        <p:nvSpPr>
          <p:cNvPr id="4" name="テキスト ボックス 3">
            <a:extLst>
              <a:ext uri="{FF2B5EF4-FFF2-40B4-BE49-F238E27FC236}">
                <a16:creationId xmlns:a16="http://schemas.microsoft.com/office/drawing/2014/main" id="{B2775C8D-AB1E-48BF-846A-3A65283CA7BF}"/>
              </a:ext>
            </a:extLst>
          </p:cNvPr>
          <p:cNvSpPr txBox="1"/>
          <p:nvPr/>
        </p:nvSpPr>
        <p:spPr>
          <a:xfrm>
            <a:off x="7392144" y="1412776"/>
            <a:ext cx="3749744" cy="830997"/>
          </a:xfrm>
          <a:prstGeom prst="rect">
            <a:avLst/>
          </a:prstGeom>
          <a:noFill/>
          <a:ln>
            <a:solidFill>
              <a:schemeClr val="tx1"/>
            </a:solidFill>
          </a:ln>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注：新型出生前診断</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 </a:t>
            </a:r>
            <a:r>
              <a:rPr kumimoji="1" lang="en-US" altLang="ja-JP" sz="2400" dirty="0">
                <a:latin typeface="メイリオ" panose="020B0604030504040204" pitchFamily="50" charset="-128"/>
                <a:ea typeface="メイリオ" panose="020B0604030504040204" pitchFamily="50" charset="-128"/>
              </a:rPr>
              <a:t>(NIPT)</a:t>
            </a:r>
            <a:r>
              <a:rPr lang="ja-JP" altLang="en-US" sz="2400" dirty="0">
                <a:latin typeface="メイリオ" panose="020B0604030504040204" pitchFamily="50" charset="-128"/>
                <a:ea typeface="メイリオ" panose="020B0604030504040204" pitchFamily="50" charset="-128"/>
              </a:rPr>
              <a:t>ではわからない</a:t>
            </a:r>
            <a:endParaRPr kumimoji="1"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5985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着床前診断</a:t>
            </a:r>
          </a:p>
        </p:txBody>
      </p:sp>
      <p:sp>
        <p:nvSpPr>
          <p:cNvPr id="3" name="コンテンツ プレースホルダー 2"/>
          <p:cNvSpPr>
            <a:spLocks noGrp="1"/>
          </p:cNvSpPr>
          <p:nvPr>
            <p:ph idx="1"/>
          </p:nvPr>
        </p:nvSpPr>
        <p:spPr>
          <a:xfrm>
            <a:off x="609600" y="1268760"/>
            <a:ext cx="11103024" cy="4857403"/>
          </a:xfrm>
        </p:spPr>
        <p:txBody>
          <a:bodyPr/>
          <a:lstStyle/>
          <a:p>
            <a:r>
              <a:rPr kumimoji="1" lang="ja-JP" altLang="en-US" dirty="0"/>
              <a:t>着床前診断 </a:t>
            </a:r>
            <a:r>
              <a:rPr kumimoji="1" lang="en-US" altLang="ja-JP" dirty="0"/>
              <a:t>(Preimplantation Genetic Diagnosis)</a:t>
            </a:r>
          </a:p>
          <a:p>
            <a:pPr lvl="1"/>
            <a:r>
              <a:rPr lang="ja-JP" altLang="en-US" dirty="0"/>
              <a:t>胚を用いた遺伝子診断</a:t>
            </a:r>
            <a:endParaRPr lang="en-US" altLang="ja-JP" dirty="0"/>
          </a:p>
          <a:p>
            <a:pPr lvl="1"/>
            <a:r>
              <a:rPr lang="ja-JP" altLang="en-US" dirty="0"/>
              <a:t>胚　は生命か？</a:t>
            </a:r>
            <a:endParaRPr lang="en-US" altLang="ja-JP" dirty="0"/>
          </a:p>
          <a:p>
            <a:r>
              <a:rPr kumimoji="1" lang="ja-JP" altLang="en-US" dirty="0"/>
              <a:t>日本産科婦人科学会</a:t>
            </a:r>
            <a:endParaRPr kumimoji="1" lang="en-US" altLang="ja-JP" dirty="0"/>
          </a:p>
          <a:p>
            <a:pPr lvl="1"/>
            <a:r>
              <a:rPr lang="ja-JP" altLang="en-US" sz="1600" dirty="0"/>
              <a:t>対象となるのは、</a:t>
            </a:r>
            <a:r>
              <a:rPr lang="ja-JP" altLang="en-US" u="sng" dirty="0"/>
              <a:t>重篤な遺伝性疾患児</a:t>
            </a:r>
            <a:r>
              <a:rPr lang="ja-JP" altLang="en-US" sz="1600" dirty="0"/>
              <a:t>を出産する可能性のある遺伝子変異ならびに染色体異常を保因する場合、および均衡型染色体構造異常に起因すると考えられる</a:t>
            </a:r>
            <a:r>
              <a:rPr lang="ja-JP" altLang="en-US" u="sng" dirty="0"/>
              <a:t>習慣流産</a:t>
            </a:r>
            <a:r>
              <a:rPr lang="ja-JP" altLang="en-US" sz="1600" dirty="0"/>
              <a:t>（反復流産を含む）に限られる。</a:t>
            </a:r>
            <a:endParaRPr lang="en-US" altLang="ja-JP" sz="1600" dirty="0"/>
          </a:p>
          <a:p>
            <a:pPr lvl="1"/>
            <a:r>
              <a:rPr lang="ja-JP" altLang="en-US" dirty="0"/>
              <a:t>遺伝性疾患の場合の適応の可否は、日本産科婦人科学会において審査される。（</a:t>
            </a:r>
            <a:r>
              <a:rPr lang="en-US" altLang="ja-JP" dirty="0"/>
              <a:t>2019</a:t>
            </a:r>
            <a:r>
              <a:rPr lang="ja-JP" altLang="en-US" dirty="0"/>
              <a:t>年</a:t>
            </a:r>
            <a:r>
              <a:rPr lang="en-US" altLang="ja-JP" dirty="0"/>
              <a:t>5</a:t>
            </a:r>
            <a:r>
              <a:rPr lang="ja-JP" altLang="en-US" dirty="0"/>
              <a:t>月</a:t>
            </a:r>
            <a:r>
              <a:rPr lang="en-US" altLang="ja-JP" dirty="0"/>
              <a:t>17</a:t>
            </a:r>
            <a:r>
              <a:rPr lang="ja-JP" altLang="en-US" dirty="0"/>
              <a:t>日、</a:t>
            </a:r>
            <a:r>
              <a:rPr lang="en-US" altLang="ja-JP" dirty="0"/>
              <a:t>Web</a:t>
            </a:r>
            <a:r>
              <a:rPr lang="ja-JP" altLang="en-US" dirty="0"/>
              <a:t>公開）</a:t>
            </a:r>
            <a:endParaRPr lang="en-US" altLang="ja-JP" dirty="0"/>
          </a:p>
          <a:p>
            <a:r>
              <a:rPr kumimoji="1" lang="ja-JP" altLang="en-US" dirty="0"/>
              <a:t>患者からの申請で、門前払いから個別審査へ</a:t>
            </a:r>
            <a:endParaRPr kumimoji="1" lang="en-US" altLang="ja-JP" dirty="0"/>
          </a:p>
        </p:txBody>
      </p:sp>
      <p:sp>
        <p:nvSpPr>
          <p:cNvPr id="5" name="テキスト ボックス 4"/>
          <p:cNvSpPr txBox="1"/>
          <p:nvPr/>
        </p:nvSpPr>
        <p:spPr>
          <a:xfrm>
            <a:off x="2495601" y="5895330"/>
            <a:ext cx="7366119"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英国：保険で実施可能（複数の遺伝性疾患）</a:t>
            </a:r>
          </a:p>
        </p:txBody>
      </p:sp>
      <p:grpSp>
        <p:nvGrpSpPr>
          <p:cNvPr id="6" name="グループ化 5">
            <a:extLst>
              <a:ext uri="{FF2B5EF4-FFF2-40B4-BE49-F238E27FC236}">
                <a16:creationId xmlns:a16="http://schemas.microsoft.com/office/drawing/2014/main" id="{4C788E41-BE42-41C9-8ECC-7FF0552B0071}"/>
              </a:ext>
            </a:extLst>
          </p:cNvPr>
          <p:cNvGrpSpPr/>
          <p:nvPr/>
        </p:nvGrpSpPr>
        <p:grpSpPr>
          <a:xfrm>
            <a:off x="8688288" y="4365104"/>
            <a:ext cx="3384376" cy="1386210"/>
            <a:chOff x="7752184" y="4365104"/>
            <a:chExt cx="4320480" cy="2088232"/>
          </a:xfrm>
        </p:grpSpPr>
        <p:pic>
          <p:nvPicPr>
            <p:cNvPr id="7" name="図 6">
              <a:extLst>
                <a:ext uri="{FF2B5EF4-FFF2-40B4-BE49-F238E27FC236}">
                  <a16:creationId xmlns:a16="http://schemas.microsoft.com/office/drawing/2014/main" id="{847A6FC2-AB8A-47CD-B769-82E68CB22D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00256" y="5698866"/>
              <a:ext cx="1228725" cy="600075"/>
            </a:xfrm>
            <a:prstGeom prst="rect">
              <a:avLst/>
            </a:prstGeom>
          </p:spPr>
        </p:pic>
        <p:pic>
          <p:nvPicPr>
            <p:cNvPr id="8" name="図 7">
              <a:extLst>
                <a:ext uri="{FF2B5EF4-FFF2-40B4-BE49-F238E27FC236}">
                  <a16:creationId xmlns:a16="http://schemas.microsoft.com/office/drawing/2014/main" id="{5C805467-E5A5-4906-9EE8-15A54AE5A2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0223" y="4514639"/>
              <a:ext cx="2590800" cy="542925"/>
            </a:xfrm>
            <a:prstGeom prst="rect">
              <a:avLst/>
            </a:prstGeom>
          </p:spPr>
        </p:pic>
        <p:pic>
          <p:nvPicPr>
            <p:cNvPr id="9" name="図 8">
              <a:extLst>
                <a:ext uri="{FF2B5EF4-FFF2-40B4-BE49-F238E27FC236}">
                  <a16:creationId xmlns:a16="http://schemas.microsoft.com/office/drawing/2014/main" id="{B8DC79C9-02C8-4F8B-B0F8-C0B60BB937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68208" y="5035454"/>
              <a:ext cx="3876675" cy="542925"/>
            </a:xfrm>
            <a:prstGeom prst="rect">
              <a:avLst/>
            </a:prstGeom>
          </p:spPr>
        </p:pic>
        <p:sp>
          <p:nvSpPr>
            <p:cNvPr id="10" name="テキスト ボックス 9">
              <a:extLst>
                <a:ext uri="{FF2B5EF4-FFF2-40B4-BE49-F238E27FC236}">
                  <a16:creationId xmlns:a16="http://schemas.microsoft.com/office/drawing/2014/main" id="{9D0BDEC9-9A65-4779-8349-DB92D00BD4CC}"/>
                </a:ext>
              </a:extLst>
            </p:cNvPr>
            <p:cNvSpPr txBox="1"/>
            <p:nvPr/>
          </p:nvSpPr>
          <p:spPr>
            <a:xfrm>
              <a:off x="9851156" y="5798848"/>
              <a:ext cx="1805302" cy="400110"/>
            </a:xfrm>
            <a:prstGeom prst="rect">
              <a:avLst/>
            </a:prstGeom>
            <a:noFill/>
          </p:spPr>
          <p:txBody>
            <a:bodyPr wrap="none" rtlCol="0">
              <a:spAutoFit/>
            </a:bodyPr>
            <a:lstStyle/>
            <a:p>
              <a:r>
                <a:rPr kumimoji="1" lang="en-US" altLang="ja-JP" dirty="0">
                  <a:latin typeface="+mn-lt"/>
                  <a:ea typeface="メイリオ" panose="020B0604030504040204" pitchFamily="50" charset="-128"/>
                </a:rPr>
                <a:t>2019/8/31</a:t>
              </a:r>
              <a:r>
                <a:rPr kumimoji="1" lang="ja-JP" altLang="en-US" dirty="0">
                  <a:latin typeface="+mn-lt"/>
                  <a:ea typeface="メイリオ" panose="020B0604030504040204" pitchFamily="50" charset="-128"/>
                </a:rPr>
                <a:t>記事</a:t>
              </a:r>
            </a:p>
          </p:txBody>
        </p:sp>
        <p:sp>
          <p:nvSpPr>
            <p:cNvPr id="11" name="正方形/長方形 10">
              <a:extLst>
                <a:ext uri="{FF2B5EF4-FFF2-40B4-BE49-F238E27FC236}">
                  <a16:creationId xmlns:a16="http://schemas.microsoft.com/office/drawing/2014/main" id="{94A29D0B-FF35-4182-8332-11972210E896}"/>
                </a:ext>
              </a:extLst>
            </p:cNvPr>
            <p:cNvSpPr/>
            <p:nvPr/>
          </p:nvSpPr>
          <p:spPr>
            <a:xfrm>
              <a:off x="7752184" y="4365104"/>
              <a:ext cx="4320480" cy="20882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394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1992313" y="333375"/>
            <a:ext cx="8229600" cy="1143000"/>
          </a:xfrm>
        </p:spPr>
        <p:txBody>
          <a:bodyPr/>
          <a:lstStyle/>
          <a:p>
            <a:pPr eaLnBrk="1" hangingPunct="1">
              <a:defRPr/>
            </a:pPr>
            <a:r>
              <a:rPr lang="ja-JP" altLang="en-US" dirty="0"/>
              <a:t>本日のアジェンダ</a:t>
            </a:r>
          </a:p>
        </p:txBody>
      </p:sp>
      <p:sp>
        <p:nvSpPr>
          <p:cNvPr id="19459" name="Rectangle 3"/>
          <p:cNvSpPr>
            <a:spLocks noGrp="1" noChangeArrowheads="1"/>
          </p:cNvSpPr>
          <p:nvPr>
            <p:ph idx="1"/>
          </p:nvPr>
        </p:nvSpPr>
        <p:spPr>
          <a:xfrm>
            <a:off x="3551214" y="1693146"/>
            <a:ext cx="5111799" cy="4464496"/>
          </a:xfrm>
        </p:spPr>
        <p:txBody>
          <a:bodyPr>
            <a:normAutofit/>
          </a:bodyPr>
          <a:lstStyle/>
          <a:p>
            <a:pPr eaLnBrk="1" hangingPunct="1">
              <a:lnSpc>
                <a:spcPct val="150000"/>
              </a:lnSpc>
            </a:pPr>
            <a:r>
              <a:rPr lang="ja-JP" altLang="en-US" dirty="0">
                <a:solidFill>
                  <a:schemeClr val="bg1">
                    <a:lumMod val="75000"/>
                  </a:schemeClr>
                </a:solidFill>
              </a:rPr>
              <a:t>疾患の概要・疫学</a:t>
            </a:r>
          </a:p>
          <a:p>
            <a:pPr eaLnBrk="1" hangingPunct="1">
              <a:lnSpc>
                <a:spcPct val="150000"/>
              </a:lnSpc>
            </a:pPr>
            <a:r>
              <a:rPr lang="ja-JP" altLang="en-US" dirty="0">
                <a:solidFill>
                  <a:schemeClr val="bg1">
                    <a:lumMod val="75000"/>
                  </a:schemeClr>
                </a:solidFill>
              </a:rPr>
              <a:t>診断：臨床診断と病理診断</a:t>
            </a:r>
            <a:endParaRPr lang="en-US" altLang="ja-JP" dirty="0">
              <a:solidFill>
                <a:schemeClr val="bg1">
                  <a:lumMod val="75000"/>
                </a:schemeClr>
              </a:solidFill>
            </a:endParaRPr>
          </a:p>
          <a:p>
            <a:pPr eaLnBrk="1" hangingPunct="1">
              <a:lnSpc>
                <a:spcPct val="150000"/>
              </a:lnSpc>
            </a:pPr>
            <a:r>
              <a:rPr lang="ja-JP" altLang="en-US" dirty="0">
                <a:solidFill>
                  <a:schemeClr val="bg1">
                    <a:lumMod val="75000"/>
                  </a:schemeClr>
                </a:solidFill>
              </a:rPr>
              <a:t>治療</a:t>
            </a:r>
          </a:p>
          <a:p>
            <a:pPr eaLnBrk="1" hangingPunct="1">
              <a:lnSpc>
                <a:spcPct val="150000"/>
              </a:lnSpc>
            </a:pPr>
            <a:r>
              <a:rPr lang="ja-JP" altLang="en-US" dirty="0">
                <a:solidFill>
                  <a:schemeClr val="bg1">
                    <a:lumMod val="75000"/>
                  </a:schemeClr>
                </a:solidFill>
              </a:rPr>
              <a:t>遺伝、「遺伝子診断」</a:t>
            </a:r>
          </a:p>
          <a:p>
            <a:pPr eaLnBrk="1" hangingPunct="1">
              <a:lnSpc>
                <a:spcPct val="150000"/>
              </a:lnSpc>
            </a:pPr>
            <a:r>
              <a:rPr lang="ja-JP" altLang="en-US" dirty="0"/>
              <a:t>サーベイランス</a:t>
            </a:r>
            <a:endParaRPr lang="en-US" altLang="ja-JP" dirty="0"/>
          </a:p>
        </p:txBody>
      </p:sp>
    </p:spTree>
    <p:extLst>
      <p:ext uri="{BB962C8B-B14F-4D97-AF65-F5344CB8AC3E}">
        <p14:creationId xmlns:p14="http://schemas.microsoft.com/office/powerpoint/2010/main" val="1444958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海外：</a:t>
            </a:r>
            <a:r>
              <a:rPr kumimoji="1" lang="en-US" altLang="ja-JP" dirty="0"/>
              <a:t>AACR</a:t>
            </a:r>
            <a:r>
              <a:rPr kumimoji="1" lang="ja-JP" altLang="en-US" dirty="0"/>
              <a:t> ガイドライン</a:t>
            </a:r>
          </a:p>
        </p:txBody>
      </p:sp>
      <p:sp>
        <p:nvSpPr>
          <p:cNvPr id="3" name="コンテンツ プレースホルダー 2"/>
          <p:cNvSpPr>
            <a:spLocks noGrp="1"/>
          </p:cNvSpPr>
          <p:nvPr>
            <p:ph idx="1"/>
          </p:nvPr>
        </p:nvSpPr>
        <p:spPr>
          <a:xfrm>
            <a:off x="1981200" y="1147509"/>
            <a:ext cx="8229600" cy="4857403"/>
          </a:xfrm>
        </p:spPr>
        <p:txBody>
          <a:bodyPr/>
          <a:lstStyle/>
          <a:p>
            <a:r>
              <a:rPr kumimoji="1" lang="ja-JP" altLang="en-US" i="1" dirty="0"/>
              <a:t>家族：</a:t>
            </a:r>
            <a:r>
              <a:rPr kumimoji="1" lang="en-US" altLang="ja-JP" i="1" dirty="0"/>
              <a:t>RB1</a:t>
            </a:r>
            <a:r>
              <a:rPr kumimoji="1" lang="ja-JP" altLang="en-US" dirty="0"/>
              <a:t>遺伝子検査は原則必須</a:t>
            </a:r>
            <a:endParaRPr kumimoji="1" lang="en-US" altLang="ja-JP" dirty="0"/>
          </a:p>
          <a:p>
            <a:r>
              <a:rPr lang="ja-JP" altLang="en-US" dirty="0"/>
              <a:t>その結果に基づくサーベイランス</a:t>
            </a:r>
            <a:endParaRPr kumimoji="1" lang="ja-JP" altLang="en-US"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03512" y="2212930"/>
            <a:ext cx="8712968" cy="46004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49"/>
          <p:cNvSpPr txBox="1">
            <a:spLocks noChangeArrowheads="1"/>
          </p:cNvSpPr>
          <p:nvPr/>
        </p:nvSpPr>
        <p:spPr bwMode="auto">
          <a:xfrm>
            <a:off x="7248128" y="6444044"/>
            <a:ext cx="337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Skalet</a:t>
            </a:r>
            <a:r>
              <a:rPr lang="en-US" altLang="ja-JP" sz="1800" dirty="0">
                <a:latin typeface="Times New Roman" panose="02020603050405020304" pitchFamily="18" charset="0"/>
                <a:cs typeface="Times New Roman" panose="02020603050405020304" pitchFamily="18" charset="0"/>
              </a:rPr>
              <a:t> AH, Ophthalmology 2018)</a:t>
            </a:r>
          </a:p>
        </p:txBody>
      </p:sp>
      <p:sp>
        <p:nvSpPr>
          <p:cNvPr id="7" name="Text Box 49"/>
          <p:cNvSpPr txBox="1">
            <a:spLocks noChangeArrowheads="1"/>
          </p:cNvSpPr>
          <p:nvPr/>
        </p:nvSpPr>
        <p:spPr bwMode="auto">
          <a:xfrm>
            <a:off x="5768084" y="2212929"/>
            <a:ext cx="4923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Times New Roman" panose="02020603050405020304" pitchFamily="18" charset="0"/>
                <a:cs typeface="Times New Roman" panose="02020603050405020304" pitchFamily="18" charset="0"/>
              </a:rPr>
              <a:t>AACR:</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American</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Association</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for</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Cancer</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Research</a:t>
            </a:r>
          </a:p>
        </p:txBody>
      </p:sp>
    </p:spTree>
    <p:extLst>
      <p:ext uri="{BB962C8B-B14F-4D97-AF65-F5344CB8AC3E}">
        <p14:creationId xmlns:p14="http://schemas.microsoft.com/office/powerpoint/2010/main" val="2890076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9984" y="357474"/>
            <a:ext cx="8229600" cy="850106"/>
          </a:xfrm>
        </p:spPr>
        <p:txBody>
          <a:bodyPr/>
          <a:lstStyle/>
          <a:p>
            <a:r>
              <a:rPr lang="ja-JP" altLang="en-US" sz="3200" dirty="0"/>
              <a:t>遺伝子検査を未施行時の変異保有可能性</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9984" y="1340768"/>
            <a:ext cx="8108464" cy="48245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49"/>
          <p:cNvSpPr txBox="1">
            <a:spLocks noChangeArrowheads="1"/>
          </p:cNvSpPr>
          <p:nvPr/>
        </p:nvSpPr>
        <p:spPr bwMode="auto">
          <a:xfrm>
            <a:off x="7248128" y="6444044"/>
            <a:ext cx="337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Skalet</a:t>
            </a:r>
            <a:r>
              <a:rPr lang="en-US" altLang="ja-JP" sz="1800" dirty="0">
                <a:latin typeface="Times New Roman" panose="02020603050405020304" pitchFamily="18" charset="0"/>
                <a:cs typeface="Times New Roman" panose="02020603050405020304" pitchFamily="18" charset="0"/>
              </a:rPr>
              <a:t> AH, Ophthalmology 2018)</a:t>
            </a:r>
          </a:p>
        </p:txBody>
      </p:sp>
    </p:spTree>
    <p:extLst>
      <p:ext uri="{BB962C8B-B14F-4D97-AF65-F5344CB8AC3E}">
        <p14:creationId xmlns:p14="http://schemas.microsoft.com/office/powerpoint/2010/main" val="1124584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18654"/>
            <a:ext cx="8229600" cy="850106"/>
          </a:xfrm>
        </p:spPr>
        <p:txBody>
          <a:bodyPr/>
          <a:lstStyle/>
          <a:p>
            <a:r>
              <a:rPr kumimoji="1" lang="ja-JP" altLang="en-US" dirty="0"/>
              <a:t>リスクに基づく推奨サーベイランス</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1722" y="2048525"/>
            <a:ext cx="10528854" cy="41983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49"/>
          <p:cNvSpPr txBox="1">
            <a:spLocks noChangeArrowheads="1"/>
          </p:cNvSpPr>
          <p:nvPr/>
        </p:nvSpPr>
        <p:spPr bwMode="auto">
          <a:xfrm>
            <a:off x="8616280" y="6318785"/>
            <a:ext cx="3377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Skalet</a:t>
            </a:r>
            <a:r>
              <a:rPr lang="en-US" altLang="ja-JP" sz="1800" dirty="0">
                <a:latin typeface="Times New Roman" panose="02020603050405020304" pitchFamily="18" charset="0"/>
                <a:cs typeface="Times New Roman" panose="02020603050405020304" pitchFamily="18" charset="0"/>
              </a:rPr>
              <a:t> AH, Ophthalmology 2018)</a:t>
            </a:r>
          </a:p>
        </p:txBody>
      </p:sp>
      <p:sp>
        <p:nvSpPr>
          <p:cNvPr id="8" name="テキスト ボックス 7"/>
          <p:cNvSpPr txBox="1"/>
          <p:nvPr/>
        </p:nvSpPr>
        <p:spPr>
          <a:xfrm>
            <a:off x="751722" y="1268760"/>
            <a:ext cx="1620957"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眼底検査</a:t>
            </a:r>
          </a:p>
        </p:txBody>
      </p:sp>
    </p:spTree>
    <p:extLst>
      <p:ext uri="{BB962C8B-B14F-4D97-AF65-F5344CB8AC3E}">
        <p14:creationId xmlns:p14="http://schemas.microsoft.com/office/powerpoint/2010/main" val="19841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18654"/>
            <a:ext cx="8229600" cy="850106"/>
          </a:xfrm>
        </p:spPr>
        <p:txBody>
          <a:bodyPr/>
          <a:lstStyle/>
          <a:p>
            <a:r>
              <a:rPr kumimoji="1" lang="ja-JP" altLang="en-US" dirty="0"/>
              <a:t>リスクに基づく推奨サーベイランス</a:t>
            </a:r>
          </a:p>
        </p:txBody>
      </p:sp>
      <p:sp>
        <p:nvSpPr>
          <p:cNvPr id="5" name="Text Box 49"/>
          <p:cNvSpPr txBox="1">
            <a:spLocks noChangeArrowheads="1"/>
          </p:cNvSpPr>
          <p:nvPr/>
        </p:nvSpPr>
        <p:spPr bwMode="auto">
          <a:xfrm>
            <a:off x="8472264" y="6254680"/>
            <a:ext cx="3602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dirty="0">
                <a:latin typeface="Times New Roman" panose="02020603050405020304" pitchFamily="18" charset="0"/>
                <a:cs typeface="Times New Roman" panose="02020603050405020304" pitchFamily="18" charset="0"/>
              </a:rPr>
              <a:t>(</a:t>
            </a:r>
            <a:r>
              <a:rPr lang="en-US" altLang="ja-JP" sz="1800" dirty="0" err="1">
                <a:latin typeface="Times New Roman" panose="02020603050405020304" pitchFamily="18" charset="0"/>
                <a:cs typeface="Times New Roman" panose="02020603050405020304" pitchFamily="18" charset="0"/>
              </a:rPr>
              <a:t>Kamihara</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J,</a:t>
            </a:r>
            <a:r>
              <a:rPr lang="ja-JP" altLang="en-US" sz="1800" dirty="0">
                <a:latin typeface="Times New Roman" panose="02020603050405020304" pitchFamily="18" charset="0"/>
                <a:cs typeface="Times New Roman" panose="02020603050405020304" pitchFamily="18" charset="0"/>
              </a:rPr>
              <a:t> </a:t>
            </a:r>
            <a:r>
              <a:rPr lang="en-US" altLang="ja-JP" sz="1800" dirty="0" err="1">
                <a:latin typeface="Times New Roman" panose="02020603050405020304" pitchFamily="18" charset="0"/>
                <a:cs typeface="Times New Roman" panose="02020603050405020304" pitchFamily="18" charset="0"/>
              </a:rPr>
              <a:t>Clin</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Cancer</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Res,</a:t>
            </a:r>
            <a:r>
              <a:rPr lang="ja-JP" altLang="en-US" sz="1800" dirty="0">
                <a:latin typeface="Times New Roman" panose="02020603050405020304" pitchFamily="18" charset="0"/>
                <a:cs typeface="Times New Roman" panose="02020603050405020304" pitchFamily="18" charset="0"/>
              </a:rPr>
              <a:t> </a:t>
            </a:r>
            <a:r>
              <a:rPr lang="en-US" altLang="ja-JP" sz="1800" dirty="0">
                <a:latin typeface="Times New Roman" panose="02020603050405020304" pitchFamily="18" charset="0"/>
                <a:cs typeface="Times New Roman" panose="02020603050405020304" pitchFamily="18" charset="0"/>
              </a:rPr>
              <a:t>2018)</a:t>
            </a:r>
          </a:p>
        </p:txBody>
      </p:sp>
      <p:sp>
        <p:nvSpPr>
          <p:cNvPr id="6" name="Rectangle 3"/>
          <p:cNvSpPr>
            <a:spLocks noGrp="1" noChangeArrowheads="1"/>
          </p:cNvSpPr>
          <p:nvPr>
            <p:ph idx="1"/>
          </p:nvPr>
        </p:nvSpPr>
        <p:spPr>
          <a:xfrm>
            <a:off x="900992" y="3899952"/>
            <a:ext cx="10811632" cy="2193344"/>
          </a:xfrm>
        </p:spPr>
        <p:txBody>
          <a:bodyPr>
            <a:noAutofit/>
          </a:bodyPr>
          <a:lstStyle/>
          <a:p>
            <a:pPr eaLnBrk="1" hangingPunct="1">
              <a:defRPr/>
            </a:pPr>
            <a:r>
              <a:rPr lang="en-US" altLang="ja-JP" sz="2400" u="sng" dirty="0"/>
              <a:t>2</a:t>
            </a:r>
            <a:r>
              <a:rPr lang="ja-JP" altLang="en-US" sz="2400" u="sng" dirty="0"/>
              <a:t>次がんリスクについての教育</a:t>
            </a:r>
            <a:r>
              <a:rPr lang="ja-JP" altLang="en-US" sz="2400" dirty="0"/>
              <a:t>を行い、新たな兆候・症状に対し十分に注意を払う</a:t>
            </a:r>
            <a:endParaRPr lang="en-US" altLang="ja-JP" sz="2400" dirty="0"/>
          </a:p>
          <a:p>
            <a:pPr eaLnBrk="1" hangingPunct="1">
              <a:defRPr/>
            </a:pPr>
            <a:r>
              <a:rPr lang="ja-JP" altLang="en-US" sz="2400" dirty="0"/>
              <a:t>外来受診時に小児科医による</a:t>
            </a:r>
            <a:r>
              <a:rPr lang="ja-JP" altLang="en-US" sz="2400" u="sng" dirty="0"/>
              <a:t>皮膚診察</a:t>
            </a:r>
            <a:r>
              <a:rPr lang="en-US" altLang="ja-JP" sz="2400" dirty="0"/>
              <a:t>, 18</a:t>
            </a:r>
            <a:r>
              <a:rPr lang="ja-JP" altLang="en-US" sz="2400" dirty="0"/>
              <a:t>歳以降はメラノーマを念頭に置きプライマリケア医か皮膚科医による年</a:t>
            </a:r>
            <a:r>
              <a:rPr lang="en-US" altLang="ja-JP" sz="2400" dirty="0"/>
              <a:t>1</a:t>
            </a:r>
            <a:r>
              <a:rPr lang="ja-JP" altLang="en-US" sz="2400" dirty="0"/>
              <a:t>回の診察を継続する</a:t>
            </a:r>
            <a:endParaRPr lang="en-US" altLang="ja-JP" sz="2400" dirty="0"/>
          </a:p>
          <a:p>
            <a:pPr eaLnBrk="1" hangingPunct="1">
              <a:defRPr/>
            </a:pPr>
            <a:r>
              <a:rPr lang="en-US" altLang="ja-JP" sz="2400" dirty="0"/>
              <a:t>8</a:t>
            </a:r>
            <a:r>
              <a:rPr lang="ja-JP" altLang="en-US" sz="2400" dirty="0"/>
              <a:t>歳以降は年</a:t>
            </a:r>
            <a:r>
              <a:rPr lang="en-US" altLang="ja-JP" sz="2400" dirty="0"/>
              <a:t>1</a:t>
            </a:r>
            <a:r>
              <a:rPr lang="ja-JP" altLang="en-US" sz="2400" dirty="0"/>
              <a:t>回の</a:t>
            </a:r>
            <a:r>
              <a:rPr lang="ja-JP" altLang="en-US" sz="2400" u="sng" dirty="0"/>
              <a:t>全身</a:t>
            </a:r>
            <a:r>
              <a:rPr lang="en-US" altLang="ja-JP" sz="2400" u="sng" dirty="0"/>
              <a:t>MRI</a:t>
            </a:r>
            <a:r>
              <a:rPr lang="ja-JP" altLang="en-US" sz="2400" dirty="0"/>
              <a:t>を考慮しても良いがコンセンサスはない</a:t>
            </a:r>
            <a:endParaRPr lang="en-US" altLang="ja-JP" sz="2400" dirty="0"/>
          </a:p>
        </p:txBody>
      </p:sp>
      <p:sp>
        <p:nvSpPr>
          <p:cNvPr id="7" name="テキスト ボックス 6"/>
          <p:cNvSpPr txBox="1"/>
          <p:nvPr/>
        </p:nvSpPr>
        <p:spPr>
          <a:xfrm>
            <a:off x="695400" y="1387542"/>
            <a:ext cx="3416320"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三側性網膜芽細胞腫</a:t>
            </a:r>
          </a:p>
        </p:txBody>
      </p:sp>
      <p:sp>
        <p:nvSpPr>
          <p:cNvPr id="8" name="テキスト ボックス 7"/>
          <p:cNvSpPr txBox="1"/>
          <p:nvPr/>
        </p:nvSpPr>
        <p:spPr>
          <a:xfrm>
            <a:off x="695401" y="3212975"/>
            <a:ext cx="1620957"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二次がん</a:t>
            </a:r>
          </a:p>
        </p:txBody>
      </p:sp>
      <p:sp>
        <p:nvSpPr>
          <p:cNvPr id="9" name="Rectangle 3"/>
          <p:cNvSpPr txBox="1">
            <a:spLocks noChangeArrowheads="1"/>
          </p:cNvSpPr>
          <p:nvPr/>
        </p:nvSpPr>
        <p:spPr bwMode="auto">
          <a:xfrm>
            <a:off x="900992" y="2041684"/>
            <a:ext cx="8435975" cy="11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メイリオ" pitchFamily="50" charset="-128"/>
                <a:ea typeface="メイリオ" pitchFamily="50" charset="-128"/>
                <a:cs typeface="メイリオ" pitchFamily="50" charset="-128"/>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メイリオ" pitchFamily="50" charset="-128"/>
                <a:ea typeface="メイリオ" pitchFamily="50" charset="-128"/>
                <a:cs typeface="メイリオ" pitchFamily="50" charset="-128"/>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defRPr/>
            </a:pPr>
            <a:r>
              <a:rPr lang="en-US" altLang="ja-JP" sz="2400" dirty="0">
                <a:latin typeface="Times New Roman" panose="02020603050405020304" pitchFamily="18" charset="0"/>
                <a:cs typeface="Times New Roman" panose="02020603050405020304" pitchFamily="18" charset="0"/>
              </a:rPr>
              <a:t>RB</a:t>
            </a:r>
            <a:r>
              <a:rPr lang="ja-JP" altLang="en-US" sz="2400" dirty="0">
                <a:latin typeface="Times New Roman" panose="02020603050405020304" pitchFamily="18" charset="0"/>
                <a:cs typeface="Times New Roman" panose="02020603050405020304" pitchFamily="18" charset="0"/>
              </a:rPr>
              <a:t>診断時の全脳</a:t>
            </a:r>
            <a:r>
              <a:rPr lang="en-US" altLang="ja-JP" sz="2400" dirty="0">
                <a:latin typeface="Times New Roman" panose="02020603050405020304" pitchFamily="18" charset="0"/>
                <a:cs typeface="Times New Roman" panose="02020603050405020304" pitchFamily="18" charset="0"/>
              </a:rPr>
              <a:t>MRI</a:t>
            </a:r>
          </a:p>
          <a:p>
            <a:pPr eaLnBrk="1" hangingPunct="1">
              <a:defRPr/>
            </a:pPr>
            <a:r>
              <a:rPr lang="en-US" altLang="ja-JP" sz="2400" dirty="0">
                <a:latin typeface="Times New Roman" panose="02020603050405020304" pitchFamily="18" charset="0"/>
                <a:cs typeface="Times New Roman" panose="02020603050405020304" pitchFamily="18" charset="0"/>
              </a:rPr>
              <a:t>5</a:t>
            </a:r>
            <a:r>
              <a:rPr lang="ja-JP" altLang="en-US" sz="2400" dirty="0">
                <a:latin typeface="Times New Roman" panose="02020603050405020304" pitchFamily="18" charset="0"/>
                <a:cs typeface="Times New Roman" panose="02020603050405020304" pitchFamily="18" charset="0"/>
              </a:rPr>
              <a:t>歳まで</a:t>
            </a:r>
            <a:r>
              <a:rPr lang="en-US" altLang="ja-JP" sz="2400" u="sng" dirty="0">
                <a:latin typeface="Times New Roman" panose="02020603050405020304" pitchFamily="18" charset="0"/>
                <a:cs typeface="Times New Roman" panose="02020603050405020304" pitchFamily="18" charset="0"/>
              </a:rPr>
              <a:t>6</a:t>
            </a:r>
            <a:r>
              <a:rPr lang="ja-JP" altLang="en-US" sz="2400" u="sng" dirty="0">
                <a:latin typeface="Times New Roman" panose="02020603050405020304" pitchFamily="18" charset="0"/>
                <a:cs typeface="Times New Roman" panose="02020603050405020304" pitchFamily="18" charset="0"/>
              </a:rPr>
              <a:t>か月毎の全脳</a:t>
            </a:r>
            <a:r>
              <a:rPr lang="en-US" altLang="ja-JP" sz="2400" u="sng" dirty="0">
                <a:latin typeface="Times New Roman" panose="02020603050405020304" pitchFamily="18" charset="0"/>
                <a:cs typeface="Times New Roman" panose="02020603050405020304" pitchFamily="18" charset="0"/>
              </a:rPr>
              <a:t>MRI</a:t>
            </a:r>
            <a:r>
              <a:rPr lang="ja-JP" altLang="en-US" sz="2400" dirty="0">
                <a:latin typeface="Times New Roman" panose="02020603050405020304" pitchFamily="18" charset="0"/>
                <a:cs typeface="Times New Roman" panose="02020603050405020304" pitchFamily="18" charset="0"/>
              </a:rPr>
              <a:t>を推奨している施設もある</a:t>
            </a:r>
            <a:endParaRPr lang="en-US" altLang="ja-JP"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3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国内では</a:t>
            </a:r>
            <a:endParaRPr kumimoji="1" lang="ja-JP" altLang="en-US" dirty="0"/>
          </a:p>
        </p:txBody>
      </p:sp>
      <p:sp>
        <p:nvSpPr>
          <p:cNvPr id="6" name="Rectangle 3"/>
          <p:cNvSpPr>
            <a:spLocks noGrp="1" noChangeArrowheads="1"/>
          </p:cNvSpPr>
          <p:nvPr>
            <p:ph idx="1"/>
          </p:nvPr>
        </p:nvSpPr>
        <p:spPr>
          <a:xfrm>
            <a:off x="897578" y="1925656"/>
            <a:ext cx="8435975" cy="609314"/>
          </a:xfrm>
        </p:spPr>
        <p:txBody>
          <a:bodyPr>
            <a:noAutofit/>
          </a:bodyPr>
          <a:lstStyle/>
          <a:p>
            <a:pPr eaLnBrk="1" hangingPunct="1">
              <a:defRPr/>
            </a:pPr>
            <a:r>
              <a:rPr lang="ja-JP" altLang="en-US" dirty="0"/>
              <a:t>全身麻酔眼底検査：国内では限られた施設のみ</a:t>
            </a:r>
            <a:endParaRPr lang="en-US" altLang="ja-JP" sz="2400" dirty="0"/>
          </a:p>
        </p:txBody>
      </p:sp>
      <p:sp>
        <p:nvSpPr>
          <p:cNvPr id="7" name="テキスト ボックス 6"/>
          <p:cNvSpPr txBox="1"/>
          <p:nvPr/>
        </p:nvSpPr>
        <p:spPr>
          <a:xfrm>
            <a:off x="697141" y="2656941"/>
            <a:ext cx="3416320"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三側性網膜芽細胞腫</a:t>
            </a:r>
          </a:p>
        </p:txBody>
      </p:sp>
      <p:sp>
        <p:nvSpPr>
          <p:cNvPr id="8" name="テキスト ボックス 7"/>
          <p:cNvSpPr txBox="1"/>
          <p:nvPr/>
        </p:nvSpPr>
        <p:spPr>
          <a:xfrm>
            <a:off x="695400" y="4030298"/>
            <a:ext cx="1620957"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二次がん</a:t>
            </a:r>
          </a:p>
        </p:txBody>
      </p:sp>
      <p:sp>
        <p:nvSpPr>
          <p:cNvPr id="9" name="テキスト ボックス 8"/>
          <p:cNvSpPr txBox="1"/>
          <p:nvPr/>
        </p:nvSpPr>
        <p:spPr>
          <a:xfrm>
            <a:off x="695401" y="1268760"/>
            <a:ext cx="1620957" cy="523220"/>
          </a:xfrm>
          <a:prstGeom prst="rect">
            <a:avLst/>
          </a:prstGeom>
          <a:noFill/>
          <a:ln>
            <a:solidFill>
              <a:schemeClr val="tx1"/>
            </a:solidFill>
          </a:ln>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眼底検査</a:t>
            </a:r>
          </a:p>
        </p:txBody>
      </p:sp>
      <p:sp>
        <p:nvSpPr>
          <p:cNvPr id="10" name="Rectangle 3"/>
          <p:cNvSpPr txBox="1">
            <a:spLocks noChangeArrowheads="1"/>
          </p:cNvSpPr>
          <p:nvPr/>
        </p:nvSpPr>
        <p:spPr bwMode="auto">
          <a:xfrm>
            <a:off x="897578" y="3276968"/>
            <a:ext cx="8435975" cy="60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メイリオ" pitchFamily="50" charset="-128"/>
                <a:ea typeface="メイリオ" pitchFamily="50" charset="-128"/>
                <a:cs typeface="メイリオ" pitchFamily="50" charset="-128"/>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メイリオ" pitchFamily="50" charset="-128"/>
                <a:ea typeface="メイリオ" pitchFamily="50" charset="-128"/>
                <a:cs typeface="メイリオ" pitchFamily="50" charset="-128"/>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defRPr/>
            </a:pPr>
            <a:r>
              <a:rPr lang="ja-JP" altLang="en-US" dirty="0"/>
              <a:t>ガイドラインに記載あり、海外に準じて施行</a:t>
            </a:r>
            <a:endParaRPr lang="en-US" altLang="ja-JP" sz="2400" dirty="0"/>
          </a:p>
        </p:txBody>
      </p:sp>
      <p:sp>
        <p:nvSpPr>
          <p:cNvPr id="11" name="Rectangle 3"/>
          <p:cNvSpPr txBox="1">
            <a:spLocks noChangeArrowheads="1"/>
          </p:cNvSpPr>
          <p:nvPr/>
        </p:nvSpPr>
        <p:spPr bwMode="auto">
          <a:xfrm>
            <a:off x="919427" y="4725144"/>
            <a:ext cx="8435975" cy="11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メイリオ" pitchFamily="50" charset="-128"/>
                <a:ea typeface="メイリオ" pitchFamily="50" charset="-128"/>
                <a:cs typeface="メイリオ" pitchFamily="50" charset="-128"/>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メイリオ" pitchFamily="50" charset="-128"/>
                <a:ea typeface="メイリオ" pitchFamily="50" charset="-128"/>
                <a:cs typeface="メイリオ" pitchFamily="50" charset="-128"/>
              </a:defRPr>
            </a:lvl2pPr>
            <a:lvl3pPr marL="11430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メイリオ" pitchFamily="50" charset="-128"/>
                <a:ea typeface="メイリオ" pitchFamily="50" charset="-128"/>
                <a:cs typeface="メイリオ" pitchFamily="50" charset="-128"/>
              </a:defRPr>
            </a:lvl3pPr>
            <a:lvl4pPr marL="16002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4pPr>
            <a:lvl5pPr marL="2057400" indent="-228600" algn="l" rtl="0" eaLnBrk="0" fontAlgn="base" hangingPunct="0">
              <a:spcBef>
                <a:spcPct val="20000"/>
              </a:spcBef>
              <a:spcAft>
                <a:spcPct val="0"/>
              </a:spcAft>
              <a:buFont typeface="Arial" panose="020B0604020202020204" pitchFamily="34" charset="0"/>
              <a:buChar char="»"/>
              <a:defRPr kumimoji="1" sz="1800" kern="1200">
                <a:solidFill>
                  <a:schemeClr val="tx1"/>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defRPr/>
            </a:pPr>
            <a:r>
              <a:rPr lang="ja-JP" altLang="en-US" dirty="0"/>
              <a:t>メラノーマは欧米の</a:t>
            </a:r>
            <a:r>
              <a:rPr lang="en-US" altLang="ja-JP" dirty="0"/>
              <a:t>1/10</a:t>
            </a:r>
            <a:r>
              <a:rPr lang="ja-JP" altLang="en-US" dirty="0"/>
              <a:t>以下</a:t>
            </a:r>
            <a:endParaRPr lang="en-US" altLang="ja-JP" dirty="0"/>
          </a:p>
          <a:p>
            <a:pPr eaLnBrk="1" hangingPunct="1">
              <a:defRPr/>
            </a:pPr>
            <a:r>
              <a:rPr lang="ja-JP" altLang="en-US" dirty="0"/>
              <a:t>眼瞼脂腺癌が多い</a:t>
            </a:r>
            <a:endParaRPr lang="en-US" altLang="ja-JP" dirty="0"/>
          </a:p>
          <a:p>
            <a:pPr eaLnBrk="1" hangingPunct="1">
              <a:defRPr/>
            </a:pPr>
            <a:r>
              <a:rPr lang="ja-JP" altLang="en-US" dirty="0"/>
              <a:t>症状に応じた画像検査</a:t>
            </a:r>
            <a:endParaRPr lang="en-US" altLang="ja-JP" dirty="0"/>
          </a:p>
        </p:txBody>
      </p:sp>
      <p:sp>
        <p:nvSpPr>
          <p:cNvPr id="12" name="Rectangle 2"/>
          <p:cNvSpPr txBox="1">
            <a:spLocks noRot="1" noChangeArrowheads="1"/>
          </p:cNvSpPr>
          <p:nvPr/>
        </p:nvSpPr>
        <p:spPr bwMode="auto">
          <a:xfrm>
            <a:off x="7824192" y="4850237"/>
            <a:ext cx="3888432" cy="11338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現在改定作業中</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Minds</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完全準拠</a:t>
            </a: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390" y="1985287"/>
            <a:ext cx="1904032" cy="2688540"/>
          </a:xfrm>
          <a:prstGeom prst="rect">
            <a:avLst/>
          </a:prstGeom>
        </p:spPr>
      </p:pic>
    </p:spTree>
    <p:extLst>
      <p:ext uri="{BB962C8B-B14F-4D97-AF65-F5344CB8AC3E}">
        <p14:creationId xmlns:p14="http://schemas.microsoft.com/office/powerpoint/2010/main" val="14241461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再発</a:t>
            </a:r>
          </a:p>
        </p:txBody>
      </p:sp>
      <p:sp>
        <p:nvSpPr>
          <p:cNvPr id="3" name="コンテンツ プレースホルダー 2"/>
          <p:cNvSpPr>
            <a:spLocks noGrp="1"/>
          </p:cNvSpPr>
          <p:nvPr>
            <p:ph idx="1"/>
          </p:nvPr>
        </p:nvSpPr>
        <p:spPr>
          <a:xfrm>
            <a:off x="609600" y="1268760"/>
            <a:ext cx="10972800" cy="5314602"/>
          </a:xfrm>
        </p:spPr>
        <p:txBody>
          <a:bodyPr>
            <a:noAutofit/>
          </a:bodyPr>
          <a:lstStyle/>
          <a:p>
            <a:pPr>
              <a:defRPr/>
            </a:pPr>
            <a:r>
              <a:rPr lang="ja-JP" altLang="en-US" dirty="0"/>
              <a:t>温存眼球</a:t>
            </a:r>
            <a:endParaRPr lang="en-US" altLang="ja-JP" dirty="0"/>
          </a:p>
          <a:p>
            <a:pPr lvl="1">
              <a:defRPr/>
            </a:pPr>
            <a:r>
              <a:rPr lang="ja-JP" altLang="en-US" dirty="0"/>
              <a:t>眼底検査で評価（眼内を観察できれば</a:t>
            </a:r>
            <a:r>
              <a:rPr lang="en-US" altLang="ja-JP" dirty="0"/>
              <a:t>MRI</a:t>
            </a:r>
            <a:r>
              <a:rPr lang="ja-JP" altLang="en-US" dirty="0"/>
              <a:t>は不要）</a:t>
            </a:r>
            <a:endParaRPr lang="en-US" altLang="ja-JP" dirty="0"/>
          </a:p>
          <a:p>
            <a:pPr lvl="1">
              <a:defRPr/>
            </a:pPr>
            <a:r>
              <a:rPr lang="ja-JP" altLang="en-US" dirty="0"/>
              <a:t>治療後</a:t>
            </a:r>
            <a:r>
              <a:rPr lang="en-US" altLang="ja-JP" dirty="0"/>
              <a:t>6</a:t>
            </a:r>
            <a:r>
              <a:rPr lang="ja-JP" altLang="en-US" dirty="0"/>
              <a:t>ヶ月までは月</a:t>
            </a:r>
            <a:r>
              <a:rPr lang="en-US" altLang="ja-JP" dirty="0"/>
              <a:t>1</a:t>
            </a:r>
            <a:r>
              <a:rPr lang="ja-JP" altLang="en-US" dirty="0"/>
              <a:t>回、</a:t>
            </a:r>
            <a:r>
              <a:rPr lang="en-US" altLang="ja-JP" dirty="0"/>
              <a:t>1</a:t>
            </a:r>
            <a:r>
              <a:rPr lang="ja-JP" altLang="en-US" dirty="0"/>
              <a:t>年までは</a:t>
            </a:r>
            <a:r>
              <a:rPr lang="en-US" altLang="ja-JP" dirty="0"/>
              <a:t>2</a:t>
            </a:r>
            <a:r>
              <a:rPr lang="ja-JP" altLang="en-US" dirty="0"/>
              <a:t>～</a:t>
            </a:r>
            <a:r>
              <a:rPr lang="en-US" altLang="ja-JP" dirty="0"/>
              <a:t>3</a:t>
            </a:r>
            <a:r>
              <a:rPr lang="ja-JP" altLang="en-US" dirty="0"/>
              <a:t>ヶ月ごと</a:t>
            </a:r>
            <a:endParaRPr lang="en-US" altLang="ja-JP" dirty="0"/>
          </a:p>
          <a:p>
            <a:pPr lvl="1">
              <a:defRPr/>
            </a:pPr>
            <a:r>
              <a:rPr lang="ja-JP" altLang="en-US" dirty="0"/>
              <a:t>最低</a:t>
            </a:r>
            <a:r>
              <a:rPr lang="en-US" altLang="ja-JP" dirty="0"/>
              <a:t>5</a:t>
            </a:r>
            <a:r>
              <a:rPr lang="ja-JP" altLang="en-US" dirty="0"/>
              <a:t>年間は観察</a:t>
            </a:r>
            <a:endParaRPr lang="en-US" altLang="ja-JP" dirty="0"/>
          </a:p>
          <a:p>
            <a:pPr>
              <a:defRPr/>
            </a:pPr>
            <a:r>
              <a:rPr lang="ja-JP" altLang="en-US" dirty="0"/>
              <a:t>片側性の他眼発症</a:t>
            </a:r>
            <a:endParaRPr lang="en-US" altLang="ja-JP" dirty="0"/>
          </a:p>
          <a:p>
            <a:pPr lvl="1">
              <a:defRPr/>
            </a:pPr>
            <a:r>
              <a:rPr lang="ja-JP" altLang="en-US" dirty="0"/>
              <a:t>初診時片側のみ</a:t>
            </a:r>
            <a:endParaRPr lang="en-US" altLang="ja-JP" dirty="0"/>
          </a:p>
          <a:p>
            <a:pPr marL="457200" lvl="1" indent="0">
              <a:buNone/>
              <a:defRPr/>
            </a:pPr>
            <a:r>
              <a:rPr lang="ja-JP" altLang="en-US" dirty="0"/>
              <a:t>　その後他眼腫瘍発症：</a:t>
            </a:r>
            <a:r>
              <a:rPr lang="en-US" altLang="ja-JP" dirty="0"/>
              <a:t>1.8%</a:t>
            </a:r>
          </a:p>
          <a:p>
            <a:pPr marL="0" indent="0">
              <a:buNone/>
              <a:defRPr/>
            </a:pPr>
            <a:endParaRPr lang="en-US" altLang="ja-JP" dirty="0"/>
          </a:p>
          <a:p>
            <a:pPr>
              <a:defRPr/>
            </a:pPr>
            <a:r>
              <a:rPr lang="ja-JP" altLang="en-US" dirty="0"/>
              <a:t>眼球摘出後の眼窩再発</a:t>
            </a:r>
            <a:endParaRPr lang="en-US" altLang="ja-JP" dirty="0"/>
          </a:p>
          <a:p>
            <a:pPr lvl="1">
              <a:defRPr/>
            </a:pPr>
            <a:r>
              <a:rPr lang="ja-JP" altLang="en-US" dirty="0"/>
              <a:t>義眼をはずして腫瘤の有無を確認</a:t>
            </a:r>
            <a:endParaRPr lang="en-US" altLang="ja-JP" dirty="0"/>
          </a:p>
          <a:p>
            <a:pPr lvl="1">
              <a:defRPr/>
            </a:pPr>
            <a:r>
              <a:rPr lang="ja-JP" altLang="en-US" dirty="0"/>
              <a:t>（再発リスクのある場合）</a:t>
            </a:r>
            <a:r>
              <a:rPr lang="en-US" altLang="ja-JP" dirty="0"/>
              <a:t>MRI</a:t>
            </a:r>
          </a:p>
          <a:p>
            <a:pPr>
              <a:defRPr/>
            </a:pP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20533498"/>
              </p:ext>
            </p:extLst>
          </p:nvPr>
        </p:nvGraphicFramePr>
        <p:xfrm>
          <a:off x="6600056" y="2924944"/>
          <a:ext cx="4982344" cy="2286000"/>
        </p:xfrm>
        <a:graphic>
          <a:graphicData uri="http://schemas.openxmlformats.org/drawingml/2006/table">
            <a:tbl>
              <a:tblPr firstRow="1" bandRow="1">
                <a:tableStyleId>{5940675A-B579-460E-94D1-54222C63F5DA}</a:tableStyleId>
              </a:tblPr>
              <a:tblGrid>
                <a:gridCol w="2491172">
                  <a:extLst>
                    <a:ext uri="{9D8B030D-6E8A-4147-A177-3AD203B41FA5}">
                      <a16:colId xmlns:a16="http://schemas.microsoft.com/office/drawing/2014/main" val="1397941309"/>
                    </a:ext>
                  </a:extLst>
                </a:gridCol>
                <a:gridCol w="2491172">
                  <a:extLst>
                    <a:ext uri="{9D8B030D-6E8A-4147-A177-3AD203B41FA5}">
                      <a16:colId xmlns:a16="http://schemas.microsoft.com/office/drawing/2014/main" val="1754514986"/>
                    </a:ext>
                  </a:extLst>
                </a:gridCol>
              </a:tblGrid>
              <a:tr h="370840">
                <a:tc>
                  <a:txBody>
                    <a:bodyPr/>
                    <a:lstStyle/>
                    <a:p>
                      <a:pPr algn="ctr"/>
                      <a:r>
                        <a:rPr kumimoji="1" lang="ja-JP" altLang="en-US" sz="2400" b="1" dirty="0">
                          <a:latin typeface="+mn-lt"/>
                          <a:ea typeface="メイリオ" panose="020B0604030504040204" pitchFamily="50" charset="-128"/>
                        </a:rPr>
                        <a:t>第一眼診断時期</a:t>
                      </a:r>
                    </a:p>
                  </a:txBody>
                  <a:tcPr/>
                </a:tc>
                <a:tc>
                  <a:txBody>
                    <a:bodyPr/>
                    <a:lstStyle/>
                    <a:p>
                      <a:pPr algn="ctr"/>
                      <a:r>
                        <a:rPr kumimoji="1" lang="ja-JP" altLang="en-US" sz="2400" b="1" dirty="0">
                          <a:latin typeface="+mn-lt"/>
                          <a:ea typeface="メイリオ" panose="020B0604030504040204" pitchFamily="50" charset="-128"/>
                        </a:rPr>
                        <a:t>第二眼発症率</a:t>
                      </a:r>
                    </a:p>
                  </a:txBody>
                  <a:tcPr/>
                </a:tc>
                <a:extLst>
                  <a:ext uri="{0D108BD9-81ED-4DB2-BD59-A6C34878D82A}">
                    <a16:rowId xmlns:a16="http://schemas.microsoft.com/office/drawing/2014/main" val="2301246257"/>
                  </a:ext>
                </a:extLst>
              </a:tr>
              <a:tr h="370840">
                <a:tc>
                  <a:txBody>
                    <a:bodyPr/>
                    <a:lstStyle/>
                    <a:p>
                      <a:r>
                        <a:rPr kumimoji="1" lang="en-US" altLang="ja-JP" sz="2400" dirty="0">
                          <a:latin typeface="+mn-lt"/>
                          <a:ea typeface="メイリオ" panose="020B0604030504040204" pitchFamily="50" charset="-128"/>
                        </a:rPr>
                        <a:t>3</a:t>
                      </a:r>
                      <a:r>
                        <a:rPr kumimoji="1" lang="ja-JP" altLang="en-US" sz="2400" dirty="0">
                          <a:latin typeface="+mn-lt"/>
                          <a:ea typeface="メイリオ" panose="020B0604030504040204" pitchFamily="50" charset="-128"/>
                        </a:rPr>
                        <a:t>か月未満</a:t>
                      </a:r>
                    </a:p>
                  </a:txBody>
                  <a:tcPr/>
                </a:tc>
                <a:tc>
                  <a:txBody>
                    <a:bodyPr/>
                    <a:lstStyle/>
                    <a:p>
                      <a:pPr algn="ctr"/>
                      <a:r>
                        <a:rPr kumimoji="1" lang="en-US" altLang="ja-JP" sz="2400" dirty="0">
                          <a:latin typeface="+mn-lt"/>
                          <a:ea typeface="メイリオ" panose="020B0604030504040204" pitchFamily="50" charset="-128"/>
                        </a:rPr>
                        <a:t>30%</a:t>
                      </a:r>
                      <a:endParaRPr kumimoji="1" lang="ja-JP" altLang="en-US" sz="2400" dirty="0">
                        <a:latin typeface="+mn-lt"/>
                        <a:ea typeface="メイリオ" panose="020B0604030504040204" pitchFamily="50" charset="-128"/>
                      </a:endParaRPr>
                    </a:p>
                  </a:txBody>
                  <a:tcPr/>
                </a:tc>
                <a:extLst>
                  <a:ext uri="{0D108BD9-81ED-4DB2-BD59-A6C34878D82A}">
                    <a16:rowId xmlns:a16="http://schemas.microsoft.com/office/drawing/2014/main" val="3797039212"/>
                  </a:ext>
                </a:extLst>
              </a:tr>
              <a:tr h="370840">
                <a:tc>
                  <a:txBody>
                    <a:bodyPr/>
                    <a:lstStyle/>
                    <a:p>
                      <a:r>
                        <a:rPr kumimoji="1" lang="en-US" altLang="ja-JP" sz="2400" dirty="0">
                          <a:latin typeface="+mn-lt"/>
                          <a:ea typeface="メイリオ" panose="020B0604030504040204" pitchFamily="50" charset="-128"/>
                        </a:rPr>
                        <a:t>6</a:t>
                      </a:r>
                      <a:r>
                        <a:rPr kumimoji="1" lang="ja-JP" altLang="en-US" sz="2400" dirty="0">
                          <a:latin typeface="+mn-lt"/>
                          <a:ea typeface="メイリオ" panose="020B0604030504040204" pitchFamily="50" charset="-128"/>
                        </a:rPr>
                        <a:t>か月未満</a:t>
                      </a:r>
                    </a:p>
                  </a:txBody>
                  <a:tcPr/>
                </a:tc>
                <a:tc>
                  <a:txBody>
                    <a:bodyPr/>
                    <a:lstStyle/>
                    <a:p>
                      <a:pPr algn="ctr"/>
                      <a:r>
                        <a:rPr kumimoji="1" lang="en-US" altLang="ja-JP" sz="2400" dirty="0">
                          <a:latin typeface="+mn-lt"/>
                          <a:ea typeface="メイリオ" panose="020B0604030504040204" pitchFamily="50" charset="-128"/>
                        </a:rPr>
                        <a:t>11%</a:t>
                      </a:r>
                      <a:endParaRPr kumimoji="1" lang="ja-JP" altLang="en-US" sz="2400" dirty="0">
                        <a:latin typeface="+mn-lt"/>
                        <a:ea typeface="メイリオ" panose="020B0604030504040204" pitchFamily="50" charset="-128"/>
                      </a:endParaRPr>
                    </a:p>
                  </a:txBody>
                  <a:tcPr/>
                </a:tc>
                <a:extLst>
                  <a:ext uri="{0D108BD9-81ED-4DB2-BD59-A6C34878D82A}">
                    <a16:rowId xmlns:a16="http://schemas.microsoft.com/office/drawing/2014/main" val="2749544306"/>
                  </a:ext>
                </a:extLst>
              </a:tr>
              <a:tr h="370840">
                <a:tc>
                  <a:txBody>
                    <a:bodyPr/>
                    <a:lstStyle/>
                    <a:p>
                      <a:r>
                        <a:rPr kumimoji="1" lang="en-US" altLang="ja-JP" sz="2400" dirty="0">
                          <a:latin typeface="+mn-lt"/>
                          <a:ea typeface="メイリオ" panose="020B0604030504040204" pitchFamily="50" charset="-128"/>
                        </a:rPr>
                        <a:t>12</a:t>
                      </a:r>
                      <a:r>
                        <a:rPr kumimoji="1" lang="ja-JP" altLang="en-US" sz="2400" dirty="0">
                          <a:latin typeface="+mn-lt"/>
                          <a:ea typeface="メイリオ" panose="020B0604030504040204" pitchFamily="50" charset="-128"/>
                        </a:rPr>
                        <a:t>か月未満</a:t>
                      </a:r>
                    </a:p>
                  </a:txBody>
                  <a:tcPr/>
                </a:tc>
                <a:tc>
                  <a:txBody>
                    <a:bodyPr/>
                    <a:lstStyle/>
                    <a:p>
                      <a:pPr algn="ctr"/>
                      <a:r>
                        <a:rPr kumimoji="1" lang="en-US" altLang="ja-JP" sz="2400" dirty="0">
                          <a:latin typeface="+mn-lt"/>
                          <a:ea typeface="メイリオ" panose="020B0604030504040204" pitchFamily="50" charset="-128"/>
                        </a:rPr>
                        <a:t>7%</a:t>
                      </a:r>
                      <a:endParaRPr kumimoji="1" lang="ja-JP" altLang="en-US" sz="2400" dirty="0">
                        <a:latin typeface="+mn-lt"/>
                        <a:ea typeface="メイリオ" panose="020B0604030504040204" pitchFamily="50" charset="-128"/>
                      </a:endParaRPr>
                    </a:p>
                  </a:txBody>
                  <a:tcPr/>
                </a:tc>
                <a:extLst>
                  <a:ext uri="{0D108BD9-81ED-4DB2-BD59-A6C34878D82A}">
                    <a16:rowId xmlns:a16="http://schemas.microsoft.com/office/drawing/2014/main" val="3042709062"/>
                  </a:ext>
                </a:extLst>
              </a:tr>
              <a:tr h="370840">
                <a:tc>
                  <a:txBody>
                    <a:bodyPr/>
                    <a:lstStyle/>
                    <a:p>
                      <a:r>
                        <a:rPr kumimoji="1" lang="en-US" altLang="ja-JP" sz="2400" dirty="0">
                          <a:latin typeface="+mn-lt"/>
                          <a:ea typeface="メイリオ" panose="020B0604030504040204" pitchFamily="50" charset="-128"/>
                        </a:rPr>
                        <a:t>12</a:t>
                      </a:r>
                      <a:r>
                        <a:rPr kumimoji="1" lang="ja-JP" altLang="en-US" sz="2400" dirty="0">
                          <a:latin typeface="+mn-lt"/>
                          <a:ea typeface="メイリオ" panose="020B0604030504040204" pitchFamily="50" charset="-128"/>
                        </a:rPr>
                        <a:t>か月以上</a:t>
                      </a:r>
                    </a:p>
                  </a:txBody>
                  <a:tcPr/>
                </a:tc>
                <a:tc>
                  <a:txBody>
                    <a:bodyPr/>
                    <a:lstStyle/>
                    <a:p>
                      <a:pPr algn="ctr"/>
                      <a:r>
                        <a:rPr kumimoji="1" lang="en-US" altLang="ja-JP" sz="2400" dirty="0">
                          <a:latin typeface="+mn-lt"/>
                          <a:ea typeface="メイリオ" panose="020B0604030504040204" pitchFamily="50" charset="-128"/>
                        </a:rPr>
                        <a:t>0</a:t>
                      </a:r>
                      <a:endParaRPr kumimoji="1" lang="ja-JP" altLang="en-US" sz="2400" dirty="0">
                        <a:latin typeface="+mn-lt"/>
                        <a:ea typeface="メイリオ" panose="020B0604030504040204" pitchFamily="50" charset="-128"/>
                      </a:endParaRPr>
                    </a:p>
                  </a:txBody>
                  <a:tcPr/>
                </a:tc>
                <a:extLst>
                  <a:ext uri="{0D108BD9-81ED-4DB2-BD59-A6C34878D82A}">
                    <a16:rowId xmlns:a16="http://schemas.microsoft.com/office/drawing/2014/main" val="2155795575"/>
                  </a:ext>
                </a:extLst>
              </a:tr>
            </a:tbl>
          </a:graphicData>
        </a:graphic>
      </p:graphicFrame>
      <p:sp>
        <p:nvSpPr>
          <p:cNvPr id="5" name="テキスト ボックス 9"/>
          <p:cNvSpPr txBox="1">
            <a:spLocks noChangeArrowheads="1"/>
          </p:cNvSpPr>
          <p:nvPr/>
        </p:nvSpPr>
        <p:spPr bwMode="auto">
          <a:xfrm>
            <a:off x="10128448" y="5527821"/>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dirty="0">
                <a:latin typeface="メイリオ" panose="020B0604030504040204" pitchFamily="50" charset="-128"/>
                <a:ea typeface="メイリオ" panose="020B0604030504040204" pitchFamily="50" charset="-128"/>
              </a:rPr>
              <a:t>（自験例）</a:t>
            </a:r>
          </a:p>
        </p:txBody>
      </p:sp>
    </p:spTree>
    <p:extLst>
      <p:ext uri="{BB962C8B-B14F-4D97-AF65-F5344CB8AC3E}">
        <p14:creationId xmlns:p14="http://schemas.microsoft.com/office/powerpoint/2010/main" val="1415317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小児がんのフォローアップ</a:t>
            </a:r>
          </a:p>
        </p:txBody>
      </p:sp>
      <p:sp>
        <p:nvSpPr>
          <p:cNvPr id="3" name="コンテンツ プレースホルダー 2"/>
          <p:cNvSpPr>
            <a:spLocks noGrp="1"/>
          </p:cNvSpPr>
          <p:nvPr>
            <p:ph idx="1"/>
          </p:nvPr>
        </p:nvSpPr>
        <p:spPr/>
        <p:txBody>
          <a:bodyPr/>
          <a:lstStyle/>
          <a:p>
            <a:r>
              <a:rPr kumimoji="1" lang="ja-JP" altLang="en-US" dirty="0"/>
              <a:t>小児がん</a:t>
            </a:r>
            <a:endParaRPr kumimoji="1" lang="en-US" altLang="ja-JP" dirty="0"/>
          </a:p>
          <a:p>
            <a:pPr lvl="1"/>
            <a:r>
              <a:rPr lang="ja-JP" altLang="en-US" dirty="0"/>
              <a:t>発達段階に応じた評価、介入が必要</a:t>
            </a:r>
            <a:endParaRPr lang="en-US" altLang="ja-JP" dirty="0"/>
          </a:p>
          <a:p>
            <a:pPr lvl="1"/>
            <a:r>
              <a:rPr lang="ja-JP" altLang="en-US" dirty="0"/>
              <a:t>学習能力、二次がん、妊孕性</a:t>
            </a:r>
            <a:endParaRPr lang="en-US" altLang="ja-JP" dirty="0"/>
          </a:p>
          <a:p>
            <a:r>
              <a:rPr kumimoji="1" lang="ja-JP" altLang="en-US" dirty="0"/>
              <a:t>網膜芽細胞腫</a:t>
            </a:r>
            <a:endParaRPr kumimoji="1" lang="en-US" altLang="ja-JP" dirty="0"/>
          </a:p>
          <a:p>
            <a:pPr lvl="1"/>
            <a:r>
              <a:rPr lang="ja-JP" altLang="en-US" dirty="0"/>
              <a:t>視機能の影響</a:t>
            </a:r>
            <a:endParaRPr lang="en-US" altLang="ja-JP" dirty="0"/>
          </a:p>
          <a:p>
            <a:pPr lvl="1"/>
            <a:r>
              <a:rPr kumimoji="1" lang="en-US" altLang="ja-JP" dirty="0"/>
              <a:t>13q</a:t>
            </a:r>
            <a:r>
              <a:rPr kumimoji="1" lang="ja-JP" altLang="en-US" dirty="0"/>
              <a:t>－症候群など、精神発達遅滞の関与</a:t>
            </a:r>
          </a:p>
        </p:txBody>
      </p:sp>
      <p:sp>
        <p:nvSpPr>
          <p:cNvPr id="4" name="Rectangle 2"/>
          <p:cNvSpPr txBox="1">
            <a:spLocks noRot="1" noChangeArrowheads="1"/>
          </p:cNvSpPr>
          <p:nvPr/>
        </p:nvSpPr>
        <p:spPr bwMode="auto">
          <a:xfrm>
            <a:off x="1847528" y="4407498"/>
            <a:ext cx="8568952" cy="965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小児がん学会</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小児がん治療後の長期フォローアップガイドライン</a:t>
            </a:r>
          </a:p>
        </p:txBody>
      </p:sp>
      <p:sp>
        <p:nvSpPr>
          <p:cNvPr id="5" name="Rectangle 2"/>
          <p:cNvSpPr txBox="1">
            <a:spLocks noRot="1" noChangeArrowheads="1"/>
          </p:cNvSpPr>
          <p:nvPr/>
        </p:nvSpPr>
        <p:spPr bwMode="auto">
          <a:xfrm>
            <a:off x="1847528" y="5589241"/>
            <a:ext cx="8568952" cy="9459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kumimoji="1" sz="4000" kern="1200">
                <a:solidFill>
                  <a:srgbClr val="0070C0"/>
                </a:solidFill>
                <a:latin typeface="+mj-ea"/>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文科省　永吉班</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網膜芽細胞腫の長期フォローアップパンフレット</a:t>
            </a:r>
          </a:p>
        </p:txBody>
      </p:sp>
    </p:spTree>
    <p:extLst>
      <p:ext uri="{BB962C8B-B14F-4D97-AF65-F5344CB8AC3E}">
        <p14:creationId xmlns:p14="http://schemas.microsoft.com/office/powerpoint/2010/main" val="28925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網膜芽細胞腫の臨床診断</a:t>
            </a:r>
          </a:p>
        </p:txBody>
      </p:sp>
      <p:sp>
        <p:nvSpPr>
          <p:cNvPr id="3" name="コンテンツ プレースホルダー 2"/>
          <p:cNvSpPr>
            <a:spLocks noGrp="1"/>
          </p:cNvSpPr>
          <p:nvPr>
            <p:ph idx="1"/>
          </p:nvPr>
        </p:nvSpPr>
        <p:spPr/>
        <p:txBody>
          <a:bodyPr/>
          <a:lstStyle/>
          <a:p>
            <a:pPr>
              <a:defRPr/>
            </a:pPr>
            <a:r>
              <a:rPr lang="ja-JP" altLang="en-US" dirty="0"/>
              <a:t>眼底検査</a:t>
            </a:r>
            <a:endParaRPr lang="en-US" altLang="ja-JP" dirty="0"/>
          </a:p>
          <a:p>
            <a:pPr lvl="1">
              <a:defRPr/>
            </a:pPr>
            <a:r>
              <a:rPr lang="ja-JP" altLang="en-US" dirty="0"/>
              <a:t>小児、石灰化、実質腫瘍・・・</a:t>
            </a:r>
            <a:r>
              <a:rPr lang="en-US" altLang="ja-JP" dirty="0"/>
              <a:t>3</a:t>
            </a:r>
            <a:r>
              <a:rPr lang="ja-JP" altLang="en-US" dirty="0"/>
              <a:t>条件あれば確定</a:t>
            </a:r>
            <a:endParaRPr lang="en-US" altLang="ja-JP" dirty="0"/>
          </a:p>
          <a:p>
            <a:pPr marL="457200" lvl="1" indent="0">
              <a:buNone/>
              <a:defRPr/>
            </a:pPr>
            <a:r>
              <a:rPr lang="ja-JP" altLang="en-US" dirty="0"/>
              <a:t>　（典型例は診断容易）</a:t>
            </a:r>
            <a:endParaRPr lang="en-US" altLang="ja-JP" dirty="0"/>
          </a:p>
          <a:p>
            <a:pPr>
              <a:defRPr/>
            </a:pPr>
            <a:r>
              <a:rPr lang="ja-JP" altLang="en-US" dirty="0"/>
              <a:t>画像検査</a:t>
            </a:r>
          </a:p>
        </p:txBody>
      </p:sp>
      <p:graphicFrame>
        <p:nvGraphicFramePr>
          <p:cNvPr id="4" name="Group 38"/>
          <p:cNvGraphicFramePr>
            <a:graphicFrameLocks/>
          </p:cNvGraphicFramePr>
          <p:nvPr>
            <p:extLst>
              <p:ext uri="{D42A27DB-BD31-4B8C-83A1-F6EECF244321}">
                <p14:modId xmlns:p14="http://schemas.microsoft.com/office/powerpoint/2010/main" val="2459917786"/>
              </p:ext>
            </p:extLst>
          </p:nvPr>
        </p:nvGraphicFramePr>
        <p:xfrm>
          <a:off x="1631504" y="3284984"/>
          <a:ext cx="6552082" cy="3192188"/>
        </p:xfrm>
        <a:graphic>
          <a:graphicData uri="http://schemas.openxmlformats.org/drawingml/2006/table">
            <a:tbl>
              <a:tblPr/>
              <a:tblGrid>
                <a:gridCol w="1209087">
                  <a:extLst>
                    <a:ext uri="{9D8B030D-6E8A-4147-A177-3AD203B41FA5}">
                      <a16:colId xmlns:a16="http://schemas.microsoft.com/office/drawing/2014/main" val="20000"/>
                    </a:ext>
                  </a:extLst>
                </a:gridCol>
                <a:gridCol w="2398773">
                  <a:extLst>
                    <a:ext uri="{9D8B030D-6E8A-4147-A177-3AD203B41FA5}">
                      <a16:colId xmlns:a16="http://schemas.microsoft.com/office/drawing/2014/main" val="20001"/>
                    </a:ext>
                  </a:extLst>
                </a:gridCol>
                <a:gridCol w="2944222">
                  <a:extLst>
                    <a:ext uri="{9D8B030D-6E8A-4147-A177-3AD203B41FA5}">
                      <a16:colId xmlns:a16="http://schemas.microsoft.com/office/drawing/2014/main" val="20002"/>
                    </a:ext>
                  </a:extLst>
                </a:gridCol>
              </a:tblGrid>
              <a:tr h="5038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1" lang="ja-JP" altLang="ja-JP"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endParaRP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特徴</a:t>
                      </a:r>
                    </a:p>
                  </a:txBody>
                  <a:tcPr marL="91436" marR="9143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適応</a:t>
                      </a:r>
                    </a:p>
                  </a:txBody>
                  <a:tcPr marL="91436" marR="91436"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18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a:ln>
                            <a:noFill/>
                          </a:ln>
                          <a:solidFill>
                            <a:schemeClr val="tx1"/>
                          </a:solidFill>
                          <a:effectLst/>
                          <a:latin typeface="Calibri" pitchFamily="34" charset="0"/>
                          <a:ea typeface="メイリオ" pitchFamily="50" charset="-128"/>
                          <a:cs typeface="メイリオ" pitchFamily="50" charset="-128"/>
                        </a:rPr>
                        <a:t>超音波</a:t>
                      </a: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鎮静不要</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高解像度</a:t>
                      </a:r>
                    </a:p>
                  </a:txBody>
                  <a:tcPr marL="91436" marR="9143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石灰化の描出</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治療経過</a:t>
                      </a:r>
                    </a:p>
                  </a:txBody>
                  <a:tcPr marL="91436" marR="91436"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76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MRI</a:t>
                      </a: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高コントラスト</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質的診断</a:t>
                      </a:r>
                    </a:p>
                  </a:txBody>
                  <a:tcPr marL="91436" marR="9143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視神経浸潤の評価</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頭蓋内病変</a:t>
                      </a:r>
                    </a:p>
                  </a:txBody>
                  <a:tcPr marL="91436" marR="91436"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409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en-US" altLang="ja-JP"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CT</a:t>
                      </a:r>
                    </a:p>
                  </a:txBody>
                  <a:tcPr marL="91436" marR="91436" marT="45713" marB="4571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短時間</a:t>
                      </a:r>
                      <a:endParaRPr kumimoji="1" lang="en-US" altLang="ja-JP"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rgbClr val="FF0000"/>
                          </a:solidFill>
                          <a:effectLst/>
                          <a:latin typeface="Calibri" pitchFamily="34" charset="0"/>
                          <a:ea typeface="メイリオ" pitchFamily="50" charset="-128"/>
                          <a:cs typeface="メイリオ" pitchFamily="50" charset="-128"/>
                        </a:rPr>
                        <a:t>被曝</a:t>
                      </a:r>
                    </a:p>
                  </a:txBody>
                  <a:tcPr marL="91436" marR="91436"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1" lang="ja-JP" altLang="en-US"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rPr>
                        <a:t>石灰化の描出</a:t>
                      </a:r>
                      <a:endParaRPr kumimoji="1" lang="en-US" altLang="ja-JP" sz="2400" b="0" i="0" u="none" strike="noStrike" cap="none" normalizeH="0" baseline="0" dirty="0">
                        <a:ln>
                          <a:noFill/>
                        </a:ln>
                        <a:solidFill>
                          <a:schemeClr val="tx1"/>
                        </a:solidFill>
                        <a:effectLst/>
                        <a:latin typeface="Calibri" pitchFamily="34" charset="0"/>
                        <a:ea typeface="メイリオ" pitchFamily="50" charset="-128"/>
                        <a:cs typeface="メイリオ" pitchFamily="50" charset="-128"/>
                      </a:endParaRPr>
                    </a:p>
                  </a:txBody>
                  <a:tcPr marL="91436" marR="91436" marT="45713" marB="4571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円/楕円 4"/>
          <p:cNvSpPr/>
          <p:nvPr/>
        </p:nvSpPr>
        <p:spPr>
          <a:xfrm>
            <a:off x="8615634" y="3861048"/>
            <a:ext cx="3241006"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ルーチン</a:t>
            </a:r>
          </a:p>
        </p:txBody>
      </p:sp>
      <p:sp>
        <p:nvSpPr>
          <p:cNvPr id="6" name="円/楕円 5"/>
          <p:cNvSpPr/>
          <p:nvPr/>
        </p:nvSpPr>
        <p:spPr>
          <a:xfrm>
            <a:off x="8615634" y="4797152"/>
            <a:ext cx="3241006"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推奨</a:t>
            </a:r>
          </a:p>
        </p:txBody>
      </p:sp>
      <p:sp>
        <p:nvSpPr>
          <p:cNvPr id="7" name="円/楕円 6"/>
          <p:cNvSpPr/>
          <p:nvPr/>
        </p:nvSpPr>
        <p:spPr>
          <a:xfrm>
            <a:off x="8615634" y="5733628"/>
            <a:ext cx="3241006" cy="6477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MRI</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不可の場合</a:t>
            </a:r>
          </a:p>
        </p:txBody>
      </p:sp>
    </p:spTree>
    <p:extLst>
      <p:ext uri="{BB962C8B-B14F-4D97-AF65-F5344CB8AC3E}">
        <p14:creationId xmlns:p14="http://schemas.microsoft.com/office/powerpoint/2010/main" val="10144142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タイトル 1"/>
          <p:cNvSpPr>
            <a:spLocks noGrp="1"/>
          </p:cNvSpPr>
          <p:nvPr>
            <p:ph type="title"/>
          </p:nvPr>
        </p:nvSpPr>
        <p:spPr/>
        <p:txBody>
          <a:bodyPr/>
          <a:lstStyle/>
          <a:p>
            <a:pPr eaLnBrk="1" hangingPunct="1">
              <a:defRPr/>
            </a:pPr>
            <a:r>
              <a:rPr lang="ja-JP" altLang="en-US" dirty="0"/>
              <a:t>まとめ</a:t>
            </a:r>
          </a:p>
        </p:txBody>
      </p:sp>
      <p:sp>
        <p:nvSpPr>
          <p:cNvPr id="123907" name="コンテンツ プレースホルダー 2"/>
          <p:cNvSpPr>
            <a:spLocks noGrp="1"/>
          </p:cNvSpPr>
          <p:nvPr>
            <p:ph idx="1"/>
          </p:nvPr>
        </p:nvSpPr>
        <p:spPr>
          <a:xfrm>
            <a:off x="609600" y="1268760"/>
            <a:ext cx="10972800" cy="5184576"/>
          </a:xfrm>
        </p:spPr>
        <p:txBody>
          <a:bodyPr>
            <a:normAutofit/>
          </a:bodyPr>
          <a:lstStyle/>
          <a:p>
            <a:pPr eaLnBrk="1" hangingPunct="1">
              <a:lnSpc>
                <a:spcPct val="130000"/>
              </a:lnSpc>
            </a:pPr>
            <a:r>
              <a:rPr lang="ja-JP" altLang="en-US" dirty="0"/>
              <a:t>年間発症数：</a:t>
            </a:r>
            <a:r>
              <a:rPr lang="en-US" altLang="ja-JP" dirty="0"/>
              <a:t>70</a:t>
            </a:r>
            <a:r>
              <a:rPr lang="ja-JP" altLang="en-US" dirty="0"/>
              <a:t>～</a:t>
            </a:r>
            <a:r>
              <a:rPr lang="en-US" altLang="ja-JP" dirty="0"/>
              <a:t>80</a:t>
            </a:r>
            <a:r>
              <a:rPr lang="ja-JP" altLang="en-US" dirty="0"/>
              <a:t>名の希少がん</a:t>
            </a:r>
            <a:endParaRPr lang="en-US" altLang="ja-JP" dirty="0"/>
          </a:p>
          <a:p>
            <a:pPr eaLnBrk="1" hangingPunct="1">
              <a:lnSpc>
                <a:spcPct val="130000"/>
              </a:lnSpc>
            </a:pPr>
            <a:r>
              <a:rPr lang="ja-JP" altLang="en-US" dirty="0"/>
              <a:t>臨床診断が重要</a:t>
            </a:r>
            <a:endParaRPr lang="en-US" altLang="ja-JP" dirty="0"/>
          </a:p>
          <a:p>
            <a:pPr eaLnBrk="1" hangingPunct="1">
              <a:lnSpc>
                <a:spcPct val="130000"/>
              </a:lnSpc>
            </a:pPr>
            <a:r>
              <a:rPr lang="ja-JP" altLang="en-US" dirty="0"/>
              <a:t>眼球温存治療の現状</a:t>
            </a:r>
            <a:endParaRPr lang="en-US" altLang="ja-JP" dirty="0"/>
          </a:p>
          <a:p>
            <a:pPr eaLnBrk="1" hangingPunct="1">
              <a:lnSpc>
                <a:spcPct val="130000"/>
              </a:lnSpc>
            </a:pPr>
            <a:r>
              <a:rPr lang="ja-JP" altLang="en-US" i="1" dirty="0"/>
              <a:t>遺伝子検査と遺伝学的検査</a:t>
            </a:r>
            <a:endParaRPr lang="en-US" altLang="ja-JP" i="1" dirty="0"/>
          </a:p>
          <a:p>
            <a:pPr eaLnBrk="1" hangingPunct="1">
              <a:lnSpc>
                <a:spcPct val="130000"/>
              </a:lnSpc>
            </a:pPr>
            <a:r>
              <a:rPr lang="en-US" altLang="ja-JP" i="1" dirty="0"/>
              <a:t>RB1</a:t>
            </a:r>
            <a:r>
              <a:rPr lang="en-US" altLang="ja-JP" dirty="0"/>
              <a:t> associated cancer predisposition syndrome</a:t>
            </a:r>
          </a:p>
          <a:p>
            <a:pPr eaLnBrk="1" hangingPunct="1">
              <a:lnSpc>
                <a:spcPct val="130000"/>
              </a:lnSpc>
            </a:pPr>
            <a:r>
              <a:rPr lang="ja-JP" altLang="en-US" dirty="0"/>
              <a:t>長期フォロー体制、サーベイランス</a:t>
            </a:r>
            <a:endParaRPr lang="en-US" altLang="ja-JP" dirty="0"/>
          </a:p>
          <a:p>
            <a:pPr eaLnBrk="1" hangingPunct="1">
              <a:lnSpc>
                <a:spcPct val="130000"/>
              </a:lnSpc>
            </a:pPr>
            <a:endParaRPr lang="en-US" altLang="ja-JP" dirty="0"/>
          </a:p>
          <a:p>
            <a:pPr eaLnBrk="1" hangingPunct="1">
              <a:lnSpc>
                <a:spcPct val="130000"/>
              </a:lnSpc>
            </a:pPr>
            <a:r>
              <a:rPr lang="ja-JP" altLang="en-US" dirty="0"/>
              <a:t>極度の集約化を改善すべく、検討中です</a:t>
            </a:r>
            <a:endParaRPr lang="en-US" altLang="ja-JP" dirty="0"/>
          </a:p>
        </p:txBody>
      </p:sp>
      <p:pic>
        <p:nvPicPr>
          <p:cNvPr id="4"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616279" y="699691"/>
            <a:ext cx="3625247"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7618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my document\00 原稿\2014\201409 医学書院　知っておきたい眼腫瘍診療\網膜芽細胞腫\図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31951" y="0"/>
            <a:ext cx="2728913"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descr="D:\my document\00 原稿\2014\201409 医学書院　知っておきたい眼腫瘍診療\網膜芽細胞腫\図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1951" y="4811714"/>
            <a:ext cx="2728913"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1" descr="D:\my picture\2015-04-14\ech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1951" y="2378075"/>
            <a:ext cx="272891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descr="D:\my document\00 原稿\2014\201409 医学書院　知っておきたい眼腫瘍診療\網膜芽細胞腫\図1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96113" y="1125538"/>
            <a:ext cx="368141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グループ化 30"/>
          <p:cNvGrpSpPr>
            <a:grpSpLocks/>
          </p:cNvGrpSpPr>
          <p:nvPr/>
        </p:nvGrpSpPr>
        <p:grpSpPr bwMode="auto">
          <a:xfrm>
            <a:off x="4568825" y="3082926"/>
            <a:ext cx="4070350" cy="3298825"/>
            <a:chOff x="3045022" y="3082925"/>
            <a:chExt cx="4070153" cy="3298403"/>
          </a:xfrm>
        </p:grpSpPr>
        <p:pic>
          <p:nvPicPr>
            <p:cNvPr id="42000" name="図 2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45022" y="4241800"/>
              <a:ext cx="2169493" cy="213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bwMode="auto">
            <a:xfrm>
              <a:off x="6396073" y="3082925"/>
              <a:ext cx="719102" cy="7190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9" name="直線コネクタ 18"/>
            <p:cNvCxnSpPr/>
            <p:nvPr/>
          </p:nvCxnSpPr>
          <p:spPr bwMode="auto">
            <a:xfrm flipV="1">
              <a:off x="5215030" y="3801971"/>
              <a:ext cx="1871571" cy="25793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flipV="1">
              <a:off x="5215030" y="3082925"/>
              <a:ext cx="1220728" cy="115872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a:grpSpLocks/>
          </p:cNvGrpSpPr>
          <p:nvPr/>
        </p:nvGrpSpPr>
        <p:grpSpPr bwMode="auto">
          <a:xfrm>
            <a:off x="4533900" y="1125538"/>
            <a:ext cx="4083050" cy="2940050"/>
            <a:chOff x="3009802" y="1125538"/>
            <a:chExt cx="4083148" cy="2939752"/>
          </a:xfrm>
        </p:grpSpPr>
        <p:pic>
          <p:nvPicPr>
            <p:cNvPr id="41992" name="図 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009802" y="1125538"/>
              <a:ext cx="2194816"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bwMode="auto">
            <a:xfrm>
              <a:off x="6372208" y="1484277"/>
              <a:ext cx="720742" cy="72065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1" name="直線コネクタ 10"/>
            <p:cNvCxnSpPr/>
            <p:nvPr/>
          </p:nvCxnSpPr>
          <p:spPr bwMode="auto">
            <a:xfrm>
              <a:off x="5205368" y="1125538"/>
              <a:ext cx="1887582" cy="358739"/>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flipV="1">
              <a:off x="5214893" y="2204929"/>
              <a:ext cx="1878057" cy="118256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1996" name="テキスト ボックス 14"/>
            <p:cNvSpPr txBox="1">
              <a:spLocks noChangeArrowheads="1"/>
            </p:cNvSpPr>
            <p:nvPr/>
          </p:nvSpPr>
          <p:spPr bwMode="auto">
            <a:xfrm>
              <a:off x="3054175" y="36036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a:latin typeface="メイリオ" panose="020B0604030504040204" pitchFamily="50" charset="-128"/>
                  <a:ea typeface="メイリオ" panose="020B0604030504040204" pitchFamily="50" charset="-128"/>
                </a:rPr>
                <a:t>網膜剥離</a:t>
              </a:r>
              <a:endParaRPr lang="en-US" altLang="ja-JP" sz="2400">
                <a:latin typeface="メイリオ" panose="020B0604030504040204" pitchFamily="50" charset="-128"/>
                <a:ea typeface="メイリオ" panose="020B0604030504040204" pitchFamily="50" charset="-128"/>
              </a:endParaRPr>
            </a:p>
          </p:txBody>
        </p:sp>
        <p:sp>
          <p:nvSpPr>
            <p:cNvPr id="41997" name="テキスト ボックス 19"/>
            <p:cNvSpPr txBox="1">
              <a:spLocks noChangeArrowheads="1"/>
            </p:cNvSpPr>
            <p:nvPr/>
          </p:nvSpPr>
          <p:spPr bwMode="auto">
            <a:xfrm>
              <a:off x="4469947" y="3598862"/>
              <a:ext cx="800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a:latin typeface="メイリオ" panose="020B0604030504040204" pitchFamily="50" charset="-128"/>
                  <a:ea typeface="メイリオ" panose="020B0604030504040204" pitchFamily="50" charset="-128"/>
                </a:rPr>
                <a:t>腫瘍</a:t>
              </a:r>
            </a:p>
          </p:txBody>
        </p:sp>
        <p:cxnSp>
          <p:nvCxnSpPr>
            <p:cNvPr id="15" name="直線矢印コネクタ 14"/>
            <p:cNvCxnSpPr/>
            <p:nvPr/>
          </p:nvCxnSpPr>
          <p:spPr>
            <a:xfrm flipH="1" flipV="1">
              <a:off x="4303646" y="2790656"/>
              <a:ext cx="268293" cy="76986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454313" y="2676368"/>
              <a:ext cx="0" cy="88414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501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1524000" y="260351"/>
            <a:ext cx="9144000" cy="936625"/>
          </a:xfrm>
        </p:spPr>
        <p:txBody>
          <a:bodyPr/>
          <a:lstStyle/>
          <a:p>
            <a:pPr eaLnBrk="1" hangingPunct="1"/>
            <a:r>
              <a:rPr lang="ja-JP" altLang="en-US" dirty="0">
                <a:latin typeface="Calibri" panose="020F0502020204030204" pitchFamily="34" charset="0"/>
              </a:rPr>
              <a:t>国際分類：</a:t>
            </a:r>
            <a:r>
              <a:rPr lang="en-US" altLang="ja-JP" dirty="0">
                <a:latin typeface="Times New Roman" panose="02020603050405020304" pitchFamily="18" charset="0"/>
                <a:cs typeface="Times New Roman" panose="02020603050405020304" pitchFamily="18" charset="0"/>
              </a:rPr>
              <a:t>ICRB</a:t>
            </a:r>
            <a:r>
              <a:rPr lang="en-US" altLang="ja-JP" dirty="0">
                <a:latin typeface="Calibri" panose="020F0502020204030204" pitchFamily="34" charset="0"/>
              </a:rPr>
              <a:t/>
            </a:r>
            <a:br>
              <a:rPr lang="en-US" altLang="ja-JP" dirty="0">
                <a:latin typeface="Calibri" panose="020F0502020204030204" pitchFamily="34" charset="0"/>
              </a:rPr>
            </a:br>
            <a:r>
              <a:rPr lang="en-US" altLang="ja-JP" sz="3200" dirty="0">
                <a:latin typeface="Times New Roman" panose="02020603050405020304" pitchFamily="18" charset="0"/>
                <a:cs typeface="Times New Roman" panose="02020603050405020304" pitchFamily="18" charset="0"/>
              </a:rPr>
              <a:t> (</a:t>
            </a:r>
            <a:r>
              <a:rPr lang="en-US" altLang="ja-JP" sz="3200" dirty="0">
                <a:solidFill>
                  <a:srgbClr val="FF0000"/>
                </a:solidFill>
                <a:latin typeface="Times New Roman" panose="02020603050405020304" pitchFamily="18" charset="0"/>
                <a:cs typeface="Times New Roman" panose="02020603050405020304" pitchFamily="18" charset="0"/>
              </a:rPr>
              <a:t>I</a:t>
            </a:r>
            <a:r>
              <a:rPr lang="en-US" altLang="ja-JP" sz="3200" dirty="0">
                <a:latin typeface="Times New Roman" panose="02020603050405020304" pitchFamily="18" charset="0"/>
                <a:cs typeface="Times New Roman" panose="02020603050405020304" pitchFamily="18" charset="0"/>
              </a:rPr>
              <a:t>nternational </a:t>
            </a:r>
            <a:r>
              <a:rPr lang="en-US" altLang="ja-JP" sz="3200" dirty="0">
                <a:solidFill>
                  <a:srgbClr val="FF0000"/>
                </a:solidFill>
                <a:latin typeface="Times New Roman" panose="02020603050405020304" pitchFamily="18" charset="0"/>
                <a:cs typeface="Times New Roman" panose="02020603050405020304" pitchFamily="18" charset="0"/>
              </a:rPr>
              <a:t>C</a:t>
            </a:r>
            <a:r>
              <a:rPr lang="en-US" altLang="ja-JP" sz="3200" dirty="0">
                <a:latin typeface="Times New Roman" panose="02020603050405020304" pitchFamily="18" charset="0"/>
                <a:cs typeface="Times New Roman" panose="02020603050405020304" pitchFamily="18" charset="0"/>
              </a:rPr>
              <a:t>lassification for intraocular  </a:t>
            </a:r>
            <a:r>
              <a:rPr lang="en-US" altLang="ja-JP" sz="3200" dirty="0">
                <a:solidFill>
                  <a:srgbClr val="FF0000"/>
                </a:solidFill>
                <a:latin typeface="Times New Roman" panose="02020603050405020304" pitchFamily="18" charset="0"/>
                <a:cs typeface="Times New Roman" panose="02020603050405020304" pitchFamily="18" charset="0"/>
              </a:rPr>
              <a:t>RB</a:t>
            </a:r>
            <a:r>
              <a:rPr lang="en-US" altLang="ja-JP" sz="3200" dirty="0">
                <a:latin typeface="Times New Roman" panose="02020603050405020304" pitchFamily="18" charset="0"/>
                <a:cs typeface="Times New Roman" panose="02020603050405020304" pitchFamily="18" charset="0"/>
              </a:rPr>
              <a:t>)</a:t>
            </a:r>
          </a:p>
        </p:txBody>
      </p:sp>
      <p:sp>
        <p:nvSpPr>
          <p:cNvPr id="46083" name="Rectangle 3"/>
          <p:cNvSpPr>
            <a:spLocks noGrp="1" noChangeArrowheads="1"/>
          </p:cNvSpPr>
          <p:nvPr>
            <p:ph idx="1"/>
          </p:nvPr>
        </p:nvSpPr>
        <p:spPr>
          <a:xfrm>
            <a:off x="1774826" y="1268413"/>
            <a:ext cx="8785225" cy="5232400"/>
          </a:xfrm>
        </p:spPr>
        <p:txBody>
          <a:bodyPr>
            <a:normAutofit/>
          </a:bodyPr>
          <a:lstStyle/>
          <a:p>
            <a:pPr eaLnBrk="1" hangingPunct="1">
              <a:buFont typeface="Wingdings" panose="05000000000000000000" pitchFamily="2" charset="2"/>
              <a:buNone/>
            </a:pPr>
            <a:r>
              <a:rPr lang="en-US" altLang="ja-JP" dirty="0"/>
              <a:t>Group A – very low risk</a:t>
            </a:r>
          </a:p>
          <a:p>
            <a:pPr eaLnBrk="1" hangingPunct="1">
              <a:buFont typeface="Wingdings" panose="05000000000000000000" pitchFamily="2" charset="2"/>
              <a:buNone/>
            </a:pPr>
            <a:r>
              <a:rPr lang="en-US" altLang="ja-JP" sz="2400" dirty="0"/>
              <a:t>	</a:t>
            </a:r>
            <a:r>
              <a:rPr lang="ja-JP" altLang="en-US" sz="2400" dirty="0"/>
              <a:t>視神経乳頭、黄斑から離れた網膜限局腫瘍</a:t>
            </a:r>
          </a:p>
          <a:p>
            <a:pPr eaLnBrk="1" hangingPunct="1">
              <a:buFont typeface="Wingdings" panose="05000000000000000000" pitchFamily="2" charset="2"/>
              <a:buNone/>
            </a:pPr>
            <a:r>
              <a:rPr lang="en-US" altLang="ja-JP" dirty="0"/>
              <a:t>Group B – low risk</a:t>
            </a:r>
          </a:p>
          <a:p>
            <a:pPr eaLnBrk="1" hangingPunct="1">
              <a:buFont typeface="Wingdings" panose="05000000000000000000" pitchFamily="2" charset="2"/>
              <a:buNone/>
            </a:pPr>
            <a:r>
              <a:rPr lang="en-US" altLang="ja-JP" sz="2400" dirty="0"/>
              <a:t>	A</a:t>
            </a:r>
            <a:r>
              <a:rPr lang="ja-JP" altLang="en-US" sz="2400" dirty="0"/>
              <a:t>以外の網膜限局腫瘍 </a:t>
            </a:r>
          </a:p>
          <a:p>
            <a:pPr eaLnBrk="1" hangingPunct="1">
              <a:buFont typeface="Wingdings" panose="05000000000000000000" pitchFamily="2" charset="2"/>
              <a:buNone/>
            </a:pPr>
            <a:r>
              <a:rPr lang="en-US" altLang="ja-JP" dirty="0"/>
              <a:t>Group C – moderate risk</a:t>
            </a:r>
          </a:p>
          <a:p>
            <a:pPr eaLnBrk="1" hangingPunct="1">
              <a:buFont typeface="Wingdings" panose="05000000000000000000" pitchFamily="2" charset="2"/>
              <a:buNone/>
            </a:pPr>
            <a:r>
              <a:rPr lang="en-US" altLang="ja-JP" sz="2400" dirty="0"/>
              <a:t>	</a:t>
            </a:r>
            <a:r>
              <a:rPr lang="ja-JP" altLang="en-US" sz="2400" dirty="0"/>
              <a:t>限局性の硝子体もしくは網膜下播種を伴う</a:t>
            </a:r>
          </a:p>
          <a:p>
            <a:pPr eaLnBrk="1" hangingPunct="1">
              <a:buFont typeface="Wingdings" panose="05000000000000000000" pitchFamily="2" charset="2"/>
              <a:buNone/>
            </a:pPr>
            <a:r>
              <a:rPr lang="en-US" altLang="ja-JP" dirty="0"/>
              <a:t>Group D – high risk</a:t>
            </a:r>
          </a:p>
          <a:p>
            <a:pPr eaLnBrk="1" hangingPunct="1">
              <a:buFont typeface="Wingdings" panose="05000000000000000000" pitchFamily="2" charset="2"/>
              <a:buNone/>
            </a:pPr>
            <a:r>
              <a:rPr lang="en-US" altLang="ja-JP" sz="2400" dirty="0"/>
              <a:t>	</a:t>
            </a:r>
            <a:r>
              <a:rPr lang="ja-JP" altLang="en-US" sz="2400" dirty="0" err="1"/>
              <a:t>びまん</a:t>
            </a:r>
            <a:r>
              <a:rPr lang="ja-JP" altLang="en-US" sz="2400" dirty="0"/>
              <a:t>性播種</a:t>
            </a:r>
          </a:p>
          <a:p>
            <a:pPr eaLnBrk="1" hangingPunct="1">
              <a:buFont typeface="Wingdings" panose="05000000000000000000" pitchFamily="2" charset="2"/>
              <a:buNone/>
            </a:pPr>
            <a:r>
              <a:rPr lang="en-US" altLang="ja-JP" dirty="0"/>
              <a:t>Group E – very high risk eyes </a:t>
            </a:r>
          </a:p>
          <a:p>
            <a:pPr eaLnBrk="1" hangingPunct="1">
              <a:buFont typeface="Wingdings" panose="05000000000000000000" pitchFamily="2" charset="2"/>
              <a:buNone/>
            </a:pPr>
            <a:r>
              <a:rPr lang="en-US" altLang="ja-JP" sz="2400" dirty="0"/>
              <a:t>	</a:t>
            </a:r>
            <a:r>
              <a:rPr lang="ja-JP" altLang="en-US" sz="2400" dirty="0"/>
              <a:t>眼球の</a:t>
            </a:r>
            <a:r>
              <a:rPr lang="en-US" altLang="ja-JP" sz="2400" dirty="0"/>
              <a:t>50%</a:t>
            </a:r>
            <a:r>
              <a:rPr lang="ja-JP" altLang="en-US" sz="2400" dirty="0"/>
              <a:t>以上を占める場合</a:t>
            </a:r>
          </a:p>
          <a:p>
            <a:pPr eaLnBrk="1" hangingPunct="1">
              <a:buFont typeface="Wingdings" panose="05000000000000000000" pitchFamily="2" charset="2"/>
              <a:buNone/>
            </a:pPr>
            <a:r>
              <a:rPr lang="ja-JP" altLang="en-US" sz="2400" dirty="0"/>
              <a:t>	合併症眼（血管新生緑内障、大量の出血、眼窩蜂巣炎等）</a:t>
            </a:r>
          </a:p>
        </p:txBody>
      </p:sp>
    </p:spTree>
    <p:extLst>
      <p:ext uri="{BB962C8B-B14F-4D97-AF65-F5344CB8AC3E}">
        <p14:creationId xmlns:p14="http://schemas.microsoft.com/office/powerpoint/2010/main" val="623437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5|2.8|7.6"/>
</p:tagLst>
</file>

<file path=ppt/tags/tag2.xml><?xml version="1.0" encoding="utf-8"?>
<p:tagLst xmlns:a="http://schemas.openxmlformats.org/drawingml/2006/main" xmlns:r="http://schemas.openxmlformats.org/officeDocument/2006/relationships" xmlns:p="http://schemas.openxmlformats.org/presentationml/2006/main">
  <p:tag name="TIMING" val="|10.9"/>
</p:tagLst>
</file>

<file path=ppt/tags/tag3.xml><?xml version="1.0" encoding="utf-8"?>
<p:tagLst xmlns:a="http://schemas.openxmlformats.org/drawingml/2006/main" xmlns:r="http://schemas.openxmlformats.org/officeDocument/2006/relationships" xmlns:p="http://schemas.openxmlformats.org/presentationml/2006/main">
  <p:tag name="TIMING" val="|7.5"/>
</p:tagLst>
</file>

<file path=ppt/tags/tag4.xml><?xml version="1.0" encoding="utf-8"?>
<p:tagLst xmlns:a="http://schemas.openxmlformats.org/drawingml/2006/main" xmlns:r="http://schemas.openxmlformats.org/officeDocument/2006/relationships" xmlns:p="http://schemas.openxmlformats.org/presentationml/2006/main">
  <p:tag name="TIMING" val="|27"/>
</p:tagLst>
</file>

<file path=ppt/tags/tag5.xml><?xml version="1.0" encoding="utf-8"?>
<p:tagLst xmlns:a="http://schemas.openxmlformats.org/drawingml/2006/main" xmlns:r="http://schemas.openxmlformats.org/officeDocument/2006/relationships" xmlns:p="http://schemas.openxmlformats.org/presentationml/2006/main">
  <p:tag name="TIMING" val="|35.6|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25112</TotalTime>
  <Words>4853</Words>
  <Application>Microsoft Office PowerPoint</Application>
  <PresentationFormat>ワイド画面</PresentationFormat>
  <Paragraphs>956</Paragraphs>
  <Slides>70</Slides>
  <Notes>29</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70</vt:i4>
      </vt:variant>
    </vt:vector>
  </HeadingPairs>
  <TitlesOfParts>
    <vt:vector size="81" baseType="lpstr">
      <vt:lpstr>ＭＳ Ｐゴシック</vt:lpstr>
      <vt:lpstr>ＭＳ Ｐ明朝</vt:lpstr>
      <vt:lpstr>メイリオ</vt:lpstr>
      <vt:lpstr>Arial</vt:lpstr>
      <vt:lpstr>Calibri</vt:lpstr>
      <vt:lpstr>Garamond</vt:lpstr>
      <vt:lpstr>Times</vt:lpstr>
      <vt:lpstr>Times New Roman</vt:lpstr>
      <vt:lpstr>Wingdings</vt:lpstr>
      <vt:lpstr>Office ​​テーマ</vt:lpstr>
      <vt:lpstr>グラフ</vt:lpstr>
      <vt:lpstr>古くて新しい希少疾患 網膜芽細胞腫</vt:lpstr>
      <vt:lpstr>利益相反公開基準に該当なし</vt:lpstr>
      <vt:lpstr>本日のアジェンダ</vt:lpstr>
      <vt:lpstr>網膜芽細胞腫</vt:lpstr>
      <vt:lpstr>網膜芽細胞腫の概要</vt:lpstr>
      <vt:lpstr>腫瘍の診断</vt:lpstr>
      <vt:lpstr>網膜芽細胞腫の臨床診断</vt:lpstr>
      <vt:lpstr>PowerPoint プレゼンテーション</vt:lpstr>
      <vt:lpstr>国際分類：ICRB  (International Classification for intraocular  RB)</vt:lpstr>
      <vt:lpstr>TNM分類 第8版（cT分類、概略）</vt:lpstr>
      <vt:lpstr>UICC TNM (8th), stage</vt:lpstr>
      <vt:lpstr>網膜芽細胞腫の病理診断</vt:lpstr>
      <vt:lpstr>網膜芽細胞腫の病理診断</vt:lpstr>
      <vt:lpstr>病理と予後</vt:lpstr>
      <vt:lpstr>前房水を用いた診断</vt:lpstr>
      <vt:lpstr>miRNA</vt:lpstr>
      <vt:lpstr>本日のアジェンダ</vt:lpstr>
      <vt:lpstr>網膜芽細胞腫の治療の変遷</vt:lpstr>
      <vt:lpstr>網膜芽細胞腫の治療の変遷</vt:lpstr>
      <vt:lpstr>TNM T1a、ICRB A-B</vt:lpstr>
      <vt:lpstr>TNM T1b-2a、ICRB B-C</vt:lpstr>
      <vt:lpstr>TNM T2b、ICRB D-E</vt:lpstr>
      <vt:lpstr>初期化学療法</vt:lpstr>
      <vt:lpstr>初期化学療法で腫瘍縮小後</vt:lpstr>
      <vt:lpstr>PowerPoint プレゼンテーション</vt:lpstr>
      <vt:lpstr>PowerPoint プレゼンテーション</vt:lpstr>
      <vt:lpstr>眼動注の現状</vt:lpstr>
      <vt:lpstr>眼動注症例の眼球予後（温存率）</vt:lpstr>
      <vt:lpstr>硝子体注入</vt:lpstr>
      <vt:lpstr>放射線治療</vt:lpstr>
      <vt:lpstr>粒子線治療</vt:lpstr>
      <vt:lpstr>網膜芽細胞腫に対する陽子線治療</vt:lpstr>
      <vt:lpstr>TNM T3、ICRB E</vt:lpstr>
      <vt:lpstr>TNM T3、眼球摘出後の後療法</vt:lpstr>
      <vt:lpstr>cT4（眼球外浸潤）</vt:lpstr>
      <vt:lpstr>現在の当院の治療方針</vt:lpstr>
      <vt:lpstr>治療例：2ヶ月男児、両眼性</vt:lpstr>
      <vt:lpstr>8ヶ月男児　片側性（左）</vt:lpstr>
      <vt:lpstr>10か月男児、両側性、左摘出後</vt:lpstr>
      <vt:lpstr>眼動注の前向き研究</vt:lpstr>
      <vt:lpstr>免疫チェックポイント阻害薬</vt:lpstr>
      <vt:lpstr>アデノウイルスを用いた治療</vt:lpstr>
      <vt:lpstr>本日のアジェンダ</vt:lpstr>
      <vt:lpstr>腫瘍組織の遺伝子</vt:lpstr>
      <vt:lpstr>RB1染色</vt:lpstr>
      <vt:lpstr>Two-hit theory</vt:lpstr>
      <vt:lpstr>網膜芽細胞腫は2種類ある</vt:lpstr>
      <vt:lpstr>網膜芽細胞腫は2種類ある</vt:lpstr>
      <vt:lpstr>遺伝子検査と遺伝学的検査</vt:lpstr>
      <vt:lpstr>網膜芽細胞腫の原因となる遺伝子変化</vt:lpstr>
      <vt:lpstr>“遺伝性”網膜芽細胞腫</vt:lpstr>
      <vt:lpstr>側性と遺伝性</vt:lpstr>
      <vt:lpstr>網膜芽細胞腫と二次がん</vt:lpstr>
      <vt:lpstr>当センターの二次がん</vt:lpstr>
      <vt:lpstr>2017現在の当院の二次がん</vt:lpstr>
      <vt:lpstr>二次がん？　転移？</vt:lpstr>
      <vt:lpstr>三側性網膜芽細胞腫  Trilateral Retinoblastoma (TRB)</vt:lpstr>
      <vt:lpstr>Q：遺伝子の検査の目的は？</vt:lpstr>
      <vt:lpstr>網膜芽細胞腫の遺伝子診断（現在）</vt:lpstr>
      <vt:lpstr>網膜芽細胞腫の出生前診断</vt:lpstr>
      <vt:lpstr>着床前診断</vt:lpstr>
      <vt:lpstr>本日のアジェンダ</vt:lpstr>
      <vt:lpstr>海外：AACR ガイドライン</vt:lpstr>
      <vt:lpstr>遺伝子検査を未施行時の変異保有可能性</vt:lpstr>
      <vt:lpstr>リスクに基づく推奨サーベイランス</vt:lpstr>
      <vt:lpstr>リスクに基づく推奨サーベイランス</vt:lpstr>
      <vt:lpstr>国内では</vt:lpstr>
      <vt:lpstr>再発</vt:lpstr>
      <vt:lpstr>小児がんのフォローアップ</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群馬眼科フォーラム　網膜芽細胞腫</dc:title>
  <dc:creator>鈴木　茂伸</dc:creator>
  <cp:lastModifiedBy>鈴木　茂伸</cp:lastModifiedBy>
  <cp:revision>687</cp:revision>
  <cp:lastPrinted>2002-03-09T12:35:27Z</cp:lastPrinted>
  <dcterms:created xsi:type="dcterms:W3CDTF">2002-02-28T22:52:46Z</dcterms:created>
  <dcterms:modified xsi:type="dcterms:W3CDTF">2023-07-12T09:58:11Z</dcterms:modified>
</cp:coreProperties>
</file>